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33"/>
  </p:notesMasterIdLst>
  <p:handoutMasterIdLst>
    <p:handoutMasterId r:id="rId34"/>
  </p:handoutMasterIdLst>
  <p:sldIdLst>
    <p:sldId id="506" r:id="rId2"/>
    <p:sldId id="620" r:id="rId3"/>
    <p:sldId id="621" r:id="rId4"/>
    <p:sldId id="599" r:id="rId5"/>
    <p:sldId id="633" r:id="rId6"/>
    <p:sldId id="616" r:id="rId7"/>
    <p:sldId id="603" r:id="rId8"/>
    <p:sldId id="609" r:id="rId9"/>
    <p:sldId id="625" r:id="rId10"/>
    <p:sldId id="509" r:id="rId11"/>
    <p:sldId id="626" r:id="rId12"/>
    <p:sldId id="610" r:id="rId13"/>
    <p:sldId id="612" r:id="rId14"/>
    <p:sldId id="627" r:id="rId15"/>
    <p:sldId id="613" r:id="rId16"/>
    <p:sldId id="614" r:id="rId17"/>
    <p:sldId id="615" r:id="rId18"/>
    <p:sldId id="617" r:id="rId19"/>
    <p:sldId id="619" r:id="rId20"/>
    <p:sldId id="595" r:id="rId21"/>
    <p:sldId id="622" r:id="rId22"/>
    <p:sldId id="576" r:id="rId23"/>
    <p:sldId id="623" r:id="rId24"/>
    <p:sldId id="628" r:id="rId25"/>
    <p:sldId id="629" r:id="rId26"/>
    <p:sldId id="630" r:id="rId27"/>
    <p:sldId id="624" r:id="rId28"/>
    <p:sldId id="631" r:id="rId29"/>
    <p:sldId id="605" r:id="rId30"/>
    <p:sldId id="632" r:id="rId31"/>
    <p:sldId id="592" r:id="rId32"/>
  </p:sldIdLst>
  <p:sldSz cx="9144000" cy="6858000" type="screen4x3"/>
  <p:notesSz cx="6794500" cy="9921875"/>
  <p:defaultTextStyle>
    <a:defPPr>
      <a:defRPr lang="en-GB"/>
    </a:defPPr>
    <a:lvl1pPr algn="l" defTabSz="449263"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1pPr>
    <a:lvl2pPr marL="457200" algn="l" defTabSz="449263"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2pPr>
    <a:lvl3pPr marL="914400" algn="l" defTabSz="449263"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3pPr>
    <a:lvl4pPr marL="1371600" algn="l" defTabSz="449263"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4pPr>
    <a:lvl5pPr marL="1828800" algn="l" defTabSz="449263" rtl="0" eaLnBrk="0" fontAlgn="base" hangingPunct="0">
      <a:spcBef>
        <a:spcPct val="0"/>
      </a:spcBef>
      <a:spcAft>
        <a:spcPct val="0"/>
      </a:spcAf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933">
          <p15:clr>
            <a:srgbClr val="A4A3A4"/>
          </p15:clr>
        </p15:guide>
        <p15:guide id="2" pos="385">
          <p15:clr>
            <a:srgbClr val="A4A3A4"/>
          </p15:clr>
        </p15:guide>
      </p15:sldGuideLst>
    </p:ext>
    <p:ext uri="{2D200454-40CA-4A62-9FC3-DE9A4176ACB9}">
      <p15:notesGuideLst xmlns:p15="http://schemas.microsoft.com/office/powerpoint/2012/main">
        <p15:guide id="1" orient="horz" pos="3125">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81343"/>
    <a:srgbClr val="000000"/>
    <a:srgbClr val="FDC400"/>
    <a:srgbClr val="C6BC00"/>
    <a:srgbClr val="C7371B"/>
    <a:srgbClr val="00FFFF"/>
    <a:srgbClr val="FF9966"/>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8" autoAdjust="0"/>
    <p:restoredTop sz="94647" autoAdjust="0"/>
  </p:normalViewPr>
  <p:slideViewPr>
    <p:cSldViewPr>
      <p:cViewPr varScale="1">
        <p:scale>
          <a:sx n="105" d="100"/>
          <a:sy n="105" d="100"/>
        </p:scale>
        <p:origin x="1758" y="108"/>
      </p:cViewPr>
      <p:guideLst>
        <p:guide orient="horz" pos="1933"/>
        <p:guide pos="385"/>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4268"/>
    </p:cViewPr>
  </p:sorterViewPr>
  <p:notesViewPr>
    <p:cSldViewPr>
      <p:cViewPr varScale="1">
        <p:scale>
          <a:sx n="59" d="100"/>
          <a:sy n="59" d="100"/>
        </p:scale>
        <p:origin x="-1752" y="-72"/>
      </p:cViewPr>
      <p:guideLst>
        <p:guide orient="horz" pos="3125"/>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76000"/>
              </a:lnSpc>
              <a:buClr>
                <a:srgbClr val="FFFFFF"/>
              </a:buClr>
              <a:buSzPct val="100000"/>
              <a:buFont typeface="Arial" charset="0"/>
              <a:buNone/>
              <a:defRPr sz="1200">
                <a:solidFill>
                  <a:srgbClr val="FFFFFF"/>
                </a:solidFill>
                <a:latin typeface="Arial" charset="0"/>
                <a:cs typeface="Arial" charset="0"/>
              </a:defRPr>
            </a:lvl1pPr>
          </a:lstStyle>
          <a:p>
            <a:pPr>
              <a:defRPr/>
            </a:pPr>
            <a:endParaRPr lang="it-IT"/>
          </a:p>
        </p:txBody>
      </p:sp>
      <p:sp>
        <p:nvSpPr>
          <p:cNvPr id="114691"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76000"/>
              </a:lnSpc>
              <a:buClr>
                <a:srgbClr val="FFFFFF"/>
              </a:buClr>
              <a:buSzPct val="100000"/>
              <a:buFont typeface="Arial" charset="0"/>
              <a:buNone/>
              <a:defRPr sz="1200">
                <a:solidFill>
                  <a:srgbClr val="FFFFFF"/>
                </a:solidFill>
                <a:latin typeface="Arial" charset="0"/>
                <a:cs typeface="Arial" charset="0"/>
              </a:defRPr>
            </a:lvl1pPr>
          </a:lstStyle>
          <a:p>
            <a:pPr>
              <a:defRPr/>
            </a:pPr>
            <a:endParaRPr lang="it-IT"/>
          </a:p>
        </p:txBody>
      </p:sp>
      <p:sp>
        <p:nvSpPr>
          <p:cNvPr id="114692" name="Rectangle 4"/>
          <p:cNvSpPr>
            <a:spLocks noGrp="1" noChangeArrowheads="1"/>
          </p:cNvSpPr>
          <p:nvPr>
            <p:ph type="ftr" sz="quarter" idx="2"/>
          </p:nvPr>
        </p:nvSpPr>
        <p:spPr bwMode="auto">
          <a:xfrm>
            <a:off x="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lnSpc>
                <a:spcPct val="76000"/>
              </a:lnSpc>
              <a:buClr>
                <a:srgbClr val="FFFFFF"/>
              </a:buClr>
              <a:buSzPct val="100000"/>
              <a:buFont typeface="Arial" charset="0"/>
              <a:buNone/>
              <a:defRPr sz="1200">
                <a:solidFill>
                  <a:srgbClr val="FFFFFF"/>
                </a:solidFill>
                <a:latin typeface="Arial" charset="0"/>
                <a:cs typeface="Arial" charset="0"/>
              </a:defRPr>
            </a:lvl1pPr>
          </a:lstStyle>
          <a:p>
            <a:pPr>
              <a:defRPr/>
            </a:pPr>
            <a:endParaRPr lang="it-IT"/>
          </a:p>
        </p:txBody>
      </p:sp>
      <p:sp>
        <p:nvSpPr>
          <p:cNvPr id="114693" name="Rectangle 5"/>
          <p:cNvSpPr>
            <a:spLocks noGrp="1" noChangeArrowheads="1"/>
          </p:cNvSpPr>
          <p:nvPr>
            <p:ph type="sldNum" sz="quarter" idx="3"/>
          </p:nvPr>
        </p:nvSpPr>
        <p:spPr bwMode="auto">
          <a:xfrm>
            <a:off x="3848100" y="942340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76000"/>
              </a:lnSpc>
              <a:buClr>
                <a:srgbClr val="FFFFFF"/>
              </a:buClr>
              <a:buSzPct val="100000"/>
              <a:buFont typeface="Arial" panose="020B0604020202020204" pitchFamily="34" charset="0"/>
              <a:buNone/>
              <a:defRPr sz="1200">
                <a:solidFill>
                  <a:srgbClr val="FFFFFF"/>
                </a:solidFill>
              </a:defRPr>
            </a:lvl1pPr>
          </a:lstStyle>
          <a:p>
            <a:fld id="{0CD936E5-E03B-42EE-BF48-2CB70AEDC363}" type="slidenum">
              <a:rPr lang="it-IT" altLang="de-DE"/>
              <a:pPr/>
              <a:t>‹#›</a:t>
            </a:fld>
            <a:endParaRPr lang="it-I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AutoShape 1"/>
          <p:cNvSpPr>
            <a:spLocks noChangeArrowheads="1"/>
          </p:cNvSpPr>
          <p:nvPr/>
        </p:nvSpPr>
        <p:spPr bwMode="auto">
          <a:xfrm>
            <a:off x="0" y="0"/>
            <a:ext cx="6794500" cy="9921875"/>
          </a:xfrm>
          <a:prstGeom prst="roundRect">
            <a:avLst>
              <a:gd name="adj" fmla="val 23"/>
            </a:avLst>
          </a:prstGeom>
          <a:solidFill>
            <a:srgbClr val="FFFFFF"/>
          </a:solidFill>
          <a:ln>
            <a:noFill/>
          </a:ln>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endParaRPr lang="it-IT" altLang="de-DE" sz="1600"/>
          </a:p>
        </p:txBody>
      </p:sp>
      <p:sp>
        <p:nvSpPr>
          <p:cNvPr id="15363" name="AutoShape 2"/>
          <p:cNvSpPr>
            <a:spLocks noChangeArrowheads="1"/>
          </p:cNvSpPr>
          <p:nvPr/>
        </p:nvSpPr>
        <p:spPr bwMode="auto">
          <a:xfrm>
            <a:off x="0" y="0"/>
            <a:ext cx="6794500" cy="9921875"/>
          </a:xfrm>
          <a:prstGeom prst="roundRect">
            <a:avLst>
              <a:gd name="adj" fmla="val 23"/>
            </a:avLst>
          </a:prstGeom>
          <a:solidFill>
            <a:srgbClr val="FFFFFF"/>
          </a:solidFill>
          <a:ln>
            <a:noFill/>
          </a:ln>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endParaRPr lang="it-IT" altLang="de-DE" sz="1600"/>
          </a:p>
        </p:txBody>
      </p:sp>
      <p:sp>
        <p:nvSpPr>
          <p:cNvPr id="15364" name="AutoShape 3"/>
          <p:cNvSpPr>
            <a:spLocks noChangeArrowheads="1"/>
          </p:cNvSpPr>
          <p:nvPr/>
        </p:nvSpPr>
        <p:spPr bwMode="auto">
          <a:xfrm>
            <a:off x="0" y="0"/>
            <a:ext cx="6794500" cy="9921875"/>
          </a:xfrm>
          <a:prstGeom prst="roundRect">
            <a:avLst>
              <a:gd name="adj" fmla="val 23"/>
            </a:avLst>
          </a:prstGeom>
          <a:solidFill>
            <a:srgbClr val="FFFFFF"/>
          </a:solidFill>
          <a:ln>
            <a:noFill/>
          </a:ln>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endParaRPr lang="it-IT" altLang="de-DE" sz="1600"/>
          </a:p>
        </p:txBody>
      </p:sp>
      <p:sp>
        <p:nvSpPr>
          <p:cNvPr id="15365" name="AutoShape 4"/>
          <p:cNvSpPr>
            <a:spLocks noChangeArrowheads="1"/>
          </p:cNvSpPr>
          <p:nvPr/>
        </p:nvSpPr>
        <p:spPr bwMode="auto">
          <a:xfrm>
            <a:off x="0" y="0"/>
            <a:ext cx="6794500" cy="9921875"/>
          </a:xfrm>
          <a:prstGeom prst="roundRect">
            <a:avLst>
              <a:gd name="adj" fmla="val 23"/>
            </a:avLst>
          </a:prstGeom>
          <a:solidFill>
            <a:srgbClr val="FFFFFF"/>
          </a:solidFill>
          <a:ln>
            <a:noFill/>
          </a:ln>
        </p:spPr>
        <p:txBody>
          <a:bodyPr wrap="none" anchor="ct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400">
                <a:solidFill>
                  <a:schemeClr val="tx1"/>
                </a:solidFill>
                <a:latin typeface="Arial" pitchFamily="34" charset="0"/>
                <a:cs typeface="Arial" pitchFamily="34" charset="0"/>
              </a:defRPr>
            </a:lvl9pPr>
          </a:lstStyle>
          <a:p>
            <a:pPr algn="ctr" eaLnBrk="1" hangingPunct="1">
              <a:defRPr/>
            </a:pPr>
            <a:endParaRPr lang="it-IT" altLang="de-DE" sz="1600"/>
          </a:p>
        </p:txBody>
      </p:sp>
      <p:sp>
        <p:nvSpPr>
          <p:cNvPr id="3077" name="Rectangle 5"/>
          <p:cNvSpPr>
            <a:spLocks noGrp="1" noChangeArrowheads="1"/>
          </p:cNvSpPr>
          <p:nvPr>
            <p:ph type="hdr"/>
          </p:nvPr>
        </p:nvSpPr>
        <p:spPr bwMode="auto">
          <a:xfrm>
            <a:off x="0" y="0"/>
            <a:ext cx="2938463"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l" eaLnBrk="1" hangingPunct="1">
              <a:buClr>
                <a:srgbClr val="000000"/>
              </a:buClr>
              <a:buSzPct val="100000"/>
              <a:buFont typeface="StarSymbol" charset="0"/>
              <a:buNone/>
              <a:tabLst>
                <a:tab pos="723900" algn="l"/>
                <a:tab pos="1447800" algn="l"/>
                <a:tab pos="2171700" algn="l"/>
                <a:tab pos="2895600" algn="l"/>
              </a:tabLst>
              <a:defRPr sz="1200">
                <a:solidFill>
                  <a:srgbClr val="000000"/>
                </a:solidFill>
                <a:latin typeface="Times New Roman" pitchFamily="18" charset="0"/>
                <a:cs typeface="Arial" charset="0"/>
              </a:defRPr>
            </a:lvl1pPr>
          </a:lstStyle>
          <a:p>
            <a:pPr>
              <a:defRPr/>
            </a:pPr>
            <a:endParaRPr lang="en-GB"/>
          </a:p>
        </p:txBody>
      </p:sp>
      <p:sp>
        <p:nvSpPr>
          <p:cNvPr id="3078" name="Rectangle 6"/>
          <p:cNvSpPr>
            <a:spLocks noGrp="1" noChangeArrowheads="1"/>
          </p:cNvSpPr>
          <p:nvPr>
            <p:ph type="dt"/>
          </p:nvPr>
        </p:nvSpPr>
        <p:spPr bwMode="auto">
          <a:xfrm>
            <a:off x="3848100" y="0"/>
            <a:ext cx="2938463" cy="4937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
                <a:srgbClr val="000000"/>
              </a:buClr>
              <a:buSzPct val="100000"/>
              <a:buFont typeface="StarSymbol" charset="0"/>
              <a:buNone/>
              <a:tabLst>
                <a:tab pos="723900" algn="l"/>
                <a:tab pos="1447800" algn="l"/>
                <a:tab pos="2171700" algn="l"/>
                <a:tab pos="2895600" algn="l"/>
              </a:tabLst>
              <a:defRPr sz="1200">
                <a:solidFill>
                  <a:srgbClr val="000000"/>
                </a:solidFill>
                <a:latin typeface="Times New Roman" pitchFamily="18" charset="0"/>
                <a:cs typeface="Arial" charset="0"/>
              </a:defRPr>
            </a:lvl1pPr>
          </a:lstStyle>
          <a:p>
            <a:pPr>
              <a:defRPr/>
            </a:pPr>
            <a:endParaRPr lang="en-GB"/>
          </a:p>
        </p:txBody>
      </p:sp>
      <p:sp>
        <p:nvSpPr>
          <p:cNvPr id="2056" name="Rectangle 7"/>
          <p:cNvSpPr>
            <a:spLocks noGrp="1" noRot="1" noChangeArrowheads="1"/>
          </p:cNvSpPr>
          <p:nvPr>
            <p:ph type="sldImg"/>
          </p:nvPr>
        </p:nvSpPr>
        <p:spPr bwMode="auto">
          <a:xfrm>
            <a:off x="915988" y="744538"/>
            <a:ext cx="4957762" cy="3717925"/>
          </a:xfrm>
          <a:prstGeom prst="rect">
            <a:avLst/>
          </a:prstGeom>
          <a:solidFill>
            <a:srgbClr val="FFFFFF"/>
          </a:solidFill>
          <a:ln w="9360">
            <a:solidFill>
              <a:srgbClr val="000000"/>
            </a:solidFill>
            <a:miter lim="800000"/>
            <a:headEnd/>
            <a:tailEnd/>
          </a:ln>
        </p:spPr>
      </p:sp>
      <p:sp>
        <p:nvSpPr>
          <p:cNvPr id="3080" name="Rectangle 8"/>
          <p:cNvSpPr>
            <a:spLocks noGrp="1" noChangeArrowheads="1"/>
          </p:cNvSpPr>
          <p:nvPr>
            <p:ph type="body"/>
          </p:nvPr>
        </p:nvSpPr>
        <p:spPr bwMode="auto">
          <a:xfrm>
            <a:off x="811213" y="4702175"/>
            <a:ext cx="5429250" cy="445770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it-IT" noProof="0"/>
          </a:p>
        </p:txBody>
      </p:sp>
      <p:sp>
        <p:nvSpPr>
          <p:cNvPr id="3081" name="Rectangle 9"/>
          <p:cNvSpPr>
            <a:spLocks noGrp="1" noChangeArrowheads="1"/>
          </p:cNvSpPr>
          <p:nvPr>
            <p:ph type="ftr"/>
          </p:nvPr>
        </p:nvSpPr>
        <p:spPr bwMode="auto">
          <a:xfrm>
            <a:off x="0" y="9423400"/>
            <a:ext cx="2938463" cy="4905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l" eaLnBrk="1" hangingPunct="1">
              <a:buClr>
                <a:srgbClr val="000000"/>
              </a:buClr>
              <a:buSzPct val="100000"/>
              <a:buFont typeface="StarSymbol" charset="0"/>
              <a:buNone/>
              <a:tabLst>
                <a:tab pos="723900" algn="l"/>
                <a:tab pos="1447800" algn="l"/>
                <a:tab pos="2171700" algn="l"/>
                <a:tab pos="2895600" algn="l"/>
              </a:tabLst>
              <a:defRPr sz="1200">
                <a:solidFill>
                  <a:srgbClr val="000000"/>
                </a:solidFill>
                <a:latin typeface="Times New Roman" pitchFamily="18" charset="0"/>
                <a:cs typeface="Arial" charset="0"/>
              </a:defRPr>
            </a:lvl1pPr>
          </a:lstStyle>
          <a:p>
            <a:pPr>
              <a:defRPr/>
            </a:pPr>
            <a:endParaRPr lang="en-GB"/>
          </a:p>
        </p:txBody>
      </p:sp>
      <p:sp>
        <p:nvSpPr>
          <p:cNvPr id="3082" name="Rectangle 10"/>
          <p:cNvSpPr>
            <a:spLocks noGrp="1" noChangeArrowheads="1"/>
          </p:cNvSpPr>
          <p:nvPr>
            <p:ph type="sldNum"/>
          </p:nvPr>
        </p:nvSpPr>
        <p:spPr bwMode="auto">
          <a:xfrm>
            <a:off x="3848100" y="9423400"/>
            <a:ext cx="2938463" cy="490538"/>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hangingPunct="1">
              <a:buClr>
                <a:srgbClr val="000000"/>
              </a:buClr>
              <a:buSzPct val="100000"/>
              <a:buFont typeface="StarSymbol"/>
              <a:buNone/>
              <a:tabLst>
                <a:tab pos="723900" algn="l"/>
                <a:tab pos="1447800" algn="l"/>
                <a:tab pos="2171700" algn="l"/>
                <a:tab pos="2895600" algn="l"/>
              </a:tabLst>
              <a:defRPr sz="1000">
                <a:solidFill>
                  <a:srgbClr val="000000"/>
                </a:solidFill>
                <a:latin typeface="Times New Roman" panose="02020603050405020304" pitchFamily="18" charset="0"/>
              </a:defRPr>
            </a:lvl1pPr>
          </a:lstStyle>
          <a:p>
            <a:fld id="{1267D552-3563-4F48-A0FE-B8C452C4050E}" type="slidenum">
              <a:rPr lang="en-GB" altLang="de-DE"/>
              <a:pPr/>
              <a:t>‹#›</a:t>
            </a:fld>
            <a:endParaRPr lang="en-GB" altLang="de-D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StarSymbol"/>
              <a:buNone/>
            </a:pPr>
            <a:fld id="{9C803E37-24F2-4F23-ADAE-3C20F1AE56E0}" type="slidenum">
              <a:rPr lang="de-DE" altLang="de-DE" sz="1000"/>
              <a:pPr>
                <a:spcBef>
                  <a:spcPct val="0"/>
                </a:spcBef>
                <a:buFont typeface="StarSymbol"/>
                <a:buNone/>
              </a:pPr>
              <a:t>12</a:t>
            </a:fld>
            <a:endParaRPr lang="de-DE" altLang="de-DE" sz="1000"/>
          </a:p>
        </p:txBody>
      </p:sp>
      <p:sp>
        <p:nvSpPr>
          <p:cNvPr id="16387" name="Rectangle 2"/>
          <p:cNvSpPr>
            <a:spLocks noRot="1" noChangeArrowheads="1" noTextEdit="1"/>
          </p:cNvSpPr>
          <p:nvPr>
            <p:ph type="sldImg"/>
          </p:nvPr>
        </p:nvSpPr>
        <p:spPr>
          <a:xfrm>
            <a:off x="927100" y="750888"/>
            <a:ext cx="4940300" cy="3706812"/>
          </a:xfrm>
          <a:noFill/>
          <a:ln w="12700" cap="flat">
            <a:solidFill>
              <a:schemeClr val="tx1"/>
            </a:solidFill>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a:xfrm>
            <a:off x="906463" y="4719638"/>
            <a:ext cx="4981575" cy="39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StarSymbol"/>
              <a:buNone/>
            </a:pPr>
            <a:fld id="{B1F49CBC-BE31-4709-BB9B-4EE98DE4A5BD}" type="slidenum">
              <a:rPr lang="de-DE" altLang="de-DE" sz="1000"/>
              <a:pPr>
                <a:spcBef>
                  <a:spcPct val="0"/>
                </a:spcBef>
                <a:buFont typeface="StarSymbol"/>
                <a:buNone/>
              </a:pPr>
              <a:t>13</a:t>
            </a:fld>
            <a:endParaRPr lang="de-DE" altLang="de-DE" sz="1000"/>
          </a:p>
        </p:txBody>
      </p:sp>
      <p:sp>
        <p:nvSpPr>
          <p:cNvPr id="18435" name="Rectangle 2"/>
          <p:cNvSpPr>
            <a:spLocks noRot="1" noChangeArrowheads="1" noTextEdit="1"/>
          </p:cNvSpPr>
          <p:nvPr>
            <p:ph type="sldImg"/>
          </p:nvPr>
        </p:nvSpPr>
        <p:spPr>
          <a:xfrm>
            <a:off x="927100" y="750888"/>
            <a:ext cx="4940300" cy="3706812"/>
          </a:xfrm>
          <a:noFill/>
          <a:ln w="12700" cap="flat">
            <a:solidFill>
              <a:schemeClr val="tx1"/>
            </a:solidFill>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a:xfrm>
            <a:off x="906463" y="4719638"/>
            <a:ext cx="4981575" cy="39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de-DE" alt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StarSymbol"/>
              <a:buNone/>
            </a:pPr>
            <a:fld id="{3358B66C-7E83-49C3-AB97-41FF2DF88C12}" type="slidenum">
              <a:rPr lang="de-DE" altLang="de-DE" sz="1000"/>
              <a:pPr>
                <a:spcBef>
                  <a:spcPct val="0"/>
                </a:spcBef>
                <a:buFont typeface="StarSymbol"/>
                <a:buNone/>
              </a:pPr>
              <a:t>14</a:t>
            </a:fld>
            <a:endParaRPr lang="de-DE" altLang="de-DE" sz="1000"/>
          </a:p>
        </p:txBody>
      </p:sp>
      <p:sp>
        <p:nvSpPr>
          <p:cNvPr id="20483" name="Rectangle 2"/>
          <p:cNvSpPr>
            <a:spLocks noGrp="1" noRot="1" noChangeAspect="1" noChangeArrowheads="1" noTextEdit="1"/>
          </p:cNvSpPr>
          <p:nvPr>
            <p:ph type="sldImg"/>
          </p:nvPr>
        </p:nvSpPr>
        <p:spPr>
          <a:xfrm>
            <a:off x="927100" y="750888"/>
            <a:ext cx="4940300" cy="3706812"/>
          </a:xfrm>
          <a:noFill/>
          <a:ln w="12700" cap="flat">
            <a:solidFill>
              <a:schemeClr val="tx1"/>
            </a:solidFill>
          </a:ln>
          <a:extLst>
            <a:ext uri="{909E8E84-426E-40DD-AFC4-6F175D3DCCD1}">
              <a14:hiddenFill xmlns:a14="http://schemas.microsoft.com/office/drawing/2010/main">
                <a:solidFill>
                  <a:srgbClr val="FFFFFF"/>
                </a:solidFill>
              </a14:hiddenFill>
            </a:ext>
          </a:extLst>
        </p:spPr>
      </p:sp>
      <p:sp>
        <p:nvSpPr>
          <p:cNvPr id="20484" name="Rectangle 3"/>
          <p:cNvSpPr>
            <a:spLocks noGrp="1" noChangeArrowheads="1"/>
          </p:cNvSpPr>
          <p:nvPr>
            <p:ph type="body" idx="1"/>
          </p:nvPr>
        </p:nvSpPr>
        <p:spPr>
          <a:xfrm>
            <a:off x="906463" y="4719638"/>
            <a:ext cx="4981575" cy="39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endParaRPr lang="de-DE" alt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StarSymbol"/>
              <a:buNone/>
            </a:pPr>
            <a:fld id="{76DB9932-6660-41C1-8C3F-3CAA49757027}" type="slidenum">
              <a:rPr lang="de-DE" altLang="de-DE" sz="1000"/>
              <a:pPr>
                <a:spcBef>
                  <a:spcPct val="0"/>
                </a:spcBef>
                <a:buFont typeface="StarSymbol"/>
                <a:buNone/>
              </a:pPr>
              <a:t>15</a:t>
            </a:fld>
            <a:endParaRPr lang="de-DE" altLang="de-DE" sz="1000"/>
          </a:p>
        </p:txBody>
      </p:sp>
      <p:sp>
        <p:nvSpPr>
          <p:cNvPr id="22531" name="Rectangle 2"/>
          <p:cNvSpPr>
            <a:spLocks noRot="1" noChangeArrowheads="1" noTextEdit="1"/>
          </p:cNvSpPr>
          <p:nvPr>
            <p:ph type="sldImg"/>
          </p:nvPr>
        </p:nvSpPr>
        <p:spPr>
          <a:xfrm>
            <a:off x="927100" y="750888"/>
            <a:ext cx="4940300" cy="3706812"/>
          </a:xfrm>
          <a:ln/>
        </p:spPr>
      </p:sp>
      <p:sp>
        <p:nvSpPr>
          <p:cNvPr id="22532" name="Rectangle 3"/>
          <p:cNvSpPr>
            <a:spLocks noGrp="1" noChangeArrowheads="1"/>
          </p:cNvSpPr>
          <p:nvPr>
            <p:ph type="body" idx="1"/>
          </p:nvPr>
        </p:nvSpPr>
        <p:spPr>
          <a:xfrm>
            <a:off x="906463" y="4719638"/>
            <a:ext cx="4981575" cy="39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Font typeface="StarSymbol"/>
              <a:buNone/>
            </a:pPr>
            <a:fld id="{8468E281-0740-4BB3-B511-7D26CCF66515}" type="slidenum">
              <a:rPr lang="de-DE" altLang="de-DE" sz="1000"/>
              <a:pPr>
                <a:spcBef>
                  <a:spcPct val="0"/>
                </a:spcBef>
                <a:buFont typeface="StarSymbol"/>
                <a:buNone/>
              </a:pPr>
              <a:t>16</a:t>
            </a:fld>
            <a:endParaRPr lang="de-DE" altLang="de-DE" sz="1000"/>
          </a:p>
        </p:txBody>
      </p:sp>
      <p:sp>
        <p:nvSpPr>
          <p:cNvPr id="24579" name="Rectangle 2"/>
          <p:cNvSpPr>
            <a:spLocks noRot="1" noChangeArrowheads="1" noTextEdit="1"/>
          </p:cNvSpPr>
          <p:nvPr>
            <p:ph type="sldImg"/>
          </p:nvPr>
        </p:nvSpPr>
        <p:spPr>
          <a:xfrm>
            <a:off x="927100" y="750888"/>
            <a:ext cx="4940300" cy="3706812"/>
          </a:xfrm>
          <a:ln/>
        </p:spPr>
      </p:sp>
      <p:sp>
        <p:nvSpPr>
          <p:cNvPr id="24580" name="Rectangle 3"/>
          <p:cNvSpPr>
            <a:spLocks noGrp="1" noChangeArrowheads="1"/>
          </p:cNvSpPr>
          <p:nvPr>
            <p:ph type="body" idx="1"/>
          </p:nvPr>
        </p:nvSpPr>
        <p:spPr>
          <a:xfrm>
            <a:off x="906463" y="4719638"/>
            <a:ext cx="4981575" cy="39068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313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661932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p:cNvSpPr/>
          <p:nvPr userDrawn="1"/>
        </p:nvSpPr>
        <p:spPr>
          <a:xfrm>
            <a:off x="0" y="6292850"/>
            <a:ext cx="9155113" cy="565150"/>
          </a:xfrm>
          <a:prstGeom prst="rect">
            <a:avLst/>
          </a:prstGeom>
          <a:solidFill>
            <a:srgbClr val="781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7" name="Rechteck 16"/>
          <p:cNvSpPr/>
          <p:nvPr userDrawn="1"/>
        </p:nvSpPr>
        <p:spPr>
          <a:xfrm>
            <a:off x="0" y="0"/>
            <a:ext cx="9144000" cy="1196975"/>
          </a:xfrm>
          <a:prstGeom prst="rect">
            <a:avLst/>
          </a:prstGeom>
          <a:solidFill>
            <a:srgbClr val="781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030" name="Text Box 6"/>
          <p:cNvSpPr txBox="1">
            <a:spLocks noChangeArrowheads="1"/>
          </p:cNvSpPr>
          <p:nvPr userDrawn="1"/>
        </p:nvSpPr>
        <p:spPr bwMode="auto">
          <a:xfrm>
            <a:off x="6100763" y="277813"/>
            <a:ext cx="2884487" cy="708025"/>
          </a:xfrm>
          <a:prstGeom prst="rect">
            <a:avLst/>
          </a:prstGeom>
          <a:noFill/>
          <a:ln>
            <a:noFill/>
          </a:ln>
          <a:effectLst/>
        </p:spPr>
        <p:txBody>
          <a:bodyPr wrap="none">
            <a:spAutoFit/>
          </a:bodyPr>
          <a:lstStyle>
            <a:lvl1pPr eaLnBrk="0" hangingPunct="0">
              <a:defRPr sz="1400">
                <a:solidFill>
                  <a:schemeClr val="tx1"/>
                </a:solidFill>
                <a:latin typeface="Arial" charset="0"/>
                <a:cs typeface="Arial" charset="0"/>
              </a:defRPr>
            </a:lvl1pPr>
            <a:lvl2pPr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algn="ctr" eaLnBrk="0" fontAlgn="base" hangingPunct="0">
              <a:spcBef>
                <a:spcPct val="0"/>
              </a:spcBef>
              <a:spcAft>
                <a:spcPct val="0"/>
              </a:spcAft>
              <a:defRPr sz="1400">
                <a:solidFill>
                  <a:schemeClr val="tx1"/>
                </a:solidFill>
                <a:latin typeface="Arial" charset="0"/>
                <a:cs typeface="Arial" charset="0"/>
              </a:defRPr>
            </a:lvl6pPr>
            <a:lvl7pPr algn="ctr" eaLnBrk="0" fontAlgn="base" hangingPunct="0">
              <a:spcBef>
                <a:spcPct val="0"/>
              </a:spcBef>
              <a:spcAft>
                <a:spcPct val="0"/>
              </a:spcAft>
              <a:defRPr sz="1400">
                <a:solidFill>
                  <a:schemeClr val="tx1"/>
                </a:solidFill>
                <a:latin typeface="Arial" charset="0"/>
                <a:cs typeface="Arial" charset="0"/>
              </a:defRPr>
            </a:lvl7pPr>
            <a:lvl8pPr algn="ctr" eaLnBrk="0" fontAlgn="base" hangingPunct="0">
              <a:spcBef>
                <a:spcPct val="0"/>
              </a:spcBef>
              <a:spcAft>
                <a:spcPct val="0"/>
              </a:spcAft>
              <a:defRPr sz="1400">
                <a:solidFill>
                  <a:schemeClr val="tx1"/>
                </a:solidFill>
                <a:latin typeface="Arial" charset="0"/>
                <a:cs typeface="Arial" charset="0"/>
              </a:defRPr>
            </a:lvl8pPr>
            <a:lvl9pPr algn="ctr" eaLnBrk="0" fontAlgn="base" hangingPunct="0">
              <a:spcBef>
                <a:spcPct val="0"/>
              </a:spcBef>
              <a:spcAft>
                <a:spcPct val="0"/>
              </a:spcAft>
              <a:defRPr sz="1400">
                <a:solidFill>
                  <a:schemeClr val="tx1"/>
                </a:solidFill>
                <a:latin typeface="Arial" charset="0"/>
                <a:cs typeface="Arial" charset="0"/>
              </a:defRPr>
            </a:lvl9pPr>
          </a:lstStyle>
          <a:p>
            <a:pPr algn="r" defTabSz="914400" eaLnBrk="1" hangingPunct="1">
              <a:defRPr/>
            </a:pPr>
            <a:r>
              <a:rPr lang="de-DE" sz="2400" b="1" dirty="0" err="1">
                <a:solidFill>
                  <a:schemeClr val="bg1"/>
                </a:solidFill>
              </a:rPr>
              <a:t>Fatigue</a:t>
            </a:r>
            <a:r>
              <a:rPr lang="de-DE" sz="2400" b="1" dirty="0">
                <a:solidFill>
                  <a:schemeClr val="bg1"/>
                </a:solidFill>
              </a:rPr>
              <a:t> - Syndrom</a:t>
            </a:r>
          </a:p>
          <a:p>
            <a:pPr algn="r" defTabSz="914400" eaLnBrk="1" hangingPunct="1">
              <a:defRPr/>
            </a:pPr>
            <a:r>
              <a:rPr lang="de-DE" sz="1600" dirty="0">
                <a:solidFill>
                  <a:schemeClr val="bg1"/>
                </a:solidFill>
              </a:rPr>
              <a:t>PD Dr. Jens Ulrich </a:t>
            </a:r>
            <a:r>
              <a:rPr lang="de-DE" sz="1600" dirty="0" err="1">
                <a:solidFill>
                  <a:schemeClr val="bg1"/>
                </a:solidFill>
              </a:rPr>
              <a:t>Rüffer</a:t>
            </a:r>
            <a:endParaRPr lang="de-DE" sz="1600" dirty="0">
              <a:solidFill>
                <a:schemeClr val="bg1"/>
              </a:solidFill>
            </a:endParaRPr>
          </a:p>
        </p:txBody>
      </p:sp>
      <p:sp>
        <p:nvSpPr>
          <p:cNvPr id="1032" name="Text Box 8"/>
          <p:cNvSpPr txBox="1">
            <a:spLocks noChangeArrowheads="1"/>
          </p:cNvSpPr>
          <p:nvPr userDrawn="1"/>
        </p:nvSpPr>
        <p:spPr bwMode="auto">
          <a:xfrm>
            <a:off x="6350000" y="6394450"/>
            <a:ext cx="2763838" cy="338138"/>
          </a:xfrm>
          <a:prstGeom prst="rect">
            <a:avLst/>
          </a:prstGeom>
          <a:noFill/>
          <a:ln>
            <a:noFill/>
          </a:ln>
          <a:effectLst/>
        </p:spPr>
        <p:txBody>
          <a:bodyPr wrap="none">
            <a:spAutoFit/>
          </a:bodyPr>
          <a:lstStyle>
            <a:lvl1pPr algn="ctr">
              <a:defRPr sz="1400">
                <a:solidFill>
                  <a:schemeClr val="tx1"/>
                </a:solidFill>
                <a:latin typeface="Arial" pitchFamily="34" charset="0"/>
                <a:cs typeface="Arial" pitchFamily="34" charset="0"/>
              </a:defRPr>
            </a:lvl1pPr>
            <a:lvl2pPr marL="742950" indent="-285750" algn="ctr">
              <a:defRPr sz="1400">
                <a:solidFill>
                  <a:schemeClr val="tx1"/>
                </a:solidFill>
                <a:latin typeface="Arial" pitchFamily="34" charset="0"/>
                <a:cs typeface="Arial" pitchFamily="34" charset="0"/>
              </a:defRPr>
            </a:lvl2pPr>
            <a:lvl3pPr marL="1143000" indent="-228600" algn="ctr">
              <a:defRPr sz="1400">
                <a:solidFill>
                  <a:schemeClr val="tx1"/>
                </a:solidFill>
                <a:latin typeface="Arial" pitchFamily="34" charset="0"/>
                <a:cs typeface="Arial" pitchFamily="34" charset="0"/>
              </a:defRPr>
            </a:lvl3pPr>
            <a:lvl4pPr marL="1600200" indent="-228600" algn="ctr">
              <a:defRPr sz="1400">
                <a:solidFill>
                  <a:schemeClr val="tx1"/>
                </a:solidFill>
                <a:latin typeface="Arial" pitchFamily="34" charset="0"/>
                <a:cs typeface="Arial" pitchFamily="34" charset="0"/>
              </a:defRPr>
            </a:lvl4pPr>
            <a:lvl5pPr marL="2057400" indent="-228600" algn="ctr">
              <a:defRPr sz="1400">
                <a:solidFill>
                  <a:schemeClr val="tx1"/>
                </a:solidFill>
                <a:latin typeface="Arial" pitchFamily="34" charset="0"/>
                <a:cs typeface="Arial" pitchFamily="34" charset="0"/>
              </a:defRPr>
            </a:lvl5pPr>
            <a:lvl6pPr marL="2514600" indent="-228600" algn="ctr" defTabSz="449263" fontAlgn="base">
              <a:spcBef>
                <a:spcPct val="0"/>
              </a:spcBef>
              <a:spcAft>
                <a:spcPct val="0"/>
              </a:spcAft>
              <a:defRPr sz="1400">
                <a:solidFill>
                  <a:schemeClr val="tx1"/>
                </a:solidFill>
                <a:latin typeface="Arial" pitchFamily="34" charset="0"/>
                <a:cs typeface="Arial" pitchFamily="34" charset="0"/>
              </a:defRPr>
            </a:lvl6pPr>
            <a:lvl7pPr marL="2971800" indent="-228600" algn="ctr" defTabSz="449263" fontAlgn="base">
              <a:spcBef>
                <a:spcPct val="0"/>
              </a:spcBef>
              <a:spcAft>
                <a:spcPct val="0"/>
              </a:spcAft>
              <a:defRPr sz="1400">
                <a:solidFill>
                  <a:schemeClr val="tx1"/>
                </a:solidFill>
                <a:latin typeface="Arial" pitchFamily="34" charset="0"/>
                <a:cs typeface="Arial" pitchFamily="34" charset="0"/>
              </a:defRPr>
            </a:lvl7pPr>
            <a:lvl8pPr marL="3429000" indent="-228600" algn="ctr" defTabSz="449263" fontAlgn="base">
              <a:spcBef>
                <a:spcPct val="0"/>
              </a:spcBef>
              <a:spcAft>
                <a:spcPct val="0"/>
              </a:spcAft>
              <a:defRPr sz="1400">
                <a:solidFill>
                  <a:schemeClr val="tx1"/>
                </a:solidFill>
                <a:latin typeface="Arial" pitchFamily="34" charset="0"/>
                <a:cs typeface="Arial" pitchFamily="34" charset="0"/>
              </a:defRPr>
            </a:lvl8pPr>
            <a:lvl9pPr marL="3886200" indent="-228600" algn="ctr" defTabSz="449263" fontAlgn="base">
              <a:spcBef>
                <a:spcPct val="0"/>
              </a:spcBef>
              <a:spcAft>
                <a:spcPct val="0"/>
              </a:spcAft>
              <a:defRPr sz="1400">
                <a:solidFill>
                  <a:schemeClr val="tx1"/>
                </a:solidFill>
                <a:latin typeface="Arial" pitchFamily="34" charset="0"/>
                <a:cs typeface="Arial" pitchFamily="34" charset="0"/>
              </a:defRPr>
            </a:lvl9pPr>
          </a:lstStyle>
          <a:p>
            <a:pPr eaLnBrk="1" hangingPunct="1">
              <a:defRPr/>
            </a:pPr>
            <a:r>
              <a:rPr lang="de-DE" altLang="de-DE" sz="1600" b="1" dirty="0">
                <a:solidFill>
                  <a:schemeClr val="bg1"/>
                </a:solidFill>
              </a:rPr>
              <a:t>Marburg, 02. Oktober 2021</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pitchFamily="34" charset="0"/>
        <a:buChar char="»"/>
        <a:defRPr sz="2000">
          <a:solidFill>
            <a:schemeClr val="tx1"/>
          </a:solidFill>
          <a:latin typeface="+mn-lt"/>
        </a:defRPr>
      </a:lvl6pPr>
      <a:lvl7pPr marL="2971800" indent="-228600" algn="l" rtl="0" fontAlgn="base">
        <a:spcBef>
          <a:spcPct val="20000"/>
        </a:spcBef>
        <a:spcAft>
          <a:spcPct val="0"/>
        </a:spcAft>
        <a:buFont typeface="Arial" pitchFamily="34" charset="0"/>
        <a:buChar char="»"/>
        <a:defRPr sz="2000">
          <a:solidFill>
            <a:schemeClr val="tx1"/>
          </a:solidFill>
          <a:latin typeface="+mn-lt"/>
        </a:defRPr>
      </a:lvl7pPr>
      <a:lvl8pPr marL="3429000" indent="-228600" algn="l" rtl="0" fontAlgn="base">
        <a:spcBef>
          <a:spcPct val="20000"/>
        </a:spcBef>
        <a:spcAft>
          <a:spcPct val="0"/>
        </a:spcAft>
        <a:buFont typeface="Arial" pitchFamily="34" charset="0"/>
        <a:buChar char="»"/>
        <a:defRPr sz="2000">
          <a:solidFill>
            <a:schemeClr val="tx1"/>
          </a:solidFill>
          <a:latin typeface="+mn-lt"/>
        </a:defRPr>
      </a:lvl8pPr>
      <a:lvl9pPr marL="3886200" indent="-228600" algn="l" rtl="0" fontAlgn="base">
        <a:spcBef>
          <a:spcPct val="20000"/>
        </a:spcBef>
        <a:spcAft>
          <a:spcPct val="0"/>
        </a:spcAft>
        <a:buFont typeface="Arial" pitchFamily="34" charset="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images.google.de/imgres?imgurl=http://www.axellauer.de/fotos/nordkorea/reise-fotografie/15portugal.lissabon.schlafender%20mann.JPG&amp;imgrefurl=http://www.axellauer.de/nordkorea/nordkorea15.htm&amp;h=500&amp;w=329&amp;sz=29&amp;tbnid=95yAEsxxb7UJ:&amp;tbnh=127&amp;tbnw=83&amp;hl=de&amp;start=9&amp;prev=/images?q=schlafender&amp;svnum=10&amp;hl=de&amp;lr=&amp;rls=GGLC,GGLC:1970-01,GGLC:de" TargetMode="Externa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hyperlink" Target="http://www.freunde-nepals.de/images/richterich_Schlafender_2001.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ages.google.de/imgres?imgurl=http://www.gehoerlosenfachstellen.ch/Pictures/arbeitslos.jpg&amp;imgrefurl=http://www.gehoerlosenfachstellen.ch/informationsangebote.html&amp;h=337&amp;w=240&amp;sz=14&amp;hl=de&amp;start=5&amp;tbnid=2cuhUKbtvcBgtM:&amp;tbnh=119&amp;tbnw=85&amp;prev=/images?q=arbeitslos&amp;gbv=2&amp;svnum=10&amp;hl=de&amp;sa=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8"/>
          <p:cNvPicPr>
            <a:picLocks noChangeAspect="1"/>
          </p:cNvPicPr>
          <p:nvPr/>
        </p:nvPicPr>
        <p:blipFill>
          <a:blip r:embed="rId2">
            <a:extLst>
              <a:ext uri="{28A0092B-C50C-407E-A947-70E740481C1C}">
                <a14:useLocalDpi xmlns:a14="http://schemas.microsoft.com/office/drawing/2010/main" val="0"/>
              </a:ext>
            </a:extLst>
          </a:blip>
          <a:srcRect t="28735"/>
          <a:stretch>
            <a:fillRect/>
          </a:stretch>
        </p:blipFill>
        <p:spPr bwMode="auto">
          <a:xfrm>
            <a:off x="0" y="2003425"/>
            <a:ext cx="9144000"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el 1"/>
          <p:cNvSpPr txBox="1">
            <a:spLocks/>
          </p:cNvSpPr>
          <p:nvPr/>
        </p:nvSpPr>
        <p:spPr bwMode="auto">
          <a:xfrm>
            <a:off x="2938463" y="2022475"/>
            <a:ext cx="3278187"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ts val="500"/>
              </a:spcBef>
            </a:pPr>
            <a:r>
              <a:rPr lang="de-DE" altLang="de-DE" sz="2400" b="1">
                <a:solidFill>
                  <a:srgbClr val="781343"/>
                </a:solidFill>
              </a:rPr>
              <a:t>Jens Ulrich Rüffer</a:t>
            </a:r>
            <a:endParaRPr lang="de-DE" altLang="de-DE" sz="2400" b="1">
              <a:solidFill>
                <a:srgbClr val="C7371B"/>
              </a:solidFill>
            </a:endParaRPr>
          </a:p>
        </p:txBody>
      </p:sp>
      <p:sp>
        <p:nvSpPr>
          <p:cNvPr id="4100" name="Rectangle 6"/>
          <p:cNvSpPr>
            <a:spLocks noChangeArrowheads="1"/>
          </p:cNvSpPr>
          <p:nvPr/>
        </p:nvSpPr>
        <p:spPr bwMode="auto">
          <a:xfrm>
            <a:off x="900113" y="2492375"/>
            <a:ext cx="6840537"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4400" eaLnBrk="1" hangingPunct="1"/>
            <a:r>
              <a:rPr lang="de-DE" altLang="de-DE" sz="4000" b="1">
                <a:solidFill>
                  <a:srgbClr val="F6881F"/>
                </a:solidFill>
              </a:rPr>
              <a:t>Fatigue bei Krebs</a:t>
            </a:r>
          </a:p>
          <a:p>
            <a:pPr algn="ctr" defTabSz="914400" eaLnBrk="1" hangingPunct="1"/>
            <a:r>
              <a:rPr lang="de-DE" altLang="de-DE" sz="2800" b="1">
                <a:solidFill>
                  <a:srgbClr val="F6881F"/>
                </a:solidFill>
              </a:rPr>
              <a:t>Einfach nur ein bisschen müde?</a:t>
            </a:r>
          </a:p>
        </p:txBody>
      </p:sp>
      <p:sp>
        <p:nvSpPr>
          <p:cNvPr id="4101" name="Rectangle 7"/>
          <p:cNvSpPr>
            <a:spLocks noChangeArrowheads="1"/>
          </p:cNvSpPr>
          <p:nvPr/>
        </p:nvSpPr>
        <p:spPr bwMode="auto">
          <a:xfrm>
            <a:off x="2268538" y="1268413"/>
            <a:ext cx="4608512" cy="288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323850" y="1557338"/>
            <a:ext cx="24987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4000" b="1">
                <a:solidFill>
                  <a:srgbClr val="990033"/>
                </a:solidFill>
              </a:rPr>
              <a:t>Ursachen</a:t>
            </a:r>
          </a:p>
        </p:txBody>
      </p:sp>
      <p:sp>
        <p:nvSpPr>
          <p:cNvPr id="13315" name="Text Box 4"/>
          <p:cNvSpPr txBox="1">
            <a:spLocks noChangeArrowheads="1"/>
          </p:cNvSpPr>
          <p:nvPr/>
        </p:nvSpPr>
        <p:spPr bwMode="auto">
          <a:xfrm>
            <a:off x="5076825" y="5949950"/>
            <a:ext cx="3929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r" defTabSz="914400" eaLnBrk="1" hangingPunct="1">
              <a:buClr>
                <a:schemeClr val="tx2"/>
              </a:buClr>
            </a:pPr>
            <a:r>
              <a:rPr lang="en-US" altLang="de-DE"/>
              <a:t>Wagner &amp; Cella. </a:t>
            </a:r>
            <a:r>
              <a:rPr lang="en-US" altLang="de-DE" i="1"/>
              <a:t>Br J Cancer</a:t>
            </a:r>
            <a:r>
              <a:rPr lang="en-US" altLang="de-DE"/>
              <a:t> 2004; 91: 822–8</a:t>
            </a:r>
          </a:p>
        </p:txBody>
      </p:sp>
      <p:sp>
        <p:nvSpPr>
          <p:cNvPr id="13316" name="Oval 5"/>
          <p:cNvSpPr>
            <a:spLocks noChangeArrowheads="1"/>
          </p:cNvSpPr>
          <p:nvPr/>
        </p:nvSpPr>
        <p:spPr bwMode="auto">
          <a:xfrm>
            <a:off x="3319463" y="3186113"/>
            <a:ext cx="2289175" cy="1036637"/>
          </a:xfrm>
          <a:prstGeom prst="ellipse">
            <a:avLst/>
          </a:prstGeom>
          <a:solidFill>
            <a:srgbClr val="FF9900"/>
          </a:solidFill>
          <a:ln w="9525">
            <a:solidFill>
              <a:srgbClr val="333399"/>
            </a:solidFill>
            <a:round/>
            <a:headEnd/>
            <a:tailEnd/>
          </a:ln>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800" b="1"/>
              <a:t>Cancer-related </a:t>
            </a:r>
            <a:br>
              <a:rPr lang="en-GB" altLang="de-DE" sz="1800" b="1"/>
            </a:br>
            <a:r>
              <a:rPr lang="en-GB" altLang="de-DE" sz="1800" b="1"/>
              <a:t>fatigue</a:t>
            </a:r>
          </a:p>
        </p:txBody>
      </p:sp>
      <p:sp>
        <p:nvSpPr>
          <p:cNvPr id="13317" name="Line 6"/>
          <p:cNvSpPr>
            <a:spLocks noChangeShapeType="1"/>
          </p:cNvSpPr>
          <p:nvPr/>
        </p:nvSpPr>
        <p:spPr bwMode="auto">
          <a:xfrm>
            <a:off x="2335213" y="2854325"/>
            <a:ext cx="1168400" cy="574675"/>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8" name="Line 7"/>
          <p:cNvSpPr>
            <a:spLocks noChangeShapeType="1"/>
          </p:cNvSpPr>
          <p:nvPr/>
        </p:nvSpPr>
        <p:spPr bwMode="auto">
          <a:xfrm flipH="1">
            <a:off x="5497513" y="2854325"/>
            <a:ext cx="803275" cy="587375"/>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19" name="Line 8"/>
          <p:cNvSpPr>
            <a:spLocks noChangeShapeType="1"/>
          </p:cNvSpPr>
          <p:nvPr/>
        </p:nvSpPr>
        <p:spPr bwMode="auto">
          <a:xfrm flipV="1">
            <a:off x="3178175" y="4094163"/>
            <a:ext cx="498475" cy="46831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0" name="Line 9"/>
          <p:cNvSpPr>
            <a:spLocks noChangeShapeType="1"/>
          </p:cNvSpPr>
          <p:nvPr/>
        </p:nvSpPr>
        <p:spPr bwMode="auto">
          <a:xfrm flipH="1" flipV="1">
            <a:off x="5219700" y="4106863"/>
            <a:ext cx="447675" cy="455612"/>
          </a:xfrm>
          <a:prstGeom prst="line">
            <a:avLst/>
          </a:prstGeom>
          <a:noFill/>
          <a:ln w="60325">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1" name="Line 10"/>
          <p:cNvSpPr>
            <a:spLocks noChangeShapeType="1"/>
          </p:cNvSpPr>
          <p:nvPr/>
        </p:nvSpPr>
        <p:spPr bwMode="auto">
          <a:xfrm>
            <a:off x="4454525" y="2249488"/>
            <a:ext cx="1588" cy="936625"/>
          </a:xfrm>
          <a:prstGeom prst="line">
            <a:avLst/>
          </a:prstGeom>
          <a:noFill/>
          <a:ln w="28575">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2" name="Text Box 11"/>
          <p:cNvSpPr txBox="1">
            <a:spLocks noChangeArrowheads="1"/>
          </p:cNvSpPr>
          <p:nvPr/>
        </p:nvSpPr>
        <p:spPr bwMode="auto">
          <a:xfrm>
            <a:off x="2843213" y="1851025"/>
            <a:ext cx="3203575" cy="354013"/>
          </a:xfrm>
          <a:prstGeom prst="rect">
            <a:avLst/>
          </a:prstGeom>
          <a:solidFill>
            <a:srgbClr val="781343"/>
          </a:solidFill>
          <a:ln w="9525">
            <a:solidFill>
              <a:schemeClr val="tx1"/>
            </a:solidFill>
            <a:miter lim="800000"/>
            <a:headEnd/>
            <a:tailEnd/>
          </a:ln>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700" b="1">
                <a:solidFill>
                  <a:schemeClr val="bg1"/>
                </a:solidFill>
              </a:rPr>
              <a:t>Direkter Einfluss des Tumors</a:t>
            </a:r>
          </a:p>
        </p:txBody>
      </p:sp>
      <p:sp>
        <p:nvSpPr>
          <p:cNvPr id="13323" name="Text Box 12"/>
          <p:cNvSpPr txBox="1">
            <a:spLocks noChangeArrowheads="1"/>
          </p:cNvSpPr>
          <p:nvPr/>
        </p:nvSpPr>
        <p:spPr bwMode="auto">
          <a:xfrm>
            <a:off x="539750" y="2578100"/>
            <a:ext cx="1795463" cy="354013"/>
          </a:xfrm>
          <a:prstGeom prst="rect">
            <a:avLst/>
          </a:prstGeom>
          <a:solidFill>
            <a:srgbClr val="781343"/>
          </a:solidFill>
          <a:ln w="9525">
            <a:solidFill>
              <a:schemeClr val="tx1"/>
            </a:solidFill>
            <a:miter lim="800000"/>
            <a:headEnd/>
            <a:tailEnd/>
          </a:ln>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700" b="1">
                <a:solidFill>
                  <a:schemeClr val="bg1"/>
                </a:solidFill>
              </a:rPr>
              <a:t>Komorbiditäten</a:t>
            </a:r>
          </a:p>
        </p:txBody>
      </p:sp>
      <p:sp>
        <p:nvSpPr>
          <p:cNvPr id="13324" name="Text Box 13"/>
          <p:cNvSpPr txBox="1">
            <a:spLocks noChangeArrowheads="1"/>
          </p:cNvSpPr>
          <p:nvPr/>
        </p:nvSpPr>
        <p:spPr bwMode="auto">
          <a:xfrm>
            <a:off x="341313" y="2933700"/>
            <a:ext cx="27908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GB" altLang="de-DE" sz="1700" b="1"/>
              <a:t> - Blutarmut</a:t>
            </a:r>
          </a:p>
          <a:p>
            <a:pPr eaLnBrk="1" hangingPunct="1"/>
            <a:r>
              <a:rPr lang="en-GB" altLang="de-DE" sz="1700" b="1"/>
              <a:t> - Unterernährung</a:t>
            </a:r>
          </a:p>
          <a:p>
            <a:pPr eaLnBrk="1" hangingPunct="1"/>
            <a:r>
              <a:rPr lang="en-GB" altLang="de-DE" sz="1700" b="1"/>
              <a:t> - Stoffwechselstörungen</a:t>
            </a:r>
          </a:p>
          <a:p>
            <a:pPr eaLnBrk="1" hangingPunct="1"/>
            <a:r>
              <a:rPr lang="en-GB" altLang="de-DE" sz="1700" b="1"/>
              <a:t> - Infektionen</a:t>
            </a:r>
          </a:p>
        </p:txBody>
      </p:sp>
      <p:sp>
        <p:nvSpPr>
          <p:cNvPr id="13325" name="Text Box 14"/>
          <p:cNvSpPr txBox="1">
            <a:spLocks noChangeArrowheads="1"/>
          </p:cNvSpPr>
          <p:nvPr/>
        </p:nvSpPr>
        <p:spPr bwMode="auto">
          <a:xfrm>
            <a:off x="681038" y="4567238"/>
            <a:ext cx="2522537" cy="354012"/>
          </a:xfrm>
          <a:prstGeom prst="rect">
            <a:avLst/>
          </a:prstGeom>
          <a:solidFill>
            <a:srgbClr val="781343"/>
          </a:solidFill>
          <a:ln w="9525">
            <a:solidFill>
              <a:schemeClr val="tx1"/>
            </a:solidFill>
            <a:miter lim="800000"/>
            <a:headEnd/>
            <a:tailEnd/>
          </a:ln>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700" b="1">
                <a:solidFill>
                  <a:schemeClr val="bg1"/>
                </a:solidFill>
              </a:rPr>
              <a:t>Anhaltende Störungen</a:t>
            </a:r>
          </a:p>
        </p:txBody>
      </p:sp>
      <p:sp>
        <p:nvSpPr>
          <p:cNvPr id="13326" name="Text Box 15"/>
          <p:cNvSpPr txBox="1">
            <a:spLocks noChangeArrowheads="1"/>
          </p:cNvSpPr>
          <p:nvPr/>
        </p:nvSpPr>
        <p:spPr bwMode="auto">
          <a:xfrm>
            <a:off x="608013" y="5013325"/>
            <a:ext cx="23082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GB" altLang="de-DE" sz="1700" b="1"/>
              <a:t> - Chron. Schmerzen</a:t>
            </a:r>
          </a:p>
          <a:p>
            <a:pPr eaLnBrk="1" hangingPunct="1"/>
            <a:r>
              <a:rPr lang="en-GB" altLang="de-DE" sz="1700" b="1"/>
              <a:t> - Schlafstörungen</a:t>
            </a:r>
          </a:p>
        </p:txBody>
      </p:sp>
      <p:sp>
        <p:nvSpPr>
          <p:cNvPr id="13327" name="Text Box 16"/>
          <p:cNvSpPr txBox="1">
            <a:spLocks noChangeArrowheads="1"/>
          </p:cNvSpPr>
          <p:nvPr/>
        </p:nvSpPr>
        <p:spPr bwMode="auto">
          <a:xfrm>
            <a:off x="6272213" y="2349500"/>
            <a:ext cx="2403475" cy="614363"/>
          </a:xfrm>
          <a:prstGeom prst="rect">
            <a:avLst/>
          </a:prstGeom>
          <a:solidFill>
            <a:srgbClr val="781343"/>
          </a:solidFill>
          <a:ln w="9525">
            <a:solidFill>
              <a:schemeClr val="tx1"/>
            </a:solidFill>
            <a:miter lim="800000"/>
            <a:headEnd/>
            <a:tailEnd/>
          </a:ln>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700" b="1">
                <a:solidFill>
                  <a:schemeClr val="bg1"/>
                </a:solidFill>
              </a:rPr>
              <a:t>Nebenwirkungen der </a:t>
            </a:r>
          </a:p>
          <a:p>
            <a:pPr algn="ctr" eaLnBrk="1" hangingPunct="1"/>
            <a:r>
              <a:rPr lang="en-GB" altLang="de-DE" sz="1700" b="1">
                <a:solidFill>
                  <a:schemeClr val="bg1"/>
                </a:solidFill>
              </a:rPr>
              <a:t>Therapie</a:t>
            </a:r>
          </a:p>
        </p:txBody>
      </p:sp>
      <p:sp>
        <p:nvSpPr>
          <p:cNvPr id="13328" name="Text Box 17"/>
          <p:cNvSpPr txBox="1">
            <a:spLocks noChangeArrowheads="1"/>
          </p:cNvSpPr>
          <p:nvPr/>
        </p:nvSpPr>
        <p:spPr bwMode="auto">
          <a:xfrm>
            <a:off x="6156325" y="2963863"/>
            <a:ext cx="316865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GB" altLang="de-DE" sz="1700" b="1"/>
              <a:t> - Chemo/Strahlentherapie</a:t>
            </a:r>
          </a:p>
          <a:p>
            <a:pPr eaLnBrk="1" hangingPunct="1"/>
            <a:r>
              <a:rPr lang="en-GB" altLang="de-DE" sz="1700" b="1"/>
              <a:t> - Immuntherapie</a:t>
            </a:r>
          </a:p>
          <a:p>
            <a:pPr eaLnBrk="1" hangingPunct="1"/>
            <a:r>
              <a:rPr lang="en-GB" altLang="de-DE" sz="1700" b="1"/>
              <a:t> - Chirurgie</a:t>
            </a:r>
          </a:p>
          <a:p>
            <a:pPr eaLnBrk="1" hangingPunct="1"/>
            <a:r>
              <a:rPr lang="en-GB" altLang="de-DE" sz="1700" b="1"/>
              <a:t> - Supportive Therapie</a:t>
            </a:r>
          </a:p>
        </p:txBody>
      </p:sp>
      <p:sp>
        <p:nvSpPr>
          <p:cNvPr id="13329" name="Text Box 18"/>
          <p:cNvSpPr txBox="1">
            <a:spLocks noChangeArrowheads="1"/>
          </p:cNvSpPr>
          <p:nvPr/>
        </p:nvSpPr>
        <p:spPr bwMode="auto">
          <a:xfrm>
            <a:off x="5651500" y="4562475"/>
            <a:ext cx="2674938" cy="354013"/>
          </a:xfrm>
          <a:prstGeom prst="rect">
            <a:avLst/>
          </a:prstGeom>
          <a:solidFill>
            <a:srgbClr val="781343"/>
          </a:solidFill>
          <a:ln w="9525">
            <a:solidFill>
              <a:schemeClr val="tx1"/>
            </a:solidFill>
            <a:miter lim="800000"/>
            <a:headEnd/>
            <a:tailEnd/>
          </a:ln>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1700" b="1">
                <a:solidFill>
                  <a:schemeClr val="bg1"/>
                </a:solidFill>
              </a:rPr>
              <a:t>Psychosoziale Faktoren</a:t>
            </a:r>
          </a:p>
        </p:txBody>
      </p:sp>
      <p:sp>
        <p:nvSpPr>
          <p:cNvPr id="13330" name="Text Box 19"/>
          <p:cNvSpPr txBox="1">
            <a:spLocks noChangeArrowheads="1"/>
          </p:cNvSpPr>
          <p:nvPr/>
        </p:nvSpPr>
        <p:spPr bwMode="auto">
          <a:xfrm>
            <a:off x="5580063" y="4951413"/>
            <a:ext cx="2828925"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GB" altLang="de-DE" sz="1700" b="1"/>
              <a:t> - Krankheitsverarbeitung</a:t>
            </a:r>
          </a:p>
          <a:p>
            <a:pPr eaLnBrk="1" hangingPunct="1"/>
            <a:r>
              <a:rPr lang="en-GB" altLang="de-DE" sz="1700" b="1"/>
              <a:t> - Angststörungen</a:t>
            </a:r>
          </a:p>
          <a:p>
            <a:pPr eaLnBrk="1" hangingPunct="1"/>
            <a:r>
              <a:rPr lang="en-GB" altLang="de-DE" sz="1700" b="1"/>
              <a:t> - Depression</a:t>
            </a:r>
            <a:endParaRPr lang="en-GB" altLang="de-DE" sz="1700"/>
          </a:p>
        </p:txBody>
      </p:sp>
      <p:sp>
        <p:nvSpPr>
          <p:cNvPr id="12308" name="Rectangle 20"/>
          <p:cNvSpPr>
            <a:spLocks noChangeArrowheads="1"/>
          </p:cNvSpPr>
          <p:nvPr/>
        </p:nvSpPr>
        <p:spPr bwMode="auto">
          <a:xfrm>
            <a:off x="323850" y="1511300"/>
            <a:ext cx="8640763" cy="2738438"/>
          </a:xfrm>
          <a:prstGeom prst="rect">
            <a:avLst/>
          </a:prstGeom>
          <a:solidFill>
            <a:schemeClr val="bg1">
              <a:lumMod val="85000"/>
              <a:alpha val="89000"/>
            </a:schemeClr>
          </a:solidFill>
          <a:ln w="9525" algn="ctr">
            <a:noFill/>
            <a:miter lim="800000"/>
            <a:headEnd/>
            <a:tailEnd/>
          </a:ln>
          <a:effectLst/>
        </p:spPr>
        <p:txBody>
          <a:bodyPr wrap="none" anchor="ctr"/>
          <a:lstStyle/>
          <a:p>
            <a:pPr algn="ctr" defTabSz="914400" eaLnBrk="1" hangingPunct="1">
              <a:defRPr/>
            </a:pPr>
            <a:r>
              <a:rPr lang="de-DE" sz="3600" b="1" dirty="0">
                <a:solidFill>
                  <a:srgbClr val="781343"/>
                </a:solidFill>
                <a:latin typeface="Arial" charset="0"/>
                <a:cs typeface="Arial" charset="0"/>
              </a:rPr>
              <a:t>Akute CRF</a:t>
            </a:r>
          </a:p>
        </p:txBody>
      </p:sp>
      <p:sp>
        <p:nvSpPr>
          <p:cNvPr id="12309" name="Rectangle 21"/>
          <p:cNvSpPr>
            <a:spLocks noChangeArrowheads="1"/>
          </p:cNvSpPr>
          <p:nvPr/>
        </p:nvSpPr>
        <p:spPr bwMode="auto">
          <a:xfrm>
            <a:off x="323850" y="4294188"/>
            <a:ext cx="8640763" cy="1655762"/>
          </a:xfrm>
          <a:prstGeom prst="rect">
            <a:avLst/>
          </a:prstGeom>
          <a:solidFill>
            <a:schemeClr val="bg1">
              <a:lumMod val="85000"/>
              <a:alpha val="89000"/>
            </a:schemeClr>
          </a:solidFill>
          <a:ln w="9525" algn="ctr">
            <a:noFill/>
            <a:miter lim="800000"/>
            <a:headEnd/>
            <a:tailEnd/>
          </a:ln>
          <a:effectLst/>
        </p:spPr>
        <p:txBody>
          <a:bodyPr wrap="none" anchor="ctr"/>
          <a:lstStyle/>
          <a:p>
            <a:pPr algn="ctr" defTabSz="914400" eaLnBrk="1" hangingPunct="1">
              <a:defRPr/>
            </a:pPr>
            <a:r>
              <a:rPr lang="de-DE" sz="3600" b="1" dirty="0">
                <a:solidFill>
                  <a:srgbClr val="781343"/>
                </a:solidFill>
                <a:latin typeface="Arial" charset="0"/>
                <a:cs typeface="Arial" charset="0"/>
              </a:rPr>
              <a:t>Chronische CRF </a:t>
            </a:r>
          </a:p>
          <a:p>
            <a:pPr algn="ctr" defTabSz="914400" eaLnBrk="1" hangingPunct="1">
              <a:defRPr/>
            </a:pPr>
            <a:r>
              <a:rPr lang="de-DE" sz="2400" dirty="0">
                <a:solidFill>
                  <a:srgbClr val="781343"/>
                </a:solidFill>
                <a:latin typeface="Arial" charset="0"/>
                <a:cs typeface="Arial" charset="0"/>
              </a:rPr>
              <a:t>&gt; 12 Monate nach Therapieende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blinds(horizontal)">
                                      <p:cBhvr>
                                        <p:cTn id="7" dur="500"/>
                                        <p:tgtEl>
                                          <p:spTgt spid="123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09"/>
                                        </p:tgtEl>
                                        <p:attrNameLst>
                                          <p:attrName>style.visibility</p:attrName>
                                        </p:attrNameLst>
                                      </p:cBhvr>
                                      <p:to>
                                        <p:strVal val="visible"/>
                                      </p:to>
                                    </p:set>
                                    <p:animEffect transition="in" filter="blinds(horizontal)">
                                      <p:cBhvr>
                                        <p:cTn id="12" dur="500"/>
                                        <p:tgtEl>
                                          <p:spTgt spid="12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P spid="1230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bgerundetes Rechteck 3"/>
          <p:cNvSpPr/>
          <p:nvPr/>
        </p:nvSpPr>
        <p:spPr>
          <a:xfrm>
            <a:off x="3551238" y="3460750"/>
            <a:ext cx="2232025" cy="1239838"/>
          </a:xfrm>
          <a:prstGeom prst="roundRect">
            <a:avLst/>
          </a:prstGeom>
          <a:solidFill>
            <a:srgbClr val="781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4339" name="AutoShape 4"/>
          <p:cNvSpPr>
            <a:spLocks noChangeArrowheads="1"/>
          </p:cNvSpPr>
          <p:nvPr/>
        </p:nvSpPr>
        <p:spPr bwMode="auto">
          <a:xfrm>
            <a:off x="161925" y="2311400"/>
            <a:ext cx="8820150" cy="367188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35" y="10800"/>
                </a:moveTo>
                <a:cubicBezTo>
                  <a:pt x="4135" y="14481"/>
                  <a:pt x="7119" y="17465"/>
                  <a:pt x="10800" y="17465"/>
                </a:cubicBezTo>
                <a:cubicBezTo>
                  <a:pt x="14481" y="17465"/>
                  <a:pt x="17465" y="14481"/>
                  <a:pt x="17465" y="10800"/>
                </a:cubicBezTo>
                <a:cubicBezTo>
                  <a:pt x="17465" y="7119"/>
                  <a:pt x="14481" y="4135"/>
                  <a:pt x="10800" y="4135"/>
                </a:cubicBezTo>
                <a:cubicBezTo>
                  <a:pt x="7119" y="4135"/>
                  <a:pt x="4135" y="7119"/>
                  <a:pt x="4135" y="10800"/>
                </a:cubicBezTo>
                <a:close/>
              </a:path>
            </a:pathLst>
          </a:custGeom>
          <a:solidFill>
            <a:srgbClr val="FDC400">
              <a:alpha val="10980"/>
            </a:srgbClr>
          </a:solidFill>
          <a:ln w="9525" algn="ctr">
            <a:solidFill>
              <a:srgbClr val="FDC400"/>
            </a:solidFill>
            <a:prstDash val="sysDash"/>
            <a:round/>
            <a:headEnd/>
            <a:tailEnd/>
          </a:ln>
        </p:spPr>
        <p:txBody>
          <a:bodyPr wrap="none" anchor="ctr"/>
          <a:lstStyle/>
          <a:p>
            <a:endParaRPr lang="en-US"/>
          </a:p>
        </p:txBody>
      </p:sp>
      <p:sp>
        <p:nvSpPr>
          <p:cNvPr id="14340" name="Text Box 6"/>
          <p:cNvSpPr txBox="1">
            <a:spLocks noChangeArrowheads="1"/>
          </p:cNvSpPr>
          <p:nvPr/>
        </p:nvSpPr>
        <p:spPr bwMode="auto">
          <a:xfrm>
            <a:off x="395288" y="1341438"/>
            <a:ext cx="1589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Ursachen</a:t>
            </a:r>
          </a:p>
        </p:txBody>
      </p:sp>
      <p:sp>
        <p:nvSpPr>
          <p:cNvPr id="36868" name="Text Box 6"/>
          <p:cNvSpPr txBox="1">
            <a:spLocks noChangeArrowheads="1"/>
          </p:cNvSpPr>
          <p:nvPr/>
        </p:nvSpPr>
        <p:spPr bwMode="auto">
          <a:xfrm>
            <a:off x="4192588" y="2352675"/>
            <a:ext cx="974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CRF</a:t>
            </a:r>
          </a:p>
        </p:txBody>
      </p:sp>
      <p:sp>
        <p:nvSpPr>
          <p:cNvPr id="36869" name="Text Box 6"/>
          <p:cNvSpPr txBox="1">
            <a:spLocks noChangeArrowheads="1"/>
          </p:cNvSpPr>
          <p:nvPr/>
        </p:nvSpPr>
        <p:spPr bwMode="auto">
          <a:xfrm>
            <a:off x="395288" y="3021013"/>
            <a:ext cx="22780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Depression</a:t>
            </a:r>
          </a:p>
        </p:txBody>
      </p:sp>
      <p:sp>
        <p:nvSpPr>
          <p:cNvPr id="14343" name="Text Box 6"/>
          <p:cNvSpPr txBox="1">
            <a:spLocks noChangeArrowheads="1"/>
          </p:cNvSpPr>
          <p:nvPr/>
        </p:nvSpPr>
        <p:spPr bwMode="auto">
          <a:xfrm>
            <a:off x="555625" y="4005263"/>
            <a:ext cx="17843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Tu-Folge</a:t>
            </a:r>
          </a:p>
        </p:txBody>
      </p:sp>
      <p:sp>
        <p:nvSpPr>
          <p:cNvPr id="14344" name="Text Box 6"/>
          <p:cNvSpPr txBox="1">
            <a:spLocks noChangeArrowheads="1"/>
          </p:cNvSpPr>
          <p:nvPr/>
        </p:nvSpPr>
        <p:spPr bwMode="auto">
          <a:xfrm>
            <a:off x="2673350" y="5264150"/>
            <a:ext cx="40830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körperl. Anstrengung</a:t>
            </a:r>
          </a:p>
        </p:txBody>
      </p:sp>
      <p:sp>
        <p:nvSpPr>
          <p:cNvPr id="14345" name="Text Box 6"/>
          <p:cNvSpPr txBox="1">
            <a:spLocks noChangeArrowheads="1"/>
          </p:cNvSpPr>
          <p:nvPr/>
        </p:nvSpPr>
        <p:spPr bwMode="auto">
          <a:xfrm>
            <a:off x="6284913" y="4281488"/>
            <a:ext cx="2836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Nebenwirkung</a:t>
            </a:r>
          </a:p>
        </p:txBody>
      </p:sp>
      <p:sp>
        <p:nvSpPr>
          <p:cNvPr id="36873" name="Text Box 6"/>
          <p:cNvSpPr txBox="1">
            <a:spLocks noChangeArrowheads="1"/>
          </p:cNvSpPr>
          <p:nvPr/>
        </p:nvSpPr>
        <p:spPr bwMode="auto">
          <a:xfrm>
            <a:off x="6494463" y="2687638"/>
            <a:ext cx="9540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000" b="1">
                <a:solidFill>
                  <a:srgbClr val="781343"/>
                </a:solidFill>
              </a:rPr>
              <a:t>CFS</a:t>
            </a:r>
          </a:p>
        </p:txBody>
      </p:sp>
      <p:sp>
        <p:nvSpPr>
          <p:cNvPr id="15381" name="Oval 21"/>
          <p:cNvSpPr>
            <a:spLocks noChangeArrowheads="1"/>
          </p:cNvSpPr>
          <p:nvPr/>
        </p:nvSpPr>
        <p:spPr bwMode="auto">
          <a:xfrm rot="1557095">
            <a:off x="1363663" y="2197100"/>
            <a:ext cx="2376487" cy="1295400"/>
          </a:xfrm>
          <a:prstGeom prst="ellipse">
            <a:avLst/>
          </a:prstGeom>
          <a:solidFill>
            <a:srgbClr val="FDC4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4400" eaLnBrk="1" hangingPunct="1"/>
            <a:r>
              <a:rPr lang="de-DE" altLang="de-DE" sz="2400" b="1">
                <a:solidFill>
                  <a:srgbClr val="781343"/>
                </a:solidFill>
              </a:rPr>
              <a:t>20 % Über-</a:t>
            </a:r>
          </a:p>
          <a:p>
            <a:pPr algn="ctr" defTabSz="914400" eaLnBrk="1" hangingPunct="1"/>
            <a:r>
              <a:rPr lang="de-DE" altLang="de-DE" sz="2400" b="1">
                <a:solidFill>
                  <a:srgbClr val="781343"/>
                </a:solidFill>
              </a:rPr>
              <a:t>schneidung</a:t>
            </a:r>
          </a:p>
        </p:txBody>
      </p:sp>
      <p:sp>
        <p:nvSpPr>
          <p:cNvPr id="15377" name="Text Box 17"/>
          <p:cNvSpPr txBox="1">
            <a:spLocks noChangeArrowheads="1"/>
          </p:cNvSpPr>
          <p:nvPr/>
        </p:nvSpPr>
        <p:spPr bwMode="auto">
          <a:xfrm rot="-1164955">
            <a:off x="6259513" y="2792413"/>
            <a:ext cx="2376487" cy="457200"/>
          </a:xfrm>
          <a:prstGeom prst="rect">
            <a:avLst/>
          </a:prstGeom>
          <a:solidFill>
            <a:srgbClr val="C6BC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defTabSz="914400" eaLnBrk="1" hangingPunct="1">
              <a:spcBef>
                <a:spcPct val="50000"/>
              </a:spcBef>
            </a:pPr>
            <a:r>
              <a:rPr lang="de-DE" altLang="de-DE" sz="2400" b="1">
                <a:solidFill>
                  <a:srgbClr val="781343"/>
                </a:solidFill>
              </a:rPr>
              <a:t>RITUXIMAB</a:t>
            </a:r>
          </a:p>
        </p:txBody>
      </p:sp>
      <p:sp>
        <p:nvSpPr>
          <p:cNvPr id="14349" name="Rechteck 2"/>
          <p:cNvSpPr>
            <a:spLocks noChangeArrowheads="1"/>
          </p:cNvSpPr>
          <p:nvPr/>
        </p:nvSpPr>
        <p:spPr bwMode="auto">
          <a:xfrm>
            <a:off x="3554413" y="3789363"/>
            <a:ext cx="22415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GB" altLang="de-DE" sz="2600" b="1">
                <a:solidFill>
                  <a:schemeClr val="bg1"/>
                </a:solidFill>
              </a:rPr>
              <a:t>Erschöpfung</a:t>
            </a:r>
            <a:endParaRPr lang="de-DE" altLang="de-DE" sz="2600"/>
          </a:p>
        </p:txBody>
      </p:sp>
      <p:sp>
        <p:nvSpPr>
          <p:cNvPr id="14" name="Text Box 6"/>
          <p:cNvSpPr txBox="1">
            <a:spLocks noChangeArrowheads="1"/>
          </p:cNvSpPr>
          <p:nvPr/>
        </p:nvSpPr>
        <p:spPr bwMode="auto">
          <a:xfrm>
            <a:off x="1830388" y="1341438"/>
            <a:ext cx="2154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 Ausprägung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blinds(horizontal)">
                                      <p:cBhvr>
                                        <p:cTn id="7" dur="500"/>
                                        <p:tgtEl>
                                          <p:spTgt spid="36869"/>
                                        </p:tgtEl>
                                      </p:cBhvr>
                                    </p:animEffect>
                                  </p:childTnLst>
                                </p:cTn>
                              </p:par>
                              <p:par>
                                <p:cTn id="8" presetID="3" presetClass="entr" presetSubtype="10" fill="hold" nodeType="withEffect">
                                  <p:stCondLst>
                                    <p:cond delay="0"/>
                                  </p:stCondLst>
                                  <p:childTnLst>
                                    <p:set>
                                      <p:cBhvr>
                                        <p:cTn id="9" dur="1" fill="hold">
                                          <p:stCondLst>
                                            <p:cond delay="0"/>
                                          </p:stCondLst>
                                        </p:cTn>
                                        <p:tgtEl>
                                          <p:spTgt spid="36868"/>
                                        </p:tgtEl>
                                        <p:attrNameLst>
                                          <p:attrName>style.visibility</p:attrName>
                                        </p:attrNameLst>
                                      </p:cBhvr>
                                      <p:to>
                                        <p:strVal val="visible"/>
                                      </p:to>
                                    </p:set>
                                    <p:animEffect transition="in" filter="blinds(horizontal)">
                                      <p:cBhvr>
                                        <p:cTn id="10" dur="500"/>
                                        <p:tgtEl>
                                          <p:spTgt spid="36868"/>
                                        </p:tgtEl>
                                      </p:cBhvr>
                                    </p:animEffect>
                                  </p:childTnLst>
                                </p:cTn>
                              </p:par>
                              <p:par>
                                <p:cTn id="11" presetID="3" presetClass="entr" presetSubtype="10" fill="hold" nodeType="withEffect">
                                  <p:stCondLst>
                                    <p:cond delay="0"/>
                                  </p:stCondLst>
                                  <p:childTnLst>
                                    <p:set>
                                      <p:cBhvr>
                                        <p:cTn id="12" dur="1" fill="hold">
                                          <p:stCondLst>
                                            <p:cond delay="0"/>
                                          </p:stCondLst>
                                        </p:cTn>
                                        <p:tgtEl>
                                          <p:spTgt spid="36873"/>
                                        </p:tgtEl>
                                        <p:attrNameLst>
                                          <p:attrName>style.visibility</p:attrName>
                                        </p:attrNameLst>
                                      </p:cBhvr>
                                      <p:to>
                                        <p:strVal val="visible"/>
                                      </p:to>
                                    </p:set>
                                    <p:animEffect transition="in" filter="blinds(horizontal)">
                                      <p:cBhvr>
                                        <p:cTn id="13" dur="500"/>
                                        <p:tgtEl>
                                          <p:spTgt spid="36873"/>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5381"/>
                                        </p:tgtEl>
                                        <p:attrNameLst>
                                          <p:attrName>style.visibility</p:attrName>
                                        </p:attrNameLst>
                                      </p:cBhvr>
                                      <p:to>
                                        <p:strVal val="visible"/>
                                      </p:to>
                                    </p:set>
                                    <p:animEffect transition="in" filter="blinds(horizontal)">
                                      <p:cBhvr>
                                        <p:cTn id="20" dur="500"/>
                                        <p:tgtEl>
                                          <p:spTgt spid="1538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15377"/>
                                        </p:tgtEl>
                                        <p:attrNameLst>
                                          <p:attrName>style.visibility</p:attrName>
                                        </p:attrNameLst>
                                      </p:cBhvr>
                                      <p:to>
                                        <p:strVal val="visible"/>
                                      </p:to>
                                    </p:set>
                                    <p:animEffect transition="in" filter="blinds(horizontal)">
                                      <p:cBhvr>
                                        <p:cTn id="25" dur="5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3"/>
          <p:cNvSpPr txBox="1">
            <a:spLocks noChangeArrowheads="1"/>
          </p:cNvSpPr>
          <p:nvPr/>
        </p:nvSpPr>
        <p:spPr bwMode="auto">
          <a:xfrm>
            <a:off x="611188" y="1628775"/>
            <a:ext cx="1482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Patientin</a:t>
            </a:r>
          </a:p>
        </p:txBody>
      </p:sp>
      <p:sp>
        <p:nvSpPr>
          <p:cNvPr id="15363" name="Rechteck 3"/>
          <p:cNvSpPr>
            <a:spLocks noChangeArrowheads="1"/>
          </p:cNvSpPr>
          <p:nvPr/>
        </p:nvSpPr>
        <p:spPr bwMode="auto">
          <a:xfrm>
            <a:off x="684213" y="2284413"/>
            <a:ext cx="7991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800"/>
              <a:t>Nach Wiederaufnahme meiner Arbeit (Chemielaborantin), merkte ich bald, </a:t>
            </a:r>
            <a:br>
              <a:rPr lang="de-DE" altLang="de-DE" sz="1800"/>
            </a:br>
            <a:r>
              <a:rPr lang="de-DE" altLang="de-DE" sz="1800"/>
              <a:t>dass ich meine Wochenarbeitszeit reduzieren muss, ich war oft am Ende </a:t>
            </a:r>
            <a:br>
              <a:rPr lang="de-DE" altLang="de-DE" sz="1800"/>
            </a:br>
            <a:r>
              <a:rPr lang="de-DE" altLang="de-DE" sz="1800"/>
              <a:t>meiner Belastbarkeit. </a:t>
            </a:r>
            <a:br>
              <a:rPr lang="de-DE" altLang="de-DE" sz="1800"/>
            </a:br>
            <a:r>
              <a:rPr lang="de-DE" altLang="de-DE" sz="1800"/>
              <a:t/>
            </a:r>
            <a:br>
              <a:rPr lang="de-DE" altLang="de-DE" sz="1800"/>
            </a:br>
            <a:r>
              <a:rPr lang="de-DE" altLang="de-DE" sz="1800"/>
              <a:t>Doch selbst mit nur15 Wochenstunden komme ich oft an meine Grenzen, </a:t>
            </a:r>
            <a:br>
              <a:rPr lang="de-DE" altLang="de-DE" sz="1800"/>
            </a:br>
            <a:r>
              <a:rPr lang="de-DE" altLang="de-DE" sz="1800"/>
              <a:t>manchmal mit regelrechte Abstürze.</a:t>
            </a:r>
            <a:br>
              <a:rPr lang="de-DE" altLang="de-DE" sz="1800"/>
            </a:br>
            <a:r>
              <a:rPr lang="de-DE" altLang="de-DE" sz="1800"/>
              <a:t/>
            </a:r>
            <a:br>
              <a:rPr lang="de-DE" altLang="de-DE" sz="1800"/>
            </a:br>
            <a:r>
              <a:rPr lang="de-DE" altLang="de-DE" sz="1800"/>
              <a:t>Ohne die Unterstützung meines Mannes und das Verständnis meiner Kinder</a:t>
            </a:r>
            <a:br>
              <a:rPr lang="de-DE" altLang="de-DE" sz="1800"/>
            </a:br>
            <a:r>
              <a:rPr lang="de-DE" altLang="de-DE" sz="1800"/>
              <a:t>(2x13 und 20 Jahre alt), wüsste ich nicht, wo ich heute stehen würde.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622300" y="2514600"/>
            <a:ext cx="8558213"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800"/>
              <a:t>In psychischer Hinsicht sei bei ihr eine Erschöpfbarkeit und Ermüdbarkeit in </a:t>
            </a:r>
          </a:p>
          <a:p>
            <a:pPr eaLnBrk="1" hangingPunct="1"/>
            <a:r>
              <a:rPr lang="de-DE" altLang="de-DE" sz="1800"/>
              <a:t>körperlicher und seelischer Hinsicht aufgetreten, verbunden mit Empfindlichkeit,</a:t>
            </a:r>
          </a:p>
          <a:p>
            <a:pPr eaLnBrk="1" hangingPunct="1"/>
            <a:r>
              <a:rPr lang="de-DE" altLang="de-DE" sz="1800"/>
              <a:t>Reizbarkeit und Missstimmung. </a:t>
            </a:r>
            <a:br>
              <a:rPr lang="de-DE" altLang="de-DE" sz="1800"/>
            </a:br>
            <a:endParaRPr lang="de-DE" altLang="de-DE" sz="1800"/>
          </a:p>
          <a:p>
            <a:pPr eaLnBrk="1" hangingPunct="1"/>
            <a:r>
              <a:rPr lang="de-DE" altLang="de-DE" sz="1800"/>
              <a:t>Ihre Beschwerden habe der Onkologe Dr. Rüffer seinerseits als </a:t>
            </a:r>
          </a:p>
          <a:p>
            <a:pPr eaLnBrk="1" hangingPunct="1"/>
            <a:r>
              <a:rPr lang="de-DE" altLang="de-DE" sz="1800"/>
              <a:t>Tumor-Fatigue-Syndrom interpretiert und eine diagnostische Einordnung als </a:t>
            </a:r>
          </a:p>
          <a:p>
            <a:pPr eaLnBrk="1" hangingPunct="1"/>
            <a:r>
              <a:rPr lang="de-DE" altLang="de-DE" sz="1800"/>
              <a:t>depressive Störung, die in Freiburg erfolgt sei, ganz entschieden zurückgewiesen </a:t>
            </a:r>
          </a:p>
          <a:p>
            <a:pPr eaLnBrk="1" hangingPunct="1"/>
            <a:endParaRPr lang="de-DE" altLang="de-DE" sz="1800"/>
          </a:p>
        </p:txBody>
      </p:sp>
      <p:sp>
        <p:nvSpPr>
          <p:cNvPr id="17411" name="Text Box 8"/>
          <p:cNvSpPr txBox="1">
            <a:spLocks noChangeArrowheads="1"/>
          </p:cNvSpPr>
          <p:nvPr/>
        </p:nvSpPr>
        <p:spPr bwMode="auto">
          <a:xfrm>
            <a:off x="611188" y="1916113"/>
            <a:ext cx="1638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Gutachter</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17500" y="2060575"/>
            <a:ext cx="8856663" cy="3970338"/>
          </a:xfrm>
          <a:prstGeom prst="rect">
            <a:avLst/>
          </a:prstGeom>
        </p:spPr>
        <p:txBody>
          <a:bodyPr>
            <a:spAutoFit/>
          </a:bodyPr>
          <a:lstStyle/>
          <a:p>
            <a:pPr eaLnBrk="1" hangingPunct="1">
              <a:defRPr/>
            </a:pPr>
            <a:r>
              <a:rPr lang="de-DE" sz="1800" dirty="0"/>
              <a:t>Mindestens 1x JA</a:t>
            </a:r>
          </a:p>
          <a:p>
            <a:pPr marL="285750" indent="-285750" eaLnBrk="1" hangingPunct="1">
              <a:buFont typeface="Arial" panose="020B0604020202020204" pitchFamily="34" charset="0"/>
              <a:buChar char="•"/>
              <a:defRPr/>
            </a:pPr>
            <a:r>
              <a:rPr lang="de-DE" sz="1800" dirty="0"/>
              <a:t>Haben Sie sich oft niedergeschlagen/schwermütig/hoffnungslos gefühlt?</a:t>
            </a:r>
          </a:p>
          <a:p>
            <a:pPr marL="285750" indent="-285750" eaLnBrk="1" hangingPunct="1">
              <a:buFont typeface="Arial" panose="020B0604020202020204" pitchFamily="34" charset="0"/>
              <a:buChar char="•"/>
              <a:defRPr/>
            </a:pPr>
            <a:endParaRPr lang="de-DE" sz="1800" dirty="0"/>
          </a:p>
          <a:p>
            <a:pPr marL="285750" indent="-285750" eaLnBrk="1" hangingPunct="1">
              <a:buFont typeface="Arial" panose="020B0604020202020204" pitchFamily="34" charset="0"/>
              <a:buChar char="•"/>
              <a:defRPr/>
            </a:pPr>
            <a:r>
              <a:rPr lang="de-DE" sz="1800" dirty="0"/>
              <a:t>Haben Sie wenig Interesse/Freude an Tätigkeiten gehabt?</a:t>
            </a:r>
          </a:p>
          <a:p>
            <a:pPr eaLnBrk="1" hangingPunct="1">
              <a:defRPr/>
            </a:pPr>
            <a:r>
              <a:rPr lang="de-DE" sz="1800" dirty="0"/>
              <a:t/>
            </a:r>
            <a:br>
              <a:rPr lang="de-DE" sz="1800" dirty="0"/>
            </a:br>
            <a:r>
              <a:rPr lang="de-DE" sz="1800" dirty="0"/>
              <a:t>5 weitere Symptome erfragen</a:t>
            </a:r>
          </a:p>
          <a:p>
            <a:pPr marL="285750" indent="-285750" eaLnBrk="1" hangingPunct="1">
              <a:buFont typeface="Arial" panose="020B0604020202020204" pitchFamily="34" charset="0"/>
              <a:buChar char="•"/>
              <a:defRPr/>
            </a:pPr>
            <a:r>
              <a:rPr lang="de-DE" sz="1800" dirty="0"/>
              <a:t>Schlafstörungen (</a:t>
            </a:r>
            <a:r>
              <a:rPr lang="de-DE" sz="1800" dirty="0" err="1"/>
              <a:t>zuwenig</a:t>
            </a:r>
            <a:r>
              <a:rPr lang="de-DE" sz="1800" dirty="0"/>
              <a:t> oder </a:t>
            </a:r>
            <a:r>
              <a:rPr lang="de-DE" sz="1800" dirty="0" err="1"/>
              <a:t>zuviel</a:t>
            </a:r>
            <a:r>
              <a:rPr lang="de-DE" sz="1800" dirty="0"/>
              <a:t>) </a:t>
            </a:r>
          </a:p>
          <a:p>
            <a:pPr marL="285750" indent="-285750" eaLnBrk="1" hangingPunct="1">
              <a:buFont typeface="Arial" panose="020B0604020202020204" pitchFamily="34" charset="0"/>
              <a:buChar char="•"/>
              <a:defRPr/>
            </a:pPr>
            <a:r>
              <a:rPr lang="de-DE" sz="1800" dirty="0"/>
              <a:t>Versagensängste</a:t>
            </a:r>
          </a:p>
          <a:p>
            <a:pPr marL="285750" indent="-285750" eaLnBrk="1" hangingPunct="1">
              <a:buFont typeface="Arial" panose="020B0604020202020204" pitchFamily="34" charset="0"/>
              <a:buChar char="•"/>
              <a:defRPr/>
            </a:pPr>
            <a:r>
              <a:rPr lang="de-DE" sz="1800" dirty="0"/>
              <a:t>Veränderter Appetit oder Gewichtszunahme/-abnahme </a:t>
            </a:r>
          </a:p>
          <a:p>
            <a:pPr marL="285750" indent="-285750" eaLnBrk="1" hangingPunct="1">
              <a:buFont typeface="Arial" panose="020B0604020202020204" pitchFamily="34" charset="0"/>
              <a:buChar char="•"/>
              <a:defRPr/>
            </a:pPr>
            <a:r>
              <a:rPr lang="de-DE" sz="1800" dirty="0"/>
              <a:t>Konzentrationsschwierigkeiten</a:t>
            </a:r>
          </a:p>
          <a:p>
            <a:pPr marL="285750" indent="-285750" eaLnBrk="1" hangingPunct="1">
              <a:buFont typeface="Arial" panose="020B0604020202020204" pitchFamily="34" charset="0"/>
              <a:buChar char="•"/>
              <a:defRPr/>
            </a:pPr>
            <a:r>
              <a:rPr lang="de-DE" sz="1800" dirty="0"/>
              <a:t>Negatives Selbstwertgefühl </a:t>
            </a:r>
          </a:p>
          <a:p>
            <a:pPr marL="285750" indent="-285750" eaLnBrk="1" hangingPunct="1">
              <a:buFont typeface="Arial" panose="020B0604020202020204" pitchFamily="34" charset="0"/>
              <a:buChar char="•"/>
              <a:defRPr/>
            </a:pPr>
            <a:r>
              <a:rPr lang="de-DE" sz="1800" dirty="0"/>
              <a:t>Vermehrter/verringerter Bewegungsdrang</a:t>
            </a:r>
          </a:p>
          <a:p>
            <a:pPr marL="285750" indent="-285750" eaLnBrk="1" hangingPunct="1">
              <a:buFont typeface="Arial" panose="020B0604020202020204" pitchFamily="34" charset="0"/>
              <a:buChar char="•"/>
              <a:defRPr/>
            </a:pPr>
            <a:r>
              <a:rPr lang="de-DE" sz="1800" dirty="0"/>
              <a:t>Enttäuschung über sich selbst </a:t>
            </a:r>
          </a:p>
          <a:p>
            <a:pPr marL="285750" indent="-285750" eaLnBrk="1" hangingPunct="1">
              <a:buFont typeface="Arial" panose="020B0604020202020204" pitchFamily="34" charset="0"/>
              <a:buChar char="•"/>
              <a:defRPr/>
            </a:pPr>
            <a:r>
              <a:rPr lang="de-DE" sz="1800" dirty="0"/>
              <a:t>Gedanke an Tod oder Selbstmord</a:t>
            </a:r>
          </a:p>
        </p:txBody>
      </p:sp>
      <p:sp>
        <p:nvSpPr>
          <p:cNvPr id="19459" name="Text Box 6"/>
          <p:cNvSpPr txBox="1">
            <a:spLocks noChangeArrowheads="1"/>
          </p:cNvSpPr>
          <p:nvPr/>
        </p:nvSpPr>
        <p:spPr bwMode="auto">
          <a:xfrm>
            <a:off x="395288" y="1341438"/>
            <a:ext cx="2392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DD Depression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12775" y="1692275"/>
            <a:ext cx="8496300" cy="944563"/>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rgbClr val="ABBFF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Fatiguediagnostik I</a:t>
            </a:r>
          </a:p>
        </p:txBody>
      </p:sp>
      <p:sp>
        <p:nvSpPr>
          <p:cNvPr id="128003" name="Rectangle 3"/>
          <p:cNvSpPr>
            <a:spLocks noGrp="1" noChangeArrowheads="1"/>
          </p:cNvSpPr>
          <p:nvPr>
            <p:ph type="body" idx="1"/>
          </p:nvPr>
        </p:nvSpPr>
        <p:spPr bwMode="auto">
          <a:xfrm>
            <a:off x="539750" y="2770188"/>
            <a:ext cx="8305800" cy="4114800"/>
          </a:xfrm>
        </p:spPr>
        <p:txBody>
          <a:bodyPr vert="horz" wrap="square" lIns="91440" tIns="45720" rIns="91440" bIns="45720" numCol="1" anchor="t" anchorCtr="0" compatLnSpc="1">
            <a:prstTxWarp prst="textNoShape">
              <a:avLst/>
            </a:prstTxWarp>
          </a:bodyPr>
          <a:lstStyle/>
          <a:p>
            <a:pPr marL="0" indent="0">
              <a:lnSpc>
                <a:spcPct val="90000"/>
              </a:lnSpc>
              <a:buClr>
                <a:schemeClr val="tx1"/>
              </a:buClr>
              <a:buFont typeface="Arial" panose="020B0604020202020204" pitchFamily="34" charset="0"/>
              <a:buNone/>
              <a:defRPr/>
            </a:pPr>
            <a:r>
              <a:rPr lang="de-DE" altLang="de-DE" sz="1800" b="1" dirty="0">
                <a:solidFill>
                  <a:srgbClr val="000000"/>
                </a:solidFill>
                <a:latin typeface="Arial" panose="020B0604020202020204" pitchFamily="34" charset="0"/>
                <a:cs typeface="Arial" panose="020B0604020202020204" pitchFamily="34" charset="0"/>
              </a:rPr>
              <a:t>Mind. 6 der folgenden 11 Symptome müssen zutreffen:</a:t>
            </a:r>
            <a:r>
              <a:rPr lang="de-DE" altLang="de-DE" sz="2400" b="1" dirty="0">
                <a:solidFill>
                  <a:srgbClr val="000000"/>
                </a:solidFill>
                <a:latin typeface="Arial" panose="020B0604020202020204" pitchFamily="34" charset="0"/>
                <a:cs typeface="Arial" panose="020B0604020202020204" pitchFamily="34" charset="0"/>
              </a:rPr>
              <a:t/>
            </a:r>
            <a:br>
              <a:rPr lang="de-DE" altLang="de-DE" sz="2400" b="1" dirty="0">
                <a:solidFill>
                  <a:srgbClr val="000000"/>
                </a:solidFill>
                <a:latin typeface="Arial" panose="020B0604020202020204" pitchFamily="34" charset="0"/>
                <a:cs typeface="Arial" panose="020B0604020202020204" pitchFamily="34" charset="0"/>
              </a:rPr>
            </a:br>
            <a:endParaRPr lang="de-DE" altLang="de-DE" sz="2400" b="1" dirty="0">
              <a:solidFill>
                <a:srgbClr val="000000"/>
              </a:solidFill>
              <a:latin typeface="Arial" panose="020B0604020202020204" pitchFamily="34" charset="0"/>
              <a:cs typeface="Arial" panose="020B0604020202020204" pitchFamily="34" charset="0"/>
            </a:endParaRPr>
          </a:p>
          <a:p>
            <a:pPr marL="266700" indent="-266700">
              <a:lnSpc>
                <a:spcPct val="90000"/>
              </a:lnSpc>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Müdigkeit, Energiemangel oder inadäquat gesteigertes Ruhebedürfnis</a:t>
            </a:r>
          </a:p>
          <a:p>
            <a:pPr marL="266700" indent="-266700">
              <a:lnSpc>
                <a:spcPct val="90000"/>
              </a:lnSpc>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Gefühl der generalisierten Schwäche oder Gliederschwere</a:t>
            </a:r>
          </a:p>
          <a:p>
            <a:pPr marL="266700" indent="-266700">
              <a:lnSpc>
                <a:spcPct val="90000"/>
              </a:lnSpc>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Konzentrationsstörungen</a:t>
            </a:r>
          </a:p>
          <a:p>
            <a:pPr marL="266700" indent="-266700">
              <a:lnSpc>
                <a:spcPct val="90000"/>
              </a:lnSpc>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Mangel an Motivation oder Interesse, den normalen Altersaktivitäten nachzugehen</a:t>
            </a:r>
          </a:p>
          <a:p>
            <a:pPr marL="266700" indent="-266700">
              <a:lnSpc>
                <a:spcPct val="90000"/>
              </a:lnSpc>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Gestörtes Schlafmuster (Schlaflosigkeit oder übermäßiges Schlafbedürfnis)</a:t>
            </a:r>
          </a:p>
          <a:p>
            <a:pPr marL="266700" indent="-266700">
              <a:lnSpc>
                <a:spcPct val="90000"/>
              </a:lnSpc>
              <a:buClr>
                <a:schemeClr val="tx1"/>
              </a:buClr>
              <a:defRPr/>
            </a:pPr>
            <a:endParaRPr lang="de-DE" altLang="de-DE" sz="1800" dirty="0">
              <a:solidFill>
                <a:srgbClr val="000000"/>
              </a:solidFill>
              <a:latin typeface="Arial" panose="020B0604020202020204" pitchFamily="34" charset="0"/>
              <a:cs typeface="Arial" panose="020B0604020202020204" pitchFamily="34" charset="0"/>
            </a:endParaRPr>
          </a:p>
          <a:p>
            <a:pPr marL="266700" indent="-266700">
              <a:lnSpc>
                <a:spcPct val="90000"/>
              </a:lnSpc>
              <a:buClr>
                <a:schemeClr val="tx1"/>
              </a:buClr>
              <a:defRPr/>
            </a:pPr>
            <a:endParaRPr lang="de-DE" altLang="de-DE" sz="1800" dirty="0">
              <a:solidFill>
                <a:srgbClr val="000000"/>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03"/>
                                        </p:tgtEl>
                                        <p:attrNameLst>
                                          <p:attrName>style.visibility</p:attrName>
                                        </p:attrNameLst>
                                      </p:cBhvr>
                                      <p:to>
                                        <p:strVal val="visible"/>
                                      </p:to>
                                    </p:set>
                                    <p:animEffect transition="in" filter="wipe(up)">
                                      <p:cBhvr>
                                        <p:cTn id="7" dur="500"/>
                                        <p:tgtEl>
                                          <p:spTgt spid="128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1" name="Rectangle 3"/>
          <p:cNvSpPr>
            <a:spLocks noGrp="1" noChangeArrowheads="1"/>
          </p:cNvSpPr>
          <p:nvPr>
            <p:ph type="body" idx="1"/>
          </p:nvPr>
        </p:nvSpPr>
        <p:spPr bwMode="auto">
          <a:xfrm>
            <a:off x="539750" y="2100263"/>
            <a:ext cx="8001000" cy="4713287"/>
          </a:xfrm>
        </p:spPr>
        <p:txBody>
          <a:bodyPr vert="horz" wrap="square" lIns="91440" tIns="45720" rIns="91440" bIns="45720" numCol="1" anchor="t" anchorCtr="0" compatLnSpc="1">
            <a:prstTxWarp prst="textNoShape">
              <a:avLst/>
            </a:prstTxWarp>
          </a:bodyPr>
          <a:lstStyle/>
          <a:p>
            <a:pPr marL="266700" indent="-266700">
              <a:lnSpc>
                <a:spcPct val="90000"/>
              </a:lnSpc>
              <a:buClr>
                <a:schemeClr val="tx1"/>
              </a:buClr>
              <a:defRPr/>
            </a:pPr>
            <a:endParaRPr lang="de-DE" altLang="de-DE" sz="1800" dirty="0">
              <a:solidFill>
                <a:srgbClr val="000000"/>
              </a:solidFill>
              <a:latin typeface="Arial" panose="020B0604020202020204" pitchFamily="34" charset="0"/>
              <a:cs typeface="Arial" panose="020B0604020202020204" pitchFamily="34" charset="0"/>
            </a:endParaRP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Erleben des Schlafs als wenig erholsam</a:t>
            </a: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Gefühl, sich zu jeder Aktivität zwingen zu müssen</a:t>
            </a: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Ausgeprägte emotionale Reaktion auf die empfundene Erschöpfung                                 (z. B. Niedergeschlagenheit, Frustration, Reizbarkeit)</a:t>
            </a: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Schwierigkeiten bei der Bewältigung des Alltags</a:t>
            </a: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Störungen des Kurzzeitgedächtnisses</a:t>
            </a:r>
          </a:p>
          <a:p>
            <a:pPr marL="266700" indent="-266700">
              <a:lnSpc>
                <a:spcPct val="90000"/>
              </a:lnSpc>
              <a:spcBef>
                <a:spcPct val="40000"/>
              </a:spcBef>
              <a:buClr>
                <a:srgbClr val="F6881F"/>
              </a:buClr>
              <a:buFontTx/>
              <a:buChar char="•"/>
              <a:defRPr/>
            </a:pPr>
            <a:r>
              <a:rPr lang="de-DE" altLang="de-DE" sz="1800" dirty="0">
                <a:solidFill>
                  <a:srgbClr val="000000"/>
                </a:solidFill>
                <a:latin typeface="Arial" panose="020B0604020202020204" pitchFamily="34" charset="0"/>
                <a:cs typeface="Arial" panose="020B0604020202020204" pitchFamily="34" charset="0"/>
              </a:rPr>
              <a:t>Nach körperlicher Anstrengung mehrere Stunden andauerndes Unwohlsein</a:t>
            </a:r>
          </a:p>
          <a:p>
            <a:pPr marL="266700" indent="-266700">
              <a:lnSpc>
                <a:spcPct val="90000"/>
              </a:lnSpc>
              <a:buClr>
                <a:srgbClr val="FFCC00"/>
              </a:buClr>
              <a:buFontTx/>
              <a:buChar char="•"/>
              <a:defRPr/>
            </a:pPr>
            <a:endParaRPr lang="de-DE" altLang="de-DE" sz="1800" dirty="0">
              <a:solidFill>
                <a:srgbClr val="000000"/>
              </a:solidFill>
              <a:latin typeface="Arial" panose="020B0604020202020204" pitchFamily="34" charset="0"/>
              <a:cs typeface="Arial" panose="020B0604020202020204" pitchFamily="34" charset="0"/>
            </a:endParaRPr>
          </a:p>
          <a:p>
            <a:pPr marL="266700" indent="-266700">
              <a:lnSpc>
                <a:spcPct val="90000"/>
              </a:lnSpc>
              <a:buClr>
                <a:schemeClr val="tx1"/>
              </a:buClr>
              <a:defRPr/>
            </a:pPr>
            <a:endParaRPr lang="de-DE" altLang="de-DE" sz="1800" dirty="0">
              <a:solidFill>
                <a:srgbClr val="000000"/>
              </a:solidFill>
              <a:latin typeface="Arial" panose="020B0604020202020204" pitchFamily="34" charset="0"/>
              <a:cs typeface="Arial" panose="020B0604020202020204" pitchFamily="34" charset="0"/>
            </a:endParaRPr>
          </a:p>
          <a:p>
            <a:pPr marL="0" indent="0">
              <a:lnSpc>
                <a:spcPct val="90000"/>
              </a:lnSpc>
              <a:buClr>
                <a:schemeClr val="tx1"/>
              </a:buClr>
              <a:buFont typeface="Arial" panose="020B0604020202020204" pitchFamily="34" charset="0"/>
              <a:buNone/>
              <a:defRPr/>
            </a:pPr>
            <a:r>
              <a:rPr lang="de-DE" altLang="de-DE" sz="1800" dirty="0">
                <a:solidFill>
                  <a:srgbClr val="000000"/>
                </a:solidFill>
                <a:latin typeface="Arial" panose="020B0604020202020204" pitchFamily="34" charset="0"/>
                <a:cs typeface="Arial" panose="020B0604020202020204" pitchFamily="34" charset="0"/>
              </a:rPr>
              <a:t>Quelle: </a:t>
            </a:r>
            <a:r>
              <a:rPr lang="de-DE" altLang="de-DE" sz="1800" dirty="0" err="1">
                <a:solidFill>
                  <a:srgbClr val="000000"/>
                </a:solidFill>
                <a:latin typeface="Arial" panose="020B0604020202020204" pitchFamily="34" charset="0"/>
                <a:cs typeface="Arial" panose="020B0604020202020204" pitchFamily="34" charset="0"/>
              </a:rPr>
              <a:t>Fatigue</a:t>
            </a:r>
            <a:r>
              <a:rPr lang="de-DE" altLang="de-DE" sz="1800" dirty="0">
                <a:solidFill>
                  <a:srgbClr val="000000"/>
                </a:solidFill>
                <a:latin typeface="Arial" panose="020B0604020202020204" pitchFamily="34" charset="0"/>
                <a:cs typeface="Arial" panose="020B0604020202020204" pitchFamily="34" charset="0"/>
              </a:rPr>
              <a:t> </a:t>
            </a:r>
            <a:r>
              <a:rPr lang="de-DE" altLang="de-DE" sz="1800" dirty="0" err="1">
                <a:solidFill>
                  <a:srgbClr val="000000"/>
                </a:solidFill>
                <a:latin typeface="Arial" panose="020B0604020202020204" pitchFamily="34" charset="0"/>
                <a:cs typeface="Arial" panose="020B0604020202020204" pitchFamily="34" charset="0"/>
              </a:rPr>
              <a:t>Coalation</a:t>
            </a:r>
            <a:r>
              <a:rPr lang="de-DE" altLang="de-DE" sz="1800" dirty="0">
                <a:solidFill>
                  <a:srgbClr val="000000"/>
                </a:solidFill>
                <a:latin typeface="Arial" panose="020B0604020202020204" pitchFamily="34" charset="0"/>
                <a:cs typeface="Arial" panose="020B0604020202020204" pitchFamily="34" charset="0"/>
              </a:rPr>
              <a:t> (Cella, </a:t>
            </a:r>
            <a:r>
              <a:rPr lang="de-DE" altLang="de-DE" sz="1800" dirty="0" err="1">
                <a:solidFill>
                  <a:srgbClr val="000000"/>
                </a:solidFill>
                <a:latin typeface="Arial" panose="020B0604020202020204" pitchFamily="34" charset="0"/>
                <a:cs typeface="Arial" panose="020B0604020202020204" pitchFamily="34" charset="0"/>
              </a:rPr>
              <a:t>Portenoy</a:t>
            </a:r>
            <a:r>
              <a:rPr lang="de-DE" altLang="de-DE" sz="1800" dirty="0">
                <a:solidFill>
                  <a:srgbClr val="000000"/>
                </a:solidFill>
                <a:latin typeface="Arial" panose="020B0604020202020204" pitchFamily="34" charset="0"/>
                <a:cs typeface="Arial" panose="020B0604020202020204" pitchFamily="34" charset="0"/>
              </a:rPr>
              <a:t> et. al.)</a:t>
            </a:r>
          </a:p>
        </p:txBody>
      </p:sp>
      <p:sp>
        <p:nvSpPr>
          <p:cNvPr id="23555" name="Text Box 2"/>
          <p:cNvSpPr txBox="1">
            <a:spLocks noChangeArrowheads="1"/>
          </p:cNvSpPr>
          <p:nvPr/>
        </p:nvSpPr>
        <p:spPr bwMode="auto">
          <a:xfrm>
            <a:off x="612775" y="1692275"/>
            <a:ext cx="8496300" cy="944563"/>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19050">
                <a:solidFill>
                  <a:srgbClr val="ABBFF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Fatiguediagnostik 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0051"/>
                                        </p:tgtEl>
                                        <p:attrNameLst>
                                          <p:attrName>style.visibility</p:attrName>
                                        </p:attrNameLst>
                                      </p:cBhvr>
                                      <p:to>
                                        <p:strVal val="visible"/>
                                      </p:to>
                                    </p:set>
                                    <p:animEffect transition="in" filter="wipe(up)">
                                      <p:cBhvr>
                                        <p:cTn id="7" dur="500"/>
                                        <p:tgtEl>
                                          <p:spTgt spid="130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611188" y="2366963"/>
            <a:ext cx="77057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Es folgten:</a:t>
            </a:r>
            <a:br>
              <a:rPr lang="de-DE" altLang="de-DE" sz="1800"/>
            </a:br>
            <a:r>
              <a:rPr lang="de-DE" altLang="de-DE" sz="1800"/>
              <a:t>eine körperliche Untersuchung</a:t>
            </a:r>
            <a:br>
              <a:rPr lang="de-DE" altLang="de-DE" sz="1800"/>
            </a:br>
            <a:r>
              <a:rPr lang="de-DE" altLang="de-DE" sz="1800"/>
              <a:t>2 psychologische Gutachten </a:t>
            </a:r>
            <a:br>
              <a:rPr lang="de-DE" altLang="de-DE" sz="1800"/>
            </a:br>
            <a:r>
              <a:rPr lang="de-DE" altLang="de-DE" sz="1800"/>
              <a:t>EEG </a:t>
            </a:r>
            <a:br>
              <a:rPr lang="de-DE" altLang="de-DE" sz="1800"/>
            </a:br>
            <a:r>
              <a:rPr lang="de-DE" altLang="de-DE" sz="1800">
                <a:sym typeface="Wingdings" panose="05000000000000000000" pitchFamily="2" charset="2"/>
              </a:rPr>
              <a:t> 	</a:t>
            </a:r>
            <a:r>
              <a:rPr lang="de-DE" altLang="de-DE" sz="1800"/>
              <a:t>Ergebnis „dass ich 6 h und mehr 5 Tage / Woche arbeiten kann. 	UNVORSTELLBAR!“</a:t>
            </a:r>
            <a:br>
              <a:rPr lang="de-DE" altLang="de-DE" sz="1800"/>
            </a:br>
            <a:r>
              <a:rPr lang="de-DE" altLang="de-DE" sz="1800"/>
              <a:t/>
            </a:r>
            <a:br>
              <a:rPr lang="de-DE" altLang="de-DE" sz="1800"/>
            </a:br>
            <a:r>
              <a:rPr lang="de-DE" altLang="de-DE" sz="1800"/>
              <a:t>„Den Gutachten meiner Psychotherapeutin als auch dem des behandelnden Arztes der Uni Würzburg bei der halbjährlichen Nachuntersuchung wurde kein Glauben geschenkt.“ </a:t>
            </a:r>
          </a:p>
        </p:txBody>
      </p:sp>
      <p:sp>
        <p:nvSpPr>
          <p:cNvPr id="25603" name="Text Box 3"/>
          <p:cNvSpPr txBox="1">
            <a:spLocks noChangeArrowheads="1"/>
          </p:cNvSpPr>
          <p:nvPr/>
        </p:nvSpPr>
        <p:spPr bwMode="auto">
          <a:xfrm>
            <a:off x="587375" y="1625600"/>
            <a:ext cx="1482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Patientin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11188" y="2805113"/>
            <a:ext cx="77057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Leider zeigte sich der Onkologe Dr. Rüffer seinerseits von einem „Tumor-Fatigue-Syndrom“ überzeugt, indem er eine organische Verursachung unbegründet annahm, während real eine psychogen-neurotische Störung vorliegt auf dem psychiatrischen und neurologischen Sektor.</a:t>
            </a:r>
          </a:p>
        </p:txBody>
      </p:sp>
      <p:sp>
        <p:nvSpPr>
          <p:cNvPr id="26627" name="Text Box 3"/>
          <p:cNvSpPr txBox="1">
            <a:spLocks noChangeArrowheads="1"/>
          </p:cNvSpPr>
          <p:nvPr/>
        </p:nvSpPr>
        <p:spPr bwMode="auto">
          <a:xfrm>
            <a:off x="611188" y="1985963"/>
            <a:ext cx="1638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Gutachter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11188" y="1833563"/>
            <a:ext cx="7705725" cy="28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Momentan ist von der Rentenkasse ein neutrales Gutachten vorgesehen.</a:t>
            </a:r>
          </a:p>
          <a:p>
            <a:pPr eaLnBrk="1" hangingPunct="1">
              <a:spcBef>
                <a:spcPct val="50000"/>
              </a:spcBef>
            </a:pPr>
            <a:r>
              <a:rPr lang="de-DE" altLang="de-DE" sz="1800"/>
              <a:t>Meine große Befürchtung:</a:t>
            </a:r>
            <a:br>
              <a:rPr lang="de-DE" altLang="de-DE" sz="1800"/>
            </a:br>
            <a:r>
              <a:rPr lang="de-DE" altLang="de-DE" sz="1800"/>
              <a:t>Dass auch dieses Mal wenn ich frühmorgens ausgeruht und von meinem Mann hingebracht, einen "fitten" Eindruck mache, EEG und Reflexe </a:t>
            </a:r>
            <a:br>
              <a:rPr lang="de-DE" altLang="de-DE" sz="1800"/>
            </a:br>
            <a:r>
              <a:rPr lang="de-DE" altLang="de-DE" sz="1800"/>
              <a:t>	</a:t>
            </a:r>
            <a:r>
              <a:rPr lang="de-DE" altLang="de-DE" sz="1800" b="1"/>
              <a:t>(ich kann schon kein Hämmerchen mehr sehen!)</a:t>
            </a:r>
            <a:r>
              <a:rPr lang="de-DE" altLang="de-DE" sz="1800"/>
              <a:t> </a:t>
            </a:r>
            <a:br>
              <a:rPr lang="de-DE" altLang="de-DE" sz="1800"/>
            </a:br>
            <a:r>
              <a:rPr lang="de-DE" altLang="de-DE" sz="1800"/>
              <a:t>in Ordnung sind, die gleiche Diagnose wie bei den Vorgängern gestellt wird. Da man meinen geschilderten Problemen, die man nicht sehen kann, </a:t>
            </a:r>
            <a:r>
              <a:rPr lang="de-DE" altLang="de-DE" sz="1800" b="1"/>
              <a:t>WIEDER</a:t>
            </a:r>
            <a:r>
              <a:rPr lang="de-DE" altLang="de-DE" sz="1800"/>
              <a:t> keinen Glauben schenkt.</a:t>
            </a:r>
          </a:p>
          <a:p>
            <a:pPr eaLnBrk="1" hangingPunct="1">
              <a:spcBef>
                <a:spcPct val="50000"/>
              </a:spcBef>
            </a:pPr>
            <a:endParaRPr lang="de-DE" altLang="de-DE" sz="1800"/>
          </a:p>
        </p:txBody>
      </p:sp>
      <p:sp>
        <p:nvSpPr>
          <p:cNvPr id="27651" name="Text Box 3"/>
          <p:cNvSpPr txBox="1">
            <a:spLocks noChangeArrowheads="1"/>
          </p:cNvSpPr>
          <p:nvPr/>
        </p:nvSpPr>
        <p:spPr bwMode="auto">
          <a:xfrm>
            <a:off x="611188" y="1257300"/>
            <a:ext cx="14827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Patientin</a:t>
            </a:r>
          </a:p>
        </p:txBody>
      </p:sp>
      <p:sp>
        <p:nvSpPr>
          <p:cNvPr id="27652" name="Text Box 4"/>
          <p:cNvSpPr txBox="1">
            <a:spLocks noChangeArrowheads="1"/>
          </p:cNvSpPr>
          <p:nvPr/>
        </p:nvSpPr>
        <p:spPr bwMode="auto">
          <a:xfrm>
            <a:off x="611188" y="5108575"/>
            <a:ext cx="81375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Bei dieser Sachlage wäre es möglicher Weise besser gewesen, wenn sich der </a:t>
            </a:r>
            <a:br>
              <a:rPr lang="de-DE" altLang="de-DE" sz="1800"/>
            </a:br>
            <a:r>
              <a:rPr lang="de-DE" altLang="de-DE" sz="1800"/>
              <a:t>PD Dr. Rüffer auf sein eigentliches onkologisches Fachgebiet beschränkt hätte, da er für die Beurteilung psychogener Störungen sachlich-fachlich nicht zuständig ist. </a:t>
            </a:r>
          </a:p>
        </p:txBody>
      </p:sp>
      <p:sp>
        <p:nvSpPr>
          <p:cNvPr id="27653" name="Text Box 5"/>
          <p:cNvSpPr txBox="1">
            <a:spLocks noChangeArrowheads="1"/>
          </p:cNvSpPr>
          <p:nvPr/>
        </p:nvSpPr>
        <p:spPr bwMode="auto">
          <a:xfrm>
            <a:off x="611188" y="4497388"/>
            <a:ext cx="1638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Gutachter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574675" y="2349500"/>
            <a:ext cx="6013450" cy="2708275"/>
          </a:xfrm>
          <a:prstGeom prst="rect">
            <a:avLst/>
          </a:prstGeom>
          <a:noFill/>
          <a:ln>
            <a:noFill/>
          </a:ln>
          <a:effectLst/>
        </p:spPr>
        <p:txBody>
          <a:bodyPr>
            <a:spAutoFit/>
          </a:bodyPr>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defTabSz="449263"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defTabSz="449263"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defTabSz="449263"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defTabSz="449263" eaLnBrk="0" fontAlgn="base" hangingPunct="0">
              <a:spcBef>
                <a:spcPct val="0"/>
              </a:spcBef>
              <a:spcAft>
                <a:spcPct val="0"/>
              </a:spcAft>
              <a:defRPr sz="1400">
                <a:solidFill>
                  <a:schemeClr val="tx1"/>
                </a:solidFill>
                <a:latin typeface="Arial" pitchFamily="34" charset="0"/>
                <a:cs typeface="Arial" pitchFamily="34" charset="0"/>
              </a:defRPr>
            </a:lvl9pPr>
          </a:lstStyle>
          <a:p>
            <a:pPr eaLnBrk="1" hangingPunct="1">
              <a:spcBef>
                <a:spcPct val="50000"/>
              </a:spcBef>
              <a:defRPr/>
            </a:pPr>
            <a:r>
              <a:rPr lang="de-DE" altLang="de-DE" sz="2000" dirty="0">
                <a:latin typeface="+mj-lt"/>
              </a:rPr>
              <a:t>43 Jahre (verheiratet, 3 Kinder)</a:t>
            </a:r>
          </a:p>
          <a:p>
            <a:pPr eaLnBrk="1" hangingPunct="1">
              <a:spcBef>
                <a:spcPct val="50000"/>
              </a:spcBef>
              <a:defRPr/>
            </a:pPr>
            <a:r>
              <a:rPr lang="de-DE" altLang="de-DE" sz="2000" dirty="0">
                <a:latin typeface="+mj-lt"/>
              </a:rPr>
              <a:t>2/2005 an Morbus Hodgkin erkrankt</a:t>
            </a:r>
            <a:br>
              <a:rPr lang="de-DE" altLang="de-DE" sz="2000" dirty="0">
                <a:latin typeface="+mj-lt"/>
              </a:rPr>
            </a:br>
            <a:r>
              <a:rPr lang="de-DE" altLang="de-DE" sz="2000" dirty="0">
                <a:latin typeface="+mj-lt"/>
              </a:rPr>
              <a:t>			</a:t>
            </a:r>
            <a:r>
              <a:rPr lang="de-DE" altLang="de-DE" sz="2000" dirty="0">
                <a:latin typeface="+mj-lt"/>
                <a:sym typeface="Wingdings" pitchFamily="2" charset="2"/>
              </a:rPr>
              <a:t> 2 x </a:t>
            </a:r>
            <a:r>
              <a:rPr lang="de-DE" altLang="de-DE" sz="2000" dirty="0">
                <a:latin typeface="+mj-lt"/>
              </a:rPr>
              <a:t>Chemo- &amp; IF Strahlentherapie</a:t>
            </a:r>
          </a:p>
          <a:p>
            <a:pPr eaLnBrk="1" hangingPunct="1">
              <a:spcBef>
                <a:spcPct val="50000"/>
              </a:spcBef>
              <a:defRPr/>
            </a:pPr>
            <a:r>
              <a:rPr lang="de-DE" altLang="de-DE" sz="2000" dirty="0">
                <a:latin typeface="+mj-lt"/>
              </a:rPr>
              <a:t>			kontinuierliche komplette Remission</a:t>
            </a:r>
          </a:p>
          <a:p>
            <a:pPr eaLnBrk="1" hangingPunct="1">
              <a:spcBef>
                <a:spcPct val="50000"/>
              </a:spcBef>
              <a:defRPr/>
            </a:pPr>
            <a:r>
              <a:rPr lang="de-DE" altLang="de-DE" sz="2000" dirty="0">
                <a:latin typeface="+mj-lt"/>
              </a:rPr>
              <a:t>6/2006 Wiedereingliederung</a:t>
            </a:r>
            <a:br>
              <a:rPr lang="de-DE" altLang="de-DE" sz="2000" dirty="0">
                <a:latin typeface="+mj-lt"/>
              </a:rPr>
            </a:br>
            <a:r>
              <a:rPr lang="de-DE" altLang="de-DE" sz="2000" dirty="0">
                <a:latin typeface="+mj-lt"/>
              </a:rPr>
              <a:t/>
            </a:r>
            <a:br>
              <a:rPr lang="de-DE" altLang="de-DE" sz="2000" dirty="0">
                <a:latin typeface="+mj-lt"/>
              </a:rPr>
            </a:br>
            <a:r>
              <a:rPr lang="de-DE" altLang="de-DE" sz="2000" dirty="0">
                <a:latin typeface="+mj-lt"/>
              </a:rPr>
              <a:t>9/2006 Reduzierung von 20 auf 15 Wochenstunden </a:t>
            </a:r>
          </a:p>
        </p:txBody>
      </p:sp>
      <p:sp>
        <p:nvSpPr>
          <p:cNvPr id="5123" name="Text Box 4"/>
          <p:cNvSpPr txBox="1">
            <a:spLocks noChangeArrowheads="1"/>
          </p:cNvSpPr>
          <p:nvPr/>
        </p:nvSpPr>
        <p:spPr bwMode="auto">
          <a:xfrm>
            <a:off x="601663" y="1697038"/>
            <a:ext cx="148431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Patientin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6081713"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8675" name="Rectangle 4"/>
          <p:cNvSpPr>
            <a:spLocks noChangeArrowheads="1"/>
          </p:cNvSpPr>
          <p:nvPr/>
        </p:nvSpPr>
        <p:spPr bwMode="auto">
          <a:xfrm>
            <a:off x="3849688"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8676" name="Rectangle 5"/>
          <p:cNvSpPr>
            <a:spLocks noChangeArrowheads="1"/>
          </p:cNvSpPr>
          <p:nvPr/>
        </p:nvSpPr>
        <p:spPr bwMode="auto">
          <a:xfrm>
            <a:off x="1617663"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sz="1800">
              <a:solidFill>
                <a:schemeClr val="bg1"/>
              </a:solidFill>
            </a:endParaRPr>
          </a:p>
        </p:txBody>
      </p:sp>
      <p:sp>
        <p:nvSpPr>
          <p:cNvPr id="28677" name="Text Box 6"/>
          <p:cNvSpPr txBox="1">
            <a:spLocks noChangeArrowheads="1"/>
          </p:cNvSpPr>
          <p:nvPr/>
        </p:nvSpPr>
        <p:spPr bwMode="auto">
          <a:xfrm rot="-5400000">
            <a:off x="918369" y="4306094"/>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000" b="1">
                <a:solidFill>
                  <a:schemeClr val="bg1"/>
                </a:solidFill>
              </a:rPr>
              <a:t>Körperliches Training</a:t>
            </a:r>
          </a:p>
        </p:txBody>
      </p:sp>
      <p:sp>
        <p:nvSpPr>
          <p:cNvPr id="28678" name="Text Box 7"/>
          <p:cNvSpPr txBox="1">
            <a:spLocks noChangeArrowheads="1"/>
          </p:cNvSpPr>
          <p:nvPr/>
        </p:nvSpPr>
        <p:spPr bwMode="auto">
          <a:xfrm rot="-5400000">
            <a:off x="3255963" y="4173538"/>
            <a:ext cx="2727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a:solidFill>
                  <a:schemeClr val="bg1"/>
                </a:solidFill>
              </a:rPr>
              <a:t>Psychoonkologische</a:t>
            </a:r>
          </a:p>
          <a:p>
            <a:pPr algn="ctr" eaLnBrk="1" hangingPunct="1"/>
            <a:r>
              <a:rPr lang="de-DE" altLang="de-DE" sz="2000" b="1">
                <a:solidFill>
                  <a:schemeClr val="bg1"/>
                </a:solidFill>
              </a:rPr>
              <a:t> Intervention</a:t>
            </a:r>
          </a:p>
        </p:txBody>
      </p:sp>
      <p:sp>
        <p:nvSpPr>
          <p:cNvPr id="28679" name="Text Box 8"/>
          <p:cNvSpPr txBox="1">
            <a:spLocks noChangeArrowheads="1"/>
          </p:cNvSpPr>
          <p:nvPr/>
        </p:nvSpPr>
        <p:spPr bwMode="auto">
          <a:xfrm rot="-5400000">
            <a:off x="5768976" y="4064000"/>
            <a:ext cx="2089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a:solidFill>
                  <a:schemeClr val="bg1"/>
                </a:solidFill>
              </a:rPr>
              <a:t>Medikamentöse</a:t>
            </a:r>
          </a:p>
          <a:p>
            <a:pPr algn="ctr" eaLnBrk="1" hangingPunct="1"/>
            <a:r>
              <a:rPr lang="de-DE" altLang="de-DE" sz="2000" b="1">
                <a:solidFill>
                  <a:schemeClr val="bg1"/>
                </a:solidFill>
              </a:rPr>
              <a:t>Therapie</a:t>
            </a:r>
          </a:p>
        </p:txBody>
      </p:sp>
      <p:sp>
        <p:nvSpPr>
          <p:cNvPr id="28680" name="Text Box 9"/>
          <p:cNvSpPr txBox="1">
            <a:spLocks noChangeArrowheads="1"/>
          </p:cNvSpPr>
          <p:nvPr/>
        </p:nvSpPr>
        <p:spPr bwMode="auto">
          <a:xfrm>
            <a:off x="971550" y="2122488"/>
            <a:ext cx="7129463" cy="946150"/>
          </a:xfrm>
          <a:prstGeom prst="rect">
            <a:avLst/>
          </a:prstGeom>
          <a:solidFill>
            <a:srgbClr val="FDC4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800" b="1">
                <a:solidFill>
                  <a:schemeClr val="bg1"/>
                </a:solidFill>
              </a:rPr>
              <a:t>Behandlungsmöglichkeiten </a:t>
            </a:r>
          </a:p>
          <a:p>
            <a:pPr algn="ctr" eaLnBrk="1" hangingPunct="1"/>
            <a:r>
              <a:rPr lang="de-DE" altLang="de-DE" sz="2800" b="1">
                <a:solidFill>
                  <a:schemeClr val="bg1"/>
                </a:solidFill>
              </a:rPr>
              <a:t>der Fatigue</a:t>
            </a:r>
          </a:p>
        </p:txBody>
      </p:sp>
      <p:sp>
        <p:nvSpPr>
          <p:cNvPr id="251914" name="Oval 10"/>
          <p:cNvSpPr>
            <a:spLocks noChangeArrowheads="1"/>
          </p:cNvSpPr>
          <p:nvPr/>
        </p:nvSpPr>
        <p:spPr bwMode="auto">
          <a:xfrm>
            <a:off x="3275013"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2000" b="1">
                <a:solidFill>
                  <a:srgbClr val="781343"/>
                </a:solidFill>
              </a:rPr>
              <a:t>Effekt Stärke</a:t>
            </a:r>
          </a:p>
          <a:p>
            <a:pPr algn="ctr" eaLnBrk="1" hangingPunct="1"/>
            <a:r>
              <a:rPr lang="en-US" altLang="de-DE" sz="2000" b="1">
                <a:solidFill>
                  <a:srgbClr val="781343"/>
                </a:solidFill>
              </a:rPr>
              <a:t>gering</a:t>
            </a:r>
            <a:br>
              <a:rPr lang="en-US" altLang="de-DE" sz="2000" b="1">
                <a:solidFill>
                  <a:srgbClr val="781343"/>
                </a:solidFill>
              </a:rPr>
            </a:br>
            <a:r>
              <a:rPr lang="en-US" altLang="de-DE" sz="2000" b="1">
                <a:solidFill>
                  <a:srgbClr val="781343"/>
                </a:solidFill>
              </a:rPr>
              <a:t>bis moderat </a:t>
            </a:r>
            <a:endParaRPr lang="de-DE" altLang="de-DE" sz="2000" b="1">
              <a:solidFill>
                <a:srgbClr val="781343"/>
              </a:solidFill>
            </a:endParaRPr>
          </a:p>
        </p:txBody>
      </p:sp>
      <p:sp>
        <p:nvSpPr>
          <p:cNvPr id="6154" name="Oval 11"/>
          <p:cNvSpPr>
            <a:spLocks noChangeArrowheads="1"/>
          </p:cNvSpPr>
          <p:nvPr/>
        </p:nvSpPr>
        <p:spPr bwMode="auto">
          <a:xfrm>
            <a:off x="1042988"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2000" b="1">
                <a:solidFill>
                  <a:srgbClr val="781343"/>
                </a:solidFill>
              </a:rPr>
              <a:t>Metaanalyse: </a:t>
            </a:r>
          </a:p>
          <a:p>
            <a:pPr algn="ctr" eaLnBrk="1" hangingPunct="1"/>
            <a:r>
              <a:rPr lang="en-US" altLang="de-DE" sz="2000" b="1">
                <a:solidFill>
                  <a:srgbClr val="781343"/>
                </a:solidFill>
              </a:rPr>
              <a:t>ES moderat </a:t>
            </a:r>
            <a:endParaRPr lang="de-DE" altLang="de-DE" sz="2000" b="1">
              <a:solidFill>
                <a:srgbClr val="781343"/>
              </a:solidFill>
            </a:endParaRPr>
          </a:p>
        </p:txBody>
      </p:sp>
      <p:sp>
        <p:nvSpPr>
          <p:cNvPr id="251916" name="Oval 12"/>
          <p:cNvSpPr>
            <a:spLocks noChangeArrowheads="1"/>
          </p:cNvSpPr>
          <p:nvPr/>
        </p:nvSpPr>
        <p:spPr bwMode="auto">
          <a:xfrm>
            <a:off x="5580063"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6600" b="1">
                <a:solidFill>
                  <a:srgbClr val="781343"/>
                </a:solidFill>
              </a:rPr>
              <a:t>?</a:t>
            </a:r>
            <a:r>
              <a:rPr lang="en-US" altLang="de-DE" sz="2000" b="1">
                <a:solidFill>
                  <a:srgbClr val="781343"/>
                </a:solidFill>
              </a:rPr>
              <a:t> </a:t>
            </a:r>
            <a:endParaRPr lang="de-DE" altLang="de-DE" sz="2000" b="1">
              <a:solidFill>
                <a:srgbClr val="781343"/>
              </a:solidFill>
            </a:endParaRPr>
          </a:p>
        </p:txBody>
      </p:sp>
      <p:sp>
        <p:nvSpPr>
          <p:cNvPr id="28684" name="Text Box 6"/>
          <p:cNvSpPr txBox="1">
            <a:spLocks noChangeArrowheads="1"/>
          </p:cNvSpPr>
          <p:nvPr/>
        </p:nvSpPr>
        <p:spPr bwMode="auto">
          <a:xfrm>
            <a:off x="395288" y="134143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Therapie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51914"/>
                                        </p:tgtEl>
                                        <p:attrNameLst>
                                          <p:attrName>style.visibility</p:attrName>
                                        </p:attrNameLst>
                                      </p:cBhvr>
                                      <p:to>
                                        <p:strVal val="visible"/>
                                      </p:to>
                                    </p:set>
                                    <p:animEffect transition="in" filter="blinds(horizontal)">
                                      <p:cBhvr>
                                        <p:cTn id="11" dur="500"/>
                                        <p:tgtEl>
                                          <p:spTgt spid="2519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51916"/>
                                        </p:tgtEl>
                                        <p:attrNameLst>
                                          <p:attrName>style.visibility</p:attrName>
                                        </p:attrNameLst>
                                      </p:cBhvr>
                                      <p:to>
                                        <p:strVal val="visible"/>
                                      </p:to>
                                    </p:set>
                                    <p:animEffect transition="in" filter="blinds(horizontal)">
                                      <p:cBhvr>
                                        <p:cTn id="16" dur="500"/>
                                        <p:tgtEl>
                                          <p:spTgt spid="251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6154" grpId="0" animBg="1"/>
      <p:bldP spid="2519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ph type="body" idx="1"/>
          </p:nvPr>
        </p:nvSpPr>
        <p:spPr bwMode="auto">
          <a:xfrm>
            <a:off x="898525" y="1196975"/>
            <a:ext cx="8245475" cy="576263"/>
          </a:xfrm>
          <a:solidFill>
            <a:schemeClr val="bg1"/>
          </a:solidFill>
          <a:extLst>
            <a:ext uri="{91240B29-F687-4F45-9708-019B960494DF}">
              <a14:hiddenLine xmlns:a14="http://schemas.microsoft.com/office/drawing/2010/main" w="50800">
                <a:solidFill>
                  <a:srgbClr val="DFECFF"/>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de-DE" altLang="de-DE" sz="2800" b="1" smtClean="0"/>
              <a:t>Hohe Prävalenz RF bedingter Erkrankungen</a:t>
            </a:r>
            <a:r>
              <a:rPr lang="de-DE" altLang="de-DE" sz="2800" smtClean="0"/>
              <a:t> </a:t>
            </a:r>
            <a:endParaRPr lang="de-DE" altLang="de-DE" sz="2800" b="1" smtClean="0"/>
          </a:p>
        </p:txBody>
      </p:sp>
      <p:sp>
        <p:nvSpPr>
          <p:cNvPr id="29699" name="Rectangle 3"/>
          <p:cNvSpPr>
            <a:spLocks noChangeArrowheads="1"/>
          </p:cNvSpPr>
          <p:nvPr/>
        </p:nvSpPr>
        <p:spPr bwMode="auto">
          <a:xfrm>
            <a:off x="898525" y="2790825"/>
            <a:ext cx="82454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800" b="1">
                <a:solidFill>
                  <a:srgbClr val="5F5F5F"/>
                </a:solidFill>
              </a:rPr>
              <a:t>Hypertonie		 25% der Deutschen zwischen 18 - 79 Jahren</a:t>
            </a:r>
            <a:r>
              <a:rPr lang="de-DE" altLang="de-DE" sz="1800">
                <a:solidFill>
                  <a:srgbClr val="5F5F5F"/>
                </a:solidFill>
              </a:rPr>
              <a:t> </a:t>
            </a:r>
            <a:endParaRPr lang="de-DE" altLang="de-DE" sz="1800" b="1">
              <a:solidFill>
                <a:srgbClr val="5F5F5F"/>
              </a:solidFill>
            </a:endParaRPr>
          </a:p>
          <a:p>
            <a:pPr eaLnBrk="1" hangingPunct="1"/>
            <a:r>
              <a:rPr lang="de-DE" altLang="de-DE" sz="1200" b="1">
                <a:solidFill>
                  <a:srgbClr val="5F5F5F"/>
                </a:solidFill>
              </a:rPr>
              <a:t>(Dt. Hochdruckliga 2008)</a:t>
            </a:r>
            <a:r>
              <a:rPr lang="de-DE" altLang="de-DE" sz="1800" b="1">
                <a:solidFill>
                  <a:srgbClr val="5F5F5F"/>
                </a:solidFill>
              </a:rPr>
              <a:t> </a:t>
            </a:r>
          </a:p>
          <a:p>
            <a:pPr eaLnBrk="1" hangingPunct="1"/>
            <a:endParaRPr lang="de-DE" altLang="de-DE" sz="1200" b="1">
              <a:solidFill>
                <a:srgbClr val="5F5F5F"/>
              </a:solidFill>
            </a:endParaRPr>
          </a:p>
          <a:p>
            <a:pPr eaLnBrk="1" hangingPunct="1"/>
            <a:r>
              <a:rPr lang="de-DE" altLang="de-DE" sz="1800" b="1">
                <a:solidFill>
                  <a:srgbClr val="5F5F5F"/>
                </a:solidFill>
              </a:rPr>
              <a:t>Übergewicht / 		Männer 	BMI </a:t>
            </a:r>
            <a:r>
              <a:rPr lang="de-DE" altLang="de-DE" sz="1800" b="1" u="sng">
                <a:solidFill>
                  <a:srgbClr val="5F5F5F"/>
                </a:solidFill>
              </a:rPr>
              <a:t>&gt;</a:t>
            </a:r>
            <a:r>
              <a:rPr lang="de-DE" altLang="de-DE" sz="1800" b="1">
                <a:solidFill>
                  <a:srgbClr val="5F5F5F"/>
                </a:solidFill>
              </a:rPr>
              <a:t> 25 </a:t>
            </a:r>
            <a:r>
              <a:rPr lang="de-DE" altLang="de-DE" sz="1800" b="1">
                <a:solidFill>
                  <a:srgbClr val="5F5F5F"/>
                </a:solidFill>
                <a:sym typeface="Wingdings" panose="05000000000000000000" pitchFamily="2" charset="2"/>
              </a:rPr>
              <a:t> </a:t>
            </a:r>
            <a:r>
              <a:rPr lang="de-DE" altLang="de-DE" sz="1800" b="1">
                <a:solidFill>
                  <a:srgbClr val="5F5F5F"/>
                </a:solidFill>
              </a:rPr>
              <a:t>66%  </a:t>
            </a:r>
          </a:p>
          <a:p>
            <a:pPr eaLnBrk="1" hangingPunct="1"/>
            <a:r>
              <a:rPr lang="de-DE" altLang="de-DE" sz="1800" b="1">
                <a:solidFill>
                  <a:srgbClr val="5F5F5F"/>
                </a:solidFill>
              </a:rPr>
              <a:t>Adipositas 	            			BMI &gt; 30 </a:t>
            </a:r>
            <a:r>
              <a:rPr lang="de-DE" altLang="de-DE" sz="1800" b="1">
                <a:solidFill>
                  <a:srgbClr val="5F5F5F"/>
                </a:solidFill>
                <a:sym typeface="Wingdings" panose="05000000000000000000" pitchFamily="2" charset="2"/>
              </a:rPr>
              <a:t> </a:t>
            </a:r>
            <a:r>
              <a:rPr lang="de-DE" altLang="de-DE" sz="1800" b="1">
                <a:solidFill>
                  <a:srgbClr val="5F5F5F"/>
                </a:solidFill>
              </a:rPr>
              <a:t>20% (2m 120kg) </a:t>
            </a:r>
          </a:p>
          <a:p>
            <a:pPr eaLnBrk="1" hangingPunct="1"/>
            <a:r>
              <a:rPr lang="de-DE" altLang="de-DE" sz="1800" b="1">
                <a:solidFill>
                  <a:srgbClr val="5F5F5F"/>
                </a:solidFill>
              </a:rPr>
              <a:t>					  	</a:t>
            </a:r>
            <a:br>
              <a:rPr lang="de-DE" altLang="de-DE" sz="1800" b="1">
                <a:solidFill>
                  <a:srgbClr val="5F5F5F"/>
                </a:solidFill>
              </a:rPr>
            </a:br>
            <a:r>
              <a:rPr lang="de-DE" altLang="de-DE" sz="1800" b="1">
                <a:solidFill>
                  <a:srgbClr val="5F5F5F"/>
                </a:solidFill>
              </a:rPr>
              <a:t>					Frauen 	BMI &gt; 25 </a:t>
            </a:r>
            <a:r>
              <a:rPr lang="de-DE" altLang="de-DE" sz="1800" b="1">
                <a:solidFill>
                  <a:srgbClr val="5F5F5F"/>
                </a:solidFill>
                <a:sym typeface="Wingdings" panose="05000000000000000000" pitchFamily="2" charset="2"/>
              </a:rPr>
              <a:t> </a:t>
            </a:r>
            <a:r>
              <a:rPr lang="de-DE" altLang="de-DE" sz="1800" b="1">
                <a:solidFill>
                  <a:srgbClr val="5F5F5F"/>
                </a:solidFill>
              </a:rPr>
              <a:t>55% </a:t>
            </a:r>
          </a:p>
          <a:p>
            <a:pPr eaLnBrk="1" hangingPunct="1"/>
            <a:r>
              <a:rPr lang="de-DE" altLang="de-DE" sz="1200" b="1">
                <a:solidFill>
                  <a:srgbClr val="5F5F5F"/>
                </a:solidFill>
              </a:rPr>
              <a:t>(Bergmann &amp; Mensink, 1999)</a:t>
            </a:r>
            <a:r>
              <a:rPr lang="de-DE" altLang="de-DE" sz="1800" b="1">
                <a:solidFill>
                  <a:srgbClr val="5F5F5F"/>
                </a:solidFill>
              </a:rPr>
              <a:t> 			BMI &gt; 30 </a:t>
            </a:r>
            <a:r>
              <a:rPr lang="de-DE" altLang="de-DE" sz="1800" b="1">
                <a:solidFill>
                  <a:srgbClr val="5F5F5F"/>
                </a:solidFill>
                <a:sym typeface="Wingdings" panose="05000000000000000000" pitchFamily="2" charset="2"/>
              </a:rPr>
              <a:t> </a:t>
            </a:r>
            <a:r>
              <a:rPr lang="de-DE" altLang="de-DE" sz="1800" b="1">
                <a:solidFill>
                  <a:srgbClr val="5F5F5F"/>
                </a:solidFill>
              </a:rPr>
              <a:t>West 21% </a:t>
            </a:r>
          </a:p>
          <a:p>
            <a:pPr eaLnBrk="1" hangingPunct="1"/>
            <a:r>
              <a:rPr lang="de-DE" altLang="de-DE" sz="1800" b="1">
                <a:solidFill>
                  <a:srgbClr val="5F5F5F"/>
                </a:solidFill>
              </a:rPr>
              <a:t>					   </a:t>
            </a:r>
            <a:endParaRPr lang="de-DE" altLang="de-DE" sz="1800">
              <a:solidFill>
                <a:srgbClr val="5F5F5F"/>
              </a:solidFill>
            </a:endParaRPr>
          </a:p>
          <a:p>
            <a:pPr eaLnBrk="1" hangingPunct="1"/>
            <a:endParaRPr lang="de-DE" altLang="de-DE" sz="1200" b="1">
              <a:solidFill>
                <a:srgbClr val="5F5F5F"/>
              </a:solidFill>
            </a:endParaRPr>
          </a:p>
        </p:txBody>
      </p:sp>
      <p:pic>
        <p:nvPicPr>
          <p:cNvPr id="29700" name="Picture 4" descr="zuckerhauf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1911350"/>
            <a:ext cx="1439862"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descr="Übergewic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38" y="3546475"/>
            <a:ext cx="1849437"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tangle 6"/>
          <p:cNvSpPr>
            <a:spLocks noChangeArrowheads="1"/>
          </p:cNvSpPr>
          <p:nvPr/>
        </p:nvSpPr>
        <p:spPr bwMode="auto">
          <a:xfrm>
            <a:off x="868363" y="5157788"/>
            <a:ext cx="7448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800" b="1"/>
              <a:t>(Pischon 2008)		BMI  25.3 ♂and 24.3 </a:t>
            </a:r>
            <a:r>
              <a:rPr lang="de-DE" altLang="de-DE" sz="1800"/>
              <a:t>♀ </a:t>
            </a:r>
            <a:r>
              <a:rPr lang="de-DE" altLang="de-DE" sz="1800" b="1"/>
              <a:t>Sterberisiko gering</a:t>
            </a:r>
          </a:p>
        </p:txBody>
      </p:sp>
      <p:sp>
        <p:nvSpPr>
          <p:cNvPr id="29703" name="Rectangle 7"/>
          <p:cNvSpPr>
            <a:spLocks noChangeArrowheads="1"/>
          </p:cNvSpPr>
          <p:nvPr/>
        </p:nvSpPr>
        <p:spPr bwMode="auto">
          <a:xfrm>
            <a:off x="900113" y="1982788"/>
            <a:ext cx="54006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de-DE" altLang="de-DE" sz="1200" b="1">
              <a:solidFill>
                <a:srgbClr val="5F5F5F"/>
              </a:solidFill>
            </a:endParaRPr>
          </a:p>
          <a:p>
            <a:pPr eaLnBrk="1" hangingPunct="1"/>
            <a:r>
              <a:rPr lang="de-DE" altLang="de-DE" sz="1800" b="1">
                <a:solidFill>
                  <a:srgbClr val="5F5F5F"/>
                </a:solidFill>
              </a:rPr>
              <a:t>Diabetes mellitus 	10% aller Deutschen  </a:t>
            </a:r>
          </a:p>
          <a:p>
            <a:pPr eaLnBrk="1" hangingPunct="1"/>
            <a:r>
              <a:rPr lang="de-DE" altLang="de-DE" sz="1200" b="1">
                <a:solidFill>
                  <a:srgbClr val="5F5F5F"/>
                </a:solidFill>
              </a:rPr>
              <a:t>(Dt. Diabetes Union, 2008)</a:t>
            </a:r>
          </a:p>
        </p:txBody>
      </p:sp>
      <p:sp>
        <p:nvSpPr>
          <p:cNvPr id="29704" name="Rectangle 8"/>
          <p:cNvSpPr>
            <a:spLocks noChangeArrowheads="1"/>
          </p:cNvSpPr>
          <p:nvPr/>
        </p:nvSpPr>
        <p:spPr bwMode="auto">
          <a:xfrm>
            <a:off x="919163" y="5654675"/>
            <a:ext cx="7304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800" b="1"/>
              <a:t>…aber nur jeder zweite Deutsche über 18 Jahre bewegt sich ausreichend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p:cNvSpPr>
          <p:nvPr/>
        </p:nvSpPr>
        <p:spPr bwMode="auto">
          <a:xfrm>
            <a:off x="3132138" y="5516563"/>
            <a:ext cx="849312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endParaRPr lang="de-DE" altLang="de-DE" sz="4400">
              <a:solidFill>
                <a:srgbClr val="000000"/>
              </a:solidFill>
            </a:endParaRPr>
          </a:p>
        </p:txBody>
      </p:sp>
      <p:sp>
        <p:nvSpPr>
          <p:cNvPr id="7" name="Content Placeholder 6"/>
          <p:cNvSpPr>
            <a:spLocks/>
          </p:cNvSpPr>
          <p:nvPr/>
        </p:nvSpPr>
        <p:spPr bwMode="auto">
          <a:xfrm>
            <a:off x="395288" y="2276475"/>
            <a:ext cx="9144000" cy="2952750"/>
          </a:xfrm>
          <a:prstGeom prst="rect">
            <a:avLst/>
          </a:prstGeom>
          <a:noFill/>
          <a:ln>
            <a:noFill/>
          </a:ln>
        </p:spPr>
        <p:txBody>
          <a:bodyPr/>
          <a:lstStyle/>
          <a:p>
            <a:pPr marL="342900" indent="-342900" defTabSz="914400">
              <a:lnSpc>
                <a:spcPct val="105000"/>
              </a:lnSpc>
              <a:spcBef>
                <a:spcPct val="20000"/>
              </a:spcBef>
              <a:buFont typeface="Arial" charset="0"/>
              <a:buNone/>
              <a:defRPr/>
            </a:pPr>
            <a:r>
              <a:rPr lang="de-DE" sz="2000" b="1" dirty="0">
                <a:solidFill>
                  <a:schemeClr val="tx1">
                    <a:lumMod val="65000"/>
                    <a:lumOff val="35000"/>
                  </a:schemeClr>
                </a:solidFill>
                <a:latin typeface="Arial" charset="0"/>
                <a:cs typeface="Arial" charset="0"/>
              </a:rPr>
              <a:t>Sechs Monate </a:t>
            </a:r>
            <a:r>
              <a:rPr lang="de-DE" sz="2000" b="1" dirty="0" err="1">
                <a:solidFill>
                  <a:schemeClr val="tx1">
                    <a:lumMod val="65000"/>
                    <a:lumOff val="35000"/>
                  </a:schemeClr>
                </a:solidFill>
                <a:latin typeface="Arial" charset="0"/>
                <a:cs typeface="Arial" charset="0"/>
              </a:rPr>
              <a:t>Vit</a:t>
            </a:r>
            <a:r>
              <a:rPr lang="de-DE" sz="2000" b="1" dirty="0">
                <a:solidFill>
                  <a:schemeClr val="tx1">
                    <a:lumMod val="65000"/>
                    <a:lumOff val="35000"/>
                  </a:schemeClr>
                </a:solidFill>
                <a:latin typeface="Arial" charset="0"/>
                <a:cs typeface="Arial" charset="0"/>
              </a:rPr>
              <a:t> D3, 30,000 IU/wo</a:t>
            </a:r>
          </a:p>
          <a:p>
            <a:pPr marL="450850" lvl="1" indent="-450850" defTabSz="914400">
              <a:lnSpc>
                <a:spcPct val="105000"/>
              </a:lnSpc>
              <a:spcBef>
                <a:spcPct val="20000"/>
              </a:spcBef>
              <a:buClr>
                <a:srgbClr val="781343"/>
              </a:buClr>
              <a:buFont typeface="Wingdings" pitchFamily="2" charset="2"/>
              <a:buChar char="§"/>
              <a:defRPr/>
            </a:pPr>
            <a:r>
              <a:rPr lang="de-DE" sz="2000" dirty="0">
                <a:solidFill>
                  <a:schemeClr val="tx1">
                    <a:lumMod val="65000"/>
                    <a:lumOff val="35000"/>
                  </a:schemeClr>
                </a:solidFill>
                <a:latin typeface="Arial" charset="0"/>
                <a:cs typeface="Arial" charset="0"/>
              </a:rPr>
              <a:t>Ist sicher im Rahmen </a:t>
            </a:r>
            <a:r>
              <a:rPr lang="de-DE" sz="2000" dirty="0" err="1">
                <a:solidFill>
                  <a:schemeClr val="tx1">
                    <a:lumMod val="65000"/>
                    <a:lumOff val="35000"/>
                  </a:schemeClr>
                </a:solidFill>
                <a:latin typeface="Arial" charset="0"/>
                <a:cs typeface="Arial" charset="0"/>
              </a:rPr>
              <a:t>adjuvanter</a:t>
            </a:r>
            <a:r>
              <a:rPr lang="de-DE" sz="2000" dirty="0">
                <a:solidFill>
                  <a:schemeClr val="tx1">
                    <a:lumMod val="65000"/>
                    <a:lumOff val="35000"/>
                  </a:schemeClr>
                </a:solidFill>
                <a:latin typeface="Arial" charset="0"/>
                <a:cs typeface="Arial" charset="0"/>
              </a:rPr>
              <a:t> Mamma-</a:t>
            </a:r>
            <a:r>
              <a:rPr lang="de-DE" sz="2000" dirty="0" err="1">
                <a:solidFill>
                  <a:schemeClr val="tx1">
                    <a:lumMod val="65000"/>
                    <a:lumOff val="35000"/>
                  </a:schemeClr>
                </a:solidFill>
                <a:latin typeface="Arial" charset="0"/>
                <a:cs typeface="Arial" charset="0"/>
              </a:rPr>
              <a:t>Ca</a:t>
            </a:r>
            <a:r>
              <a:rPr lang="de-DE" sz="2000" dirty="0">
                <a:solidFill>
                  <a:schemeClr val="tx1">
                    <a:lumMod val="65000"/>
                    <a:lumOff val="35000"/>
                  </a:schemeClr>
                </a:solidFill>
                <a:latin typeface="Arial" charset="0"/>
                <a:cs typeface="Arial" charset="0"/>
              </a:rPr>
              <a:t> </a:t>
            </a:r>
            <a:br>
              <a:rPr lang="de-DE" sz="2000" dirty="0">
                <a:solidFill>
                  <a:schemeClr val="tx1">
                    <a:lumMod val="65000"/>
                    <a:lumOff val="35000"/>
                  </a:schemeClr>
                </a:solidFill>
                <a:latin typeface="Arial" charset="0"/>
                <a:cs typeface="Arial" charset="0"/>
              </a:rPr>
            </a:br>
            <a:r>
              <a:rPr lang="de-DE" sz="2000" dirty="0">
                <a:solidFill>
                  <a:schemeClr val="tx1">
                    <a:lumMod val="65000"/>
                    <a:lumOff val="35000"/>
                  </a:schemeClr>
                </a:solidFill>
                <a:latin typeface="Arial" charset="0"/>
                <a:cs typeface="Arial" charset="0"/>
              </a:rPr>
              <a:t>Therapie mit </a:t>
            </a:r>
            <a:r>
              <a:rPr lang="de-DE" sz="2000" dirty="0" err="1">
                <a:solidFill>
                  <a:schemeClr val="tx1">
                    <a:lumMod val="65000"/>
                    <a:lumOff val="35000"/>
                  </a:schemeClr>
                </a:solidFill>
                <a:latin typeface="Arial" charset="0"/>
                <a:cs typeface="Arial" charset="0"/>
              </a:rPr>
              <a:t>AI´as</a:t>
            </a:r>
            <a:endParaRPr lang="de-DE" sz="2000" dirty="0">
              <a:solidFill>
                <a:schemeClr val="tx1">
                  <a:lumMod val="65000"/>
                  <a:lumOff val="35000"/>
                </a:schemeClr>
              </a:solidFill>
              <a:latin typeface="Arial" charset="0"/>
              <a:cs typeface="Arial" charset="0"/>
            </a:endParaRPr>
          </a:p>
          <a:p>
            <a:pPr marL="450850" lvl="1" indent="-450850" defTabSz="914400">
              <a:lnSpc>
                <a:spcPct val="105000"/>
              </a:lnSpc>
              <a:spcBef>
                <a:spcPct val="20000"/>
              </a:spcBef>
              <a:buClr>
                <a:srgbClr val="781343"/>
              </a:buClr>
              <a:buFont typeface="Wingdings" pitchFamily="2" charset="2"/>
              <a:buChar char="§"/>
              <a:defRPr/>
            </a:pPr>
            <a:r>
              <a:rPr lang="de-DE" sz="2000" dirty="0">
                <a:solidFill>
                  <a:schemeClr val="tx1">
                    <a:lumMod val="65000"/>
                    <a:lumOff val="35000"/>
                  </a:schemeClr>
                </a:solidFill>
                <a:latin typeface="Arial" charset="0"/>
                <a:cs typeface="Arial" charset="0"/>
              </a:rPr>
              <a:t>Führt zu einer signifikanter Reduktion von </a:t>
            </a:r>
            <a:br>
              <a:rPr lang="de-DE" sz="2000" dirty="0">
                <a:solidFill>
                  <a:schemeClr val="tx1">
                    <a:lumMod val="65000"/>
                    <a:lumOff val="35000"/>
                  </a:schemeClr>
                </a:solidFill>
                <a:latin typeface="Arial" charset="0"/>
                <a:cs typeface="Arial" charset="0"/>
              </a:rPr>
            </a:br>
            <a:r>
              <a:rPr lang="de-DE" sz="2000" dirty="0">
                <a:solidFill>
                  <a:schemeClr val="tx1">
                    <a:lumMod val="65000"/>
                    <a:lumOff val="35000"/>
                  </a:schemeClr>
                </a:solidFill>
                <a:latin typeface="Arial" charset="0"/>
                <a:cs typeface="Arial" charset="0"/>
              </a:rPr>
              <a:t>Schmerzereignissen </a:t>
            </a:r>
            <a:r>
              <a:rPr lang="de-DE" sz="2000" dirty="0">
                <a:solidFill>
                  <a:schemeClr val="tx1">
                    <a:lumMod val="65000"/>
                    <a:lumOff val="35000"/>
                  </a:schemeClr>
                </a:solidFill>
                <a:latin typeface="Arial" charset="0"/>
                <a:cs typeface="Arial" charset="0"/>
                <a:sym typeface="Wingdings" pitchFamily="2" charset="2"/>
              </a:rPr>
              <a:t></a:t>
            </a:r>
            <a:r>
              <a:rPr lang="de-DE" sz="2000" dirty="0">
                <a:solidFill>
                  <a:schemeClr val="tx1">
                    <a:lumMod val="65000"/>
                    <a:lumOff val="35000"/>
                  </a:schemeClr>
                </a:solidFill>
                <a:latin typeface="Arial" charset="0"/>
                <a:cs typeface="Arial" charset="0"/>
              </a:rPr>
              <a:t> 61% </a:t>
            </a:r>
            <a:r>
              <a:rPr lang="de-DE" sz="2000" dirty="0" err="1">
                <a:solidFill>
                  <a:schemeClr val="tx1">
                    <a:lumMod val="65000"/>
                    <a:lumOff val="35000"/>
                  </a:schemeClr>
                </a:solidFill>
                <a:latin typeface="Arial" charset="0"/>
                <a:cs typeface="Arial" charset="0"/>
              </a:rPr>
              <a:t>vs</a:t>
            </a:r>
            <a:r>
              <a:rPr lang="de-DE" sz="2000" dirty="0">
                <a:solidFill>
                  <a:schemeClr val="tx1">
                    <a:lumMod val="65000"/>
                    <a:lumOff val="35000"/>
                  </a:schemeClr>
                </a:solidFill>
                <a:latin typeface="Arial" charset="0"/>
                <a:cs typeface="Arial" charset="0"/>
              </a:rPr>
              <a:t> 38% (BPI)</a:t>
            </a:r>
          </a:p>
          <a:p>
            <a:pPr marL="450850" lvl="1" indent="-450850" defTabSz="914400">
              <a:lnSpc>
                <a:spcPct val="105000"/>
              </a:lnSpc>
              <a:spcBef>
                <a:spcPct val="20000"/>
              </a:spcBef>
              <a:buClr>
                <a:srgbClr val="781343"/>
              </a:buClr>
              <a:buFont typeface="Wingdings" pitchFamily="2" charset="2"/>
              <a:buChar char="§"/>
              <a:defRPr/>
            </a:pPr>
            <a:r>
              <a:rPr lang="de-DE" sz="2000" dirty="0">
                <a:solidFill>
                  <a:schemeClr val="tx1">
                    <a:lumMod val="65000"/>
                    <a:lumOff val="35000"/>
                  </a:schemeClr>
                </a:solidFill>
                <a:latin typeface="Arial" charset="0"/>
                <a:cs typeface="Arial" charset="0"/>
              </a:rPr>
              <a:t>Reduziert die </a:t>
            </a:r>
            <a:r>
              <a:rPr lang="de-DE" sz="2000" dirty="0" err="1">
                <a:solidFill>
                  <a:schemeClr val="tx1">
                    <a:lumMod val="65000"/>
                    <a:lumOff val="35000"/>
                  </a:schemeClr>
                </a:solidFill>
                <a:latin typeface="Arial" charset="0"/>
                <a:cs typeface="Arial" charset="0"/>
              </a:rPr>
              <a:t>Fatiguebelastung</a:t>
            </a:r>
            <a:r>
              <a:rPr lang="de-DE" sz="2000" dirty="0">
                <a:solidFill>
                  <a:schemeClr val="tx1">
                    <a:lumMod val="65000"/>
                    <a:lumOff val="35000"/>
                  </a:schemeClr>
                </a:solidFill>
                <a:latin typeface="Arial" charset="0"/>
                <a:cs typeface="Arial" charset="0"/>
              </a:rPr>
              <a:t/>
            </a:r>
            <a:br>
              <a:rPr lang="de-DE" sz="2000" dirty="0">
                <a:solidFill>
                  <a:schemeClr val="tx1">
                    <a:lumMod val="65000"/>
                    <a:lumOff val="35000"/>
                  </a:schemeClr>
                </a:solidFill>
                <a:latin typeface="Arial" charset="0"/>
                <a:cs typeface="Arial" charset="0"/>
              </a:rPr>
            </a:br>
            <a:r>
              <a:rPr lang="de-DE" sz="2000" dirty="0">
                <a:solidFill>
                  <a:schemeClr val="tx1">
                    <a:lumMod val="65000"/>
                    <a:lumOff val="35000"/>
                  </a:schemeClr>
                </a:solidFill>
                <a:latin typeface="Arial" charset="0"/>
                <a:cs typeface="Arial" charset="0"/>
                <a:sym typeface="Wingdings" pitchFamily="2" charset="2"/>
              </a:rPr>
              <a:t> 72% </a:t>
            </a:r>
            <a:r>
              <a:rPr lang="de-DE" sz="2000" dirty="0" err="1">
                <a:solidFill>
                  <a:schemeClr val="tx1">
                    <a:lumMod val="65000"/>
                    <a:lumOff val="35000"/>
                  </a:schemeClr>
                </a:solidFill>
                <a:latin typeface="Arial" charset="0"/>
                <a:cs typeface="Arial" charset="0"/>
                <a:sym typeface="Wingdings" pitchFamily="2" charset="2"/>
              </a:rPr>
              <a:t>vs</a:t>
            </a:r>
            <a:r>
              <a:rPr lang="de-DE" sz="2000" dirty="0">
                <a:solidFill>
                  <a:schemeClr val="tx1">
                    <a:lumMod val="65000"/>
                    <a:lumOff val="35000"/>
                  </a:schemeClr>
                </a:solidFill>
                <a:latin typeface="Arial" charset="0"/>
                <a:cs typeface="Arial" charset="0"/>
                <a:sym typeface="Wingdings" pitchFamily="2" charset="2"/>
              </a:rPr>
              <a:t> 42%</a:t>
            </a:r>
            <a:endParaRPr lang="de-DE" sz="2000" dirty="0">
              <a:solidFill>
                <a:schemeClr val="tx1">
                  <a:lumMod val="65000"/>
                  <a:lumOff val="35000"/>
                </a:schemeClr>
              </a:solidFill>
              <a:latin typeface="Arial" charset="0"/>
              <a:cs typeface="Arial" charset="0"/>
            </a:endParaRPr>
          </a:p>
        </p:txBody>
      </p:sp>
      <p:sp>
        <p:nvSpPr>
          <p:cNvPr id="30724" name="Text Box 6"/>
          <p:cNvSpPr txBox="1">
            <a:spLocks noChangeArrowheads="1"/>
          </p:cNvSpPr>
          <p:nvPr/>
        </p:nvSpPr>
        <p:spPr bwMode="auto">
          <a:xfrm>
            <a:off x="395288" y="1343025"/>
            <a:ext cx="3346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Körperliches Training</a:t>
            </a:r>
          </a:p>
        </p:txBody>
      </p:sp>
      <p:pic>
        <p:nvPicPr>
          <p:cNvPr id="307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788" y="1881188"/>
            <a:ext cx="8688387" cy="3779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5" descr="Verhaltensänder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96975"/>
            <a:ext cx="442595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9"/>
          <p:cNvGrpSpPr>
            <a:grpSpLocks/>
          </p:cNvGrpSpPr>
          <p:nvPr/>
        </p:nvGrpSpPr>
        <p:grpSpPr bwMode="auto">
          <a:xfrm>
            <a:off x="307975" y="993775"/>
            <a:ext cx="9134475" cy="5191125"/>
            <a:chOff x="-309" y="435"/>
            <a:chExt cx="5956" cy="3444"/>
          </a:xfrm>
        </p:grpSpPr>
        <p:sp>
          <p:nvSpPr>
            <p:cNvPr id="32771" name="Text Box 2"/>
            <p:cNvSpPr txBox="1">
              <a:spLocks noChangeArrowheads="1"/>
            </p:cNvSpPr>
            <p:nvPr/>
          </p:nvSpPr>
          <p:spPr bwMode="auto">
            <a:xfrm>
              <a:off x="295" y="435"/>
              <a:ext cx="5352" cy="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de-DE" altLang="de-DE" sz="2800" b="1"/>
            </a:p>
            <a:p>
              <a:pPr eaLnBrk="1" hangingPunct="1"/>
              <a:endParaRPr lang="de-DE" altLang="de-DE" sz="2800" b="1"/>
            </a:p>
            <a:p>
              <a:pPr eaLnBrk="1" hangingPunct="1"/>
              <a:endParaRPr lang="de-DE" altLang="de-DE" sz="2400" b="1"/>
            </a:p>
            <a:p>
              <a:pPr eaLnBrk="1" hangingPunct="1"/>
              <a:r>
                <a:rPr lang="de-DE" altLang="de-DE" sz="2400" b="1"/>
                <a:t>						 			</a:t>
              </a:r>
            </a:p>
          </p:txBody>
        </p:sp>
        <p:sp>
          <p:nvSpPr>
            <p:cNvPr id="247811" name="Rectangle 3"/>
            <p:cNvSpPr>
              <a:spLocks noChangeArrowheads="1"/>
            </p:cNvSpPr>
            <p:nvPr/>
          </p:nvSpPr>
          <p:spPr bwMode="auto">
            <a:xfrm>
              <a:off x="-309" y="893"/>
              <a:ext cx="3666" cy="2639"/>
            </a:xfrm>
            <a:prstGeom prst="rect">
              <a:avLst/>
            </a:prstGeom>
            <a:noFill/>
            <a:ln>
              <a:noFill/>
            </a:ln>
            <a:effectLst/>
          </p:spPr>
          <p:txBody>
            <a:bodyPr wrap="none">
              <a:spAutoFit/>
            </a:bodyPr>
            <a:lstStyle/>
            <a:p>
              <a:pPr algn="r" eaLnBrk="1" hangingPunct="1">
                <a:lnSpc>
                  <a:spcPct val="125000"/>
                </a:lnSpc>
                <a:defRPr/>
              </a:pPr>
              <a:r>
                <a:rPr lang="de-DE" sz="2200" b="1" dirty="0">
                  <a:solidFill>
                    <a:schemeClr val="tx1">
                      <a:lumMod val="65000"/>
                      <a:lumOff val="35000"/>
                    </a:schemeClr>
                  </a:solidFill>
                </a:rPr>
                <a:t>Gesagt ist noch nicht gehört</a:t>
              </a:r>
            </a:p>
            <a:p>
              <a:pPr algn="r" eaLnBrk="1" hangingPunct="1">
                <a:lnSpc>
                  <a:spcPct val="125000"/>
                </a:lnSpc>
                <a:defRPr/>
              </a:pPr>
              <a:endParaRPr lang="de-DE" sz="2200" b="1" dirty="0">
                <a:solidFill>
                  <a:schemeClr val="tx1">
                    <a:lumMod val="65000"/>
                    <a:lumOff val="35000"/>
                  </a:schemeClr>
                </a:solidFill>
              </a:endParaRPr>
            </a:p>
            <a:p>
              <a:pPr algn="r" eaLnBrk="1" hangingPunct="1">
                <a:lnSpc>
                  <a:spcPct val="125000"/>
                </a:lnSpc>
                <a:defRPr/>
              </a:pPr>
              <a:r>
                <a:rPr lang="de-DE" sz="2200" b="1" dirty="0">
                  <a:solidFill>
                    <a:schemeClr val="tx1">
                      <a:lumMod val="65000"/>
                      <a:lumOff val="35000"/>
                    </a:schemeClr>
                  </a:solidFill>
                </a:rPr>
                <a:t>Gehört ist noch nicht verstanden</a:t>
              </a:r>
            </a:p>
            <a:p>
              <a:pPr algn="r" eaLnBrk="1" hangingPunct="1">
                <a:lnSpc>
                  <a:spcPct val="125000"/>
                </a:lnSpc>
                <a:defRPr/>
              </a:pPr>
              <a:endParaRPr lang="de-DE" sz="2200" b="1" dirty="0">
                <a:solidFill>
                  <a:schemeClr val="tx1">
                    <a:lumMod val="65000"/>
                    <a:lumOff val="35000"/>
                  </a:schemeClr>
                </a:solidFill>
              </a:endParaRPr>
            </a:p>
            <a:p>
              <a:pPr algn="r" eaLnBrk="1" hangingPunct="1">
                <a:lnSpc>
                  <a:spcPct val="125000"/>
                </a:lnSpc>
                <a:defRPr/>
              </a:pPr>
              <a:r>
                <a:rPr lang="de-DE" sz="2200" b="1" dirty="0">
                  <a:solidFill>
                    <a:schemeClr val="tx1">
                      <a:lumMod val="65000"/>
                      <a:lumOff val="35000"/>
                    </a:schemeClr>
                  </a:solidFill>
                </a:rPr>
                <a:t>Verstanden ist noch nicht einverstanden</a:t>
              </a:r>
            </a:p>
            <a:p>
              <a:pPr algn="r" eaLnBrk="1" hangingPunct="1">
                <a:lnSpc>
                  <a:spcPct val="125000"/>
                </a:lnSpc>
                <a:defRPr/>
              </a:pPr>
              <a:endParaRPr lang="de-DE" sz="2200" b="1" dirty="0">
                <a:solidFill>
                  <a:schemeClr val="tx1">
                    <a:lumMod val="65000"/>
                    <a:lumOff val="35000"/>
                  </a:schemeClr>
                </a:solidFill>
              </a:endParaRPr>
            </a:p>
            <a:p>
              <a:pPr algn="r" eaLnBrk="1" hangingPunct="1">
                <a:lnSpc>
                  <a:spcPct val="80000"/>
                </a:lnSpc>
                <a:defRPr/>
              </a:pPr>
              <a:r>
                <a:rPr lang="de-DE" sz="2200" b="1" dirty="0">
                  <a:solidFill>
                    <a:schemeClr val="tx1">
                      <a:lumMod val="65000"/>
                      <a:lumOff val="35000"/>
                    </a:schemeClr>
                  </a:solidFill>
                </a:rPr>
                <a:t>Einverstanden ist noch nicht </a:t>
              </a:r>
              <a:br>
                <a:rPr lang="de-DE" sz="2200" b="1" dirty="0">
                  <a:solidFill>
                    <a:schemeClr val="tx1">
                      <a:lumMod val="65000"/>
                      <a:lumOff val="35000"/>
                    </a:schemeClr>
                  </a:solidFill>
                </a:rPr>
              </a:br>
              <a:r>
                <a:rPr lang="de-DE" sz="2200" b="1" dirty="0">
                  <a:solidFill>
                    <a:schemeClr val="tx1">
                      <a:lumMod val="65000"/>
                      <a:lumOff val="35000"/>
                    </a:schemeClr>
                  </a:solidFill>
                </a:rPr>
                <a:t>angewandt</a:t>
              </a:r>
            </a:p>
            <a:p>
              <a:pPr algn="r" eaLnBrk="1" hangingPunct="1">
                <a:lnSpc>
                  <a:spcPct val="125000"/>
                </a:lnSpc>
                <a:defRPr/>
              </a:pPr>
              <a:endParaRPr lang="de-DE" sz="2200" b="1" dirty="0">
                <a:solidFill>
                  <a:schemeClr val="tx1">
                    <a:lumMod val="65000"/>
                    <a:lumOff val="35000"/>
                  </a:schemeClr>
                </a:solidFill>
              </a:endParaRPr>
            </a:p>
            <a:p>
              <a:pPr algn="r" eaLnBrk="1" hangingPunct="1">
                <a:lnSpc>
                  <a:spcPct val="125000"/>
                </a:lnSpc>
                <a:defRPr/>
              </a:pPr>
              <a:r>
                <a:rPr lang="de-DE" sz="2200" b="1" dirty="0">
                  <a:solidFill>
                    <a:schemeClr val="tx1">
                      <a:lumMod val="65000"/>
                      <a:lumOff val="35000"/>
                    </a:schemeClr>
                  </a:solidFill>
                </a:rPr>
                <a:t>Angewandt ist noch nicht beibehalten</a:t>
              </a:r>
            </a:p>
          </p:txBody>
        </p:sp>
        <p:pic>
          <p:nvPicPr>
            <p:cNvPr id="32773" name="Picture 4" descr="ritu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 y="3188"/>
              <a:ext cx="552"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5" descr="m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 y="721"/>
              <a:ext cx="604"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6" descr="oh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1277"/>
              <a:ext cx="445" cy="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7" descr="gehi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9" y="1981"/>
              <a:ext cx="691" cy="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8" descr="ha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 y="2509"/>
              <a:ext cx="453"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850" y="620713"/>
            <a:ext cx="8496300" cy="539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de-DE" altLang="de-DE" sz="2800" b="1">
              <a:solidFill>
                <a:srgbClr val="FFCC00"/>
              </a:solidFill>
            </a:endParaRPr>
          </a:p>
          <a:p>
            <a:pPr eaLnBrk="1" hangingPunct="1"/>
            <a:endParaRPr lang="de-DE" altLang="de-DE" sz="2800" b="1">
              <a:solidFill>
                <a:srgbClr val="FFCC00"/>
              </a:solidFill>
            </a:endParaRPr>
          </a:p>
          <a:p>
            <a:pPr eaLnBrk="1" hangingPunct="1"/>
            <a:endParaRPr lang="de-DE" altLang="de-DE" sz="2400" b="1">
              <a:solidFill>
                <a:schemeClr val="bg1"/>
              </a:solidFill>
            </a:endParaRPr>
          </a:p>
          <a:p>
            <a:pPr eaLnBrk="1" hangingPunct="1"/>
            <a:r>
              <a:rPr lang="de-DE" altLang="de-DE" sz="2400" b="1">
                <a:solidFill>
                  <a:schemeClr val="bg1"/>
                </a:solidFill>
              </a:rPr>
              <a:t>						 			</a:t>
            </a:r>
          </a:p>
        </p:txBody>
      </p:sp>
      <p:sp>
        <p:nvSpPr>
          <p:cNvPr id="253957" name="Rectangle 5"/>
          <p:cNvSpPr>
            <a:spLocks noGrp="1" noChangeArrowheads="1"/>
          </p:cNvSpPr>
          <p:nvPr>
            <p:ph type="title"/>
          </p:nvPr>
        </p:nvSpPr>
        <p:spPr bwMode="auto">
          <a:xfrm>
            <a:off x="395288" y="1846263"/>
            <a:ext cx="3024187" cy="671512"/>
          </a:xfrm>
        </p:spPr>
        <p:txBody>
          <a:bodyPr vert="horz" wrap="square" lIns="91440" tIns="45720" rIns="91440" bIns="45720" numCol="1" anchor="t" anchorCtr="0" compatLnSpc="1">
            <a:prstTxWarp prst="textNoShape">
              <a:avLst/>
            </a:prstTxWarp>
          </a:bodyPr>
          <a:lstStyle/>
          <a:p>
            <a:pPr algn="l">
              <a:defRPr/>
            </a:pPr>
            <a:r>
              <a:rPr lang="en-US" sz="2400" b="1" dirty="0">
                <a:solidFill>
                  <a:schemeClr val="tx1">
                    <a:lumMod val="65000"/>
                    <a:lumOff val="35000"/>
                  </a:schemeClr>
                </a:solidFill>
                <a:latin typeface="Arial" pitchFamily="34" charset="0"/>
                <a:cs typeface="Arial" pitchFamily="34" charset="0"/>
              </a:rPr>
              <a:t>Motivational</a:t>
            </a:r>
            <a:br>
              <a:rPr lang="en-US" sz="2400" b="1" dirty="0">
                <a:solidFill>
                  <a:schemeClr val="tx1">
                    <a:lumMod val="65000"/>
                    <a:lumOff val="35000"/>
                  </a:schemeClr>
                </a:solidFill>
                <a:latin typeface="Arial" pitchFamily="34" charset="0"/>
                <a:cs typeface="Arial" pitchFamily="34" charset="0"/>
              </a:rPr>
            </a:br>
            <a:r>
              <a:rPr lang="en-US" sz="2400" b="1" dirty="0">
                <a:solidFill>
                  <a:schemeClr val="tx1">
                    <a:lumMod val="65000"/>
                    <a:lumOff val="35000"/>
                  </a:schemeClr>
                </a:solidFill>
                <a:latin typeface="Arial" pitchFamily="34" charset="0"/>
                <a:cs typeface="Arial" pitchFamily="34" charset="0"/>
              </a:rPr>
              <a:t>Counseling</a:t>
            </a:r>
          </a:p>
        </p:txBody>
      </p:sp>
      <p:sp>
        <p:nvSpPr>
          <p:cNvPr id="253958" name="Rectangle 6"/>
          <p:cNvSpPr>
            <a:spLocks noChangeArrowheads="1"/>
          </p:cNvSpPr>
          <p:nvPr/>
        </p:nvSpPr>
        <p:spPr bwMode="auto">
          <a:xfrm>
            <a:off x="7307263" y="1498600"/>
            <a:ext cx="3025775" cy="450850"/>
          </a:xfrm>
          <a:prstGeom prst="rect">
            <a:avLst/>
          </a:prstGeom>
          <a:noFill/>
          <a:ln>
            <a:noFill/>
          </a:ln>
        </p:spPr>
        <p:txBody>
          <a:bodyPr/>
          <a:lstStyle/>
          <a:p>
            <a:pPr defTabSz="914400">
              <a:defRPr/>
            </a:pPr>
            <a:r>
              <a:rPr lang="de-DE" sz="2400" b="1" dirty="0">
                <a:solidFill>
                  <a:schemeClr val="tx1">
                    <a:lumMod val="65000"/>
                    <a:lumOff val="35000"/>
                  </a:schemeClr>
                </a:solidFill>
                <a:latin typeface="Arial Narrow" pitchFamily="34" charset="0"/>
                <a:cs typeface="Arial" charset="0"/>
              </a:rPr>
              <a:t>BERATER</a:t>
            </a:r>
          </a:p>
        </p:txBody>
      </p:sp>
      <p:sp>
        <p:nvSpPr>
          <p:cNvPr id="33797" name="Line 7"/>
          <p:cNvSpPr>
            <a:spLocks noChangeShapeType="1"/>
          </p:cNvSpPr>
          <p:nvPr/>
        </p:nvSpPr>
        <p:spPr bwMode="auto">
          <a:xfrm>
            <a:off x="1116013" y="2660650"/>
            <a:ext cx="0" cy="431800"/>
          </a:xfrm>
          <a:prstGeom prst="line">
            <a:avLst/>
          </a:prstGeom>
          <a:noFill/>
          <a:ln w="76200">
            <a:solidFill>
              <a:srgbClr val="FDC4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3960" name="Rectangle 8"/>
          <p:cNvSpPr>
            <a:spLocks noChangeArrowheads="1"/>
          </p:cNvSpPr>
          <p:nvPr/>
        </p:nvSpPr>
        <p:spPr bwMode="auto">
          <a:xfrm>
            <a:off x="395288" y="3068638"/>
            <a:ext cx="3024187" cy="671512"/>
          </a:xfrm>
          <a:prstGeom prst="rect">
            <a:avLst/>
          </a:prstGeom>
          <a:noFill/>
          <a:ln>
            <a:noFill/>
          </a:ln>
        </p:spPr>
        <p:txBody>
          <a:bodyPr/>
          <a:lstStyle/>
          <a:p>
            <a:pPr defTabSz="914400">
              <a:defRPr/>
            </a:pPr>
            <a:r>
              <a:rPr lang="en-US" sz="2400" b="1" dirty="0" err="1">
                <a:solidFill>
                  <a:schemeClr val="tx1">
                    <a:lumMod val="65000"/>
                    <a:lumOff val="35000"/>
                  </a:schemeClr>
                </a:solidFill>
              </a:rPr>
              <a:t>Patientenzentrierte</a:t>
            </a:r>
            <a:r>
              <a:rPr lang="en-US" sz="2400" b="1" dirty="0">
                <a:solidFill>
                  <a:schemeClr val="tx1">
                    <a:lumMod val="65000"/>
                    <a:lumOff val="35000"/>
                  </a:schemeClr>
                </a:solidFill>
              </a:rPr>
              <a:t/>
            </a:r>
            <a:br>
              <a:rPr lang="en-US" sz="2400" b="1" dirty="0">
                <a:solidFill>
                  <a:schemeClr val="tx1">
                    <a:lumMod val="65000"/>
                    <a:lumOff val="35000"/>
                  </a:schemeClr>
                </a:solidFill>
              </a:rPr>
            </a:br>
            <a:r>
              <a:rPr lang="en-US" sz="2400" b="1" dirty="0" err="1">
                <a:solidFill>
                  <a:schemeClr val="tx1">
                    <a:lumMod val="65000"/>
                    <a:lumOff val="35000"/>
                  </a:schemeClr>
                </a:solidFill>
              </a:rPr>
              <a:t>Gesprächsführung</a:t>
            </a:r>
            <a:endParaRPr lang="en-US" sz="2400" b="1" dirty="0">
              <a:solidFill>
                <a:schemeClr val="tx1">
                  <a:lumMod val="65000"/>
                  <a:lumOff val="35000"/>
                </a:schemeClr>
              </a:solidFill>
            </a:endParaRPr>
          </a:p>
        </p:txBody>
      </p:sp>
      <p:sp>
        <p:nvSpPr>
          <p:cNvPr id="253961" name="Rectangle 9"/>
          <p:cNvSpPr>
            <a:spLocks noChangeArrowheads="1"/>
          </p:cNvSpPr>
          <p:nvPr/>
        </p:nvSpPr>
        <p:spPr bwMode="auto">
          <a:xfrm>
            <a:off x="395288" y="4486275"/>
            <a:ext cx="3024187" cy="671513"/>
          </a:xfrm>
          <a:prstGeom prst="rect">
            <a:avLst/>
          </a:prstGeom>
          <a:noFill/>
          <a:ln>
            <a:noFill/>
          </a:ln>
        </p:spPr>
        <p:txBody>
          <a:bodyPr/>
          <a:lstStyle/>
          <a:p>
            <a:pPr defTabSz="914400">
              <a:defRPr/>
            </a:pPr>
            <a:r>
              <a:rPr lang="en-US" sz="2400" b="1" dirty="0">
                <a:solidFill>
                  <a:schemeClr val="tx1">
                    <a:lumMod val="65000"/>
                    <a:lumOff val="35000"/>
                  </a:schemeClr>
                </a:solidFill>
              </a:rPr>
              <a:t>Change Talk</a:t>
            </a:r>
          </a:p>
        </p:txBody>
      </p:sp>
      <p:sp>
        <p:nvSpPr>
          <p:cNvPr id="253962" name="Rectangle 10"/>
          <p:cNvSpPr>
            <a:spLocks noChangeArrowheads="1"/>
          </p:cNvSpPr>
          <p:nvPr/>
        </p:nvSpPr>
        <p:spPr bwMode="auto">
          <a:xfrm>
            <a:off x="395288" y="5421313"/>
            <a:ext cx="3024187" cy="671512"/>
          </a:xfrm>
          <a:prstGeom prst="rect">
            <a:avLst/>
          </a:prstGeom>
          <a:noFill/>
          <a:ln>
            <a:noFill/>
          </a:ln>
        </p:spPr>
        <p:txBody>
          <a:bodyPr/>
          <a:lstStyle/>
          <a:p>
            <a:pPr defTabSz="914400">
              <a:defRPr/>
            </a:pPr>
            <a:r>
              <a:rPr lang="en-US" sz="2400" b="1">
                <a:solidFill>
                  <a:schemeClr val="tx1">
                    <a:lumMod val="65000"/>
                    <a:lumOff val="35000"/>
                  </a:schemeClr>
                </a:solidFill>
              </a:rPr>
              <a:t>Kontinuität</a:t>
            </a:r>
          </a:p>
        </p:txBody>
      </p:sp>
      <p:sp>
        <p:nvSpPr>
          <p:cNvPr id="33801" name="Line 11"/>
          <p:cNvSpPr>
            <a:spLocks noChangeShapeType="1"/>
          </p:cNvSpPr>
          <p:nvPr/>
        </p:nvSpPr>
        <p:spPr bwMode="auto">
          <a:xfrm>
            <a:off x="1116013" y="4076700"/>
            <a:ext cx="0" cy="431800"/>
          </a:xfrm>
          <a:prstGeom prst="line">
            <a:avLst/>
          </a:prstGeom>
          <a:noFill/>
          <a:ln w="76200">
            <a:solidFill>
              <a:srgbClr val="FDC4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2" name="Line 12"/>
          <p:cNvSpPr>
            <a:spLocks noChangeShapeType="1"/>
          </p:cNvSpPr>
          <p:nvPr/>
        </p:nvSpPr>
        <p:spPr bwMode="auto">
          <a:xfrm>
            <a:off x="1116013" y="5084763"/>
            <a:ext cx="0" cy="431800"/>
          </a:xfrm>
          <a:prstGeom prst="line">
            <a:avLst/>
          </a:prstGeom>
          <a:noFill/>
          <a:ln w="76200">
            <a:solidFill>
              <a:srgbClr val="FDC4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3" name="Line 13"/>
          <p:cNvSpPr>
            <a:spLocks noChangeShapeType="1"/>
          </p:cNvSpPr>
          <p:nvPr/>
        </p:nvSpPr>
        <p:spPr bwMode="auto">
          <a:xfrm>
            <a:off x="6732588" y="1725613"/>
            <a:ext cx="360362" cy="0"/>
          </a:xfrm>
          <a:prstGeom prst="line">
            <a:avLst/>
          </a:prstGeom>
          <a:noFill/>
          <a:ln w="76200">
            <a:solidFill>
              <a:srgbClr val="FDC4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3804" name="Picture 14" descr="smiley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5250" y="3213100"/>
            <a:ext cx="21336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5" descr="MCj043252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5654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16" descr="waage_s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95416" flipH="1">
            <a:off x="3708400" y="3860800"/>
            <a:ext cx="3027363"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2"/>
          <p:cNvSpPr/>
          <p:nvPr/>
        </p:nvSpPr>
        <p:spPr>
          <a:xfrm>
            <a:off x="3683000" y="1489075"/>
            <a:ext cx="3078163" cy="461963"/>
          </a:xfrm>
          <a:prstGeom prst="rect">
            <a:avLst/>
          </a:prstGeom>
        </p:spPr>
        <p:txBody>
          <a:bodyPr wrap="none">
            <a:spAutoFit/>
          </a:bodyPr>
          <a:lstStyle/>
          <a:p>
            <a:pPr algn="ctr" eaLnBrk="1" hangingPunct="1">
              <a:defRPr/>
            </a:pPr>
            <a:r>
              <a:rPr lang="de-DE" sz="2400" b="1" dirty="0">
                <a:solidFill>
                  <a:schemeClr val="tx1">
                    <a:lumMod val="65000"/>
                    <a:lumOff val="35000"/>
                  </a:schemeClr>
                </a:solidFill>
                <a:latin typeface="Arial" charset="0"/>
                <a:cs typeface="Arial" charset="0"/>
              </a:rPr>
              <a:t>Einfluss-Faktor Arzt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au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412875"/>
            <a:ext cx="4192587"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6081713"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35843" name="Rectangle 4"/>
          <p:cNvSpPr>
            <a:spLocks noChangeArrowheads="1"/>
          </p:cNvSpPr>
          <p:nvPr/>
        </p:nvSpPr>
        <p:spPr bwMode="auto">
          <a:xfrm>
            <a:off x="3849688"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35844" name="Rectangle 5"/>
          <p:cNvSpPr>
            <a:spLocks noChangeArrowheads="1"/>
          </p:cNvSpPr>
          <p:nvPr/>
        </p:nvSpPr>
        <p:spPr bwMode="auto">
          <a:xfrm>
            <a:off x="1617663" y="3070225"/>
            <a:ext cx="1443037" cy="2879725"/>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sz="1800">
              <a:solidFill>
                <a:schemeClr val="bg1"/>
              </a:solidFill>
            </a:endParaRPr>
          </a:p>
        </p:txBody>
      </p:sp>
      <p:sp>
        <p:nvSpPr>
          <p:cNvPr id="35845" name="Text Box 6"/>
          <p:cNvSpPr txBox="1">
            <a:spLocks noChangeArrowheads="1"/>
          </p:cNvSpPr>
          <p:nvPr/>
        </p:nvSpPr>
        <p:spPr bwMode="auto">
          <a:xfrm rot="-5400000">
            <a:off x="918369" y="4306094"/>
            <a:ext cx="28082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000" b="1">
                <a:solidFill>
                  <a:schemeClr val="bg1"/>
                </a:solidFill>
              </a:rPr>
              <a:t>Körperliches Training</a:t>
            </a:r>
          </a:p>
        </p:txBody>
      </p:sp>
      <p:sp>
        <p:nvSpPr>
          <p:cNvPr id="35846" name="Text Box 7"/>
          <p:cNvSpPr txBox="1">
            <a:spLocks noChangeArrowheads="1"/>
          </p:cNvSpPr>
          <p:nvPr/>
        </p:nvSpPr>
        <p:spPr bwMode="auto">
          <a:xfrm rot="-5400000">
            <a:off x="3255963" y="4173538"/>
            <a:ext cx="2727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a:solidFill>
                  <a:schemeClr val="bg1"/>
                </a:solidFill>
              </a:rPr>
              <a:t>Psychoonkologische</a:t>
            </a:r>
          </a:p>
          <a:p>
            <a:pPr algn="ctr" eaLnBrk="1" hangingPunct="1"/>
            <a:r>
              <a:rPr lang="de-DE" altLang="de-DE" sz="2000" b="1">
                <a:solidFill>
                  <a:schemeClr val="bg1"/>
                </a:solidFill>
              </a:rPr>
              <a:t> Intervention</a:t>
            </a:r>
          </a:p>
        </p:txBody>
      </p:sp>
      <p:sp>
        <p:nvSpPr>
          <p:cNvPr id="35847" name="Text Box 8"/>
          <p:cNvSpPr txBox="1">
            <a:spLocks noChangeArrowheads="1"/>
          </p:cNvSpPr>
          <p:nvPr/>
        </p:nvSpPr>
        <p:spPr bwMode="auto">
          <a:xfrm rot="-5400000">
            <a:off x="5768976" y="4064000"/>
            <a:ext cx="2089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000" b="1">
                <a:solidFill>
                  <a:schemeClr val="bg1"/>
                </a:solidFill>
              </a:rPr>
              <a:t>Medikamentöse</a:t>
            </a:r>
          </a:p>
          <a:p>
            <a:pPr algn="ctr" eaLnBrk="1" hangingPunct="1"/>
            <a:r>
              <a:rPr lang="de-DE" altLang="de-DE" sz="2000" b="1">
                <a:solidFill>
                  <a:schemeClr val="bg1"/>
                </a:solidFill>
              </a:rPr>
              <a:t>Therapie</a:t>
            </a:r>
          </a:p>
        </p:txBody>
      </p:sp>
      <p:sp>
        <p:nvSpPr>
          <p:cNvPr id="35848" name="Text Box 9"/>
          <p:cNvSpPr txBox="1">
            <a:spLocks noChangeArrowheads="1"/>
          </p:cNvSpPr>
          <p:nvPr/>
        </p:nvSpPr>
        <p:spPr bwMode="auto">
          <a:xfrm>
            <a:off x="971550" y="2122488"/>
            <a:ext cx="7129463" cy="946150"/>
          </a:xfrm>
          <a:prstGeom prst="rect">
            <a:avLst/>
          </a:prstGeom>
          <a:solidFill>
            <a:srgbClr val="FDC40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2800" b="1">
                <a:solidFill>
                  <a:schemeClr val="bg1"/>
                </a:solidFill>
              </a:rPr>
              <a:t>Behandlungsmöglichkeiten </a:t>
            </a:r>
          </a:p>
          <a:p>
            <a:pPr algn="ctr" eaLnBrk="1" hangingPunct="1"/>
            <a:r>
              <a:rPr lang="de-DE" altLang="de-DE" sz="2800" b="1">
                <a:solidFill>
                  <a:schemeClr val="bg1"/>
                </a:solidFill>
              </a:rPr>
              <a:t>der Fatigue</a:t>
            </a:r>
          </a:p>
        </p:txBody>
      </p:sp>
      <p:sp>
        <p:nvSpPr>
          <p:cNvPr id="251914" name="Oval 10"/>
          <p:cNvSpPr>
            <a:spLocks noChangeArrowheads="1"/>
          </p:cNvSpPr>
          <p:nvPr/>
        </p:nvSpPr>
        <p:spPr bwMode="auto">
          <a:xfrm>
            <a:off x="3275013"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2000" b="1">
                <a:solidFill>
                  <a:srgbClr val="781343"/>
                </a:solidFill>
              </a:rPr>
              <a:t>Effekt Stärke</a:t>
            </a:r>
          </a:p>
          <a:p>
            <a:pPr algn="ctr" eaLnBrk="1" hangingPunct="1"/>
            <a:r>
              <a:rPr lang="en-US" altLang="de-DE" sz="2000" b="1">
                <a:solidFill>
                  <a:srgbClr val="781343"/>
                </a:solidFill>
              </a:rPr>
              <a:t>gering</a:t>
            </a:r>
            <a:br>
              <a:rPr lang="en-US" altLang="de-DE" sz="2000" b="1">
                <a:solidFill>
                  <a:srgbClr val="781343"/>
                </a:solidFill>
              </a:rPr>
            </a:br>
            <a:r>
              <a:rPr lang="en-US" altLang="de-DE" sz="2000" b="1">
                <a:solidFill>
                  <a:srgbClr val="781343"/>
                </a:solidFill>
              </a:rPr>
              <a:t>bis moderat </a:t>
            </a:r>
            <a:endParaRPr lang="de-DE" altLang="de-DE" sz="2000" b="1">
              <a:solidFill>
                <a:srgbClr val="781343"/>
              </a:solidFill>
            </a:endParaRPr>
          </a:p>
        </p:txBody>
      </p:sp>
      <p:sp>
        <p:nvSpPr>
          <p:cNvPr id="35850" name="Oval 11"/>
          <p:cNvSpPr>
            <a:spLocks noChangeArrowheads="1"/>
          </p:cNvSpPr>
          <p:nvPr/>
        </p:nvSpPr>
        <p:spPr bwMode="auto">
          <a:xfrm>
            <a:off x="1042988"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2000" b="1">
                <a:solidFill>
                  <a:srgbClr val="781343"/>
                </a:solidFill>
              </a:rPr>
              <a:t>Metaanalyse: </a:t>
            </a:r>
          </a:p>
          <a:p>
            <a:pPr algn="ctr" eaLnBrk="1" hangingPunct="1"/>
            <a:r>
              <a:rPr lang="en-US" altLang="de-DE" sz="2000" b="1">
                <a:solidFill>
                  <a:srgbClr val="781343"/>
                </a:solidFill>
              </a:rPr>
              <a:t>ES moderat </a:t>
            </a:r>
            <a:endParaRPr lang="de-DE" altLang="de-DE" sz="2000" b="1">
              <a:solidFill>
                <a:srgbClr val="781343"/>
              </a:solidFill>
            </a:endParaRPr>
          </a:p>
        </p:txBody>
      </p:sp>
      <p:sp>
        <p:nvSpPr>
          <p:cNvPr id="251916" name="Oval 12"/>
          <p:cNvSpPr>
            <a:spLocks noChangeArrowheads="1"/>
          </p:cNvSpPr>
          <p:nvPr/>
        </p:nvSpPr>
        <p:spPr bwMode="auto">
          <a:xfrm>
            <a:off x="5580063" y="3860800"/>
            <a:ext cx="2376487" cy="1295400"/>
          </a:xfrm>
          <a:prstGeom prst="ellipse">
            <a:avLst/>
          </a:prstGeom>
          <a:solidFill>
            <a:srgbClr val="C6B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en-US" altLang="de-DE" sz="6600" b="1">
                <a:solidFill>
                  <a:srgbClr val="781343"/>
                </a:solidFill>
              </a:rPr>
              <a:t>?</a:t>
            </a:r>
            <a:r>
              <a:rPr lang="en-US" altLang="de-DE" sz="2000" b="1">
                <a:solidFill>
                  <a:srgbClr val="781343"/>
                </a:solidFill>
              </a:rPr>
              <a:t> </a:t>
            </a:r>
            <a:endParaRPr lang="de-DE" altLang="de-DE" sz="2000" b="1">
              <a:solidFill>
                <a:srgbClr val="781343"/>
              </a:solidFill>
            </a:endParaRPr>
          </a:p>
        </p:txBody>
      </p:sp>
      <p:sp>
        <p:nvSpPr>
          <p:cNvPr id="35852" name="Text Box 6"/>
          <p:cNvSpPr txBox="1">
            <a:spLocks noChangeArrowheads="1"/>
          </p:cNvSpPr>
          <p:nvPr/>
        </p:nvSpPr>
        <p:spPr bwMode="auto">
          <a:xfrm>
            <a:off x="395288" y="1341438"/>
            <a:ext cx="1466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Therapie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1914"/>
                                        </p:tgtEl>
                                        <p:attrNameLst>
                                          <p:attrName>style.visibility</p:attrName>
                                        </p:attrNameLst>
                                      </p:cBhvr>
                                      <p:to>
                                        <p:strVal val="visible"/>
                                      </p:to>
                                    </p:set>
                                    <p:animEffect transition="in" filter="blinds(horizontal)">
                                      <p:cBhvr>
                                        <p:cTn id="7" dur="500"/>
                                        <p:tgtEl>
                                          <p:spTgt spid="251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1916"/>
                                        </p:tgtEl>
                                        <p:attrNameLst>
                                          <p:attrName>style.visibility</p:attrName>
                                        </p:attrNameLst>
                                      </p:cBhvr>
                                      <p:to>
                                        <p:strVal val="visible"/>
                                      </p:to>
                                    </p:set>
                                    <p:animEffect transition="in" filter="blinds(horizontal)">
                                      <p:cBhvr>
                                        <p:cTn id="12" dur="500"/>
                                        <p:tgtEl>
                                          <p:spTgt spid="251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4" grpId="0" animBg="1"/>
      <p:bldP spid="2519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p:cNvSpPr>
          <p:nvPr/>
        </p:nvSpPr>
        <p:spPr bwMode="auto">
          <a:xfrm>
            <a:off x="449263" y="1871663"/>
            <a:ext cx="8694737" cy="4510087"/>
          </a:xfrm>
          <a:prstGeom prst="rect">
            <a:avLst/>
          </a:prstGeom>
          <a:noFill/>
          <a:ln>
            <a:noFill/>
          </a:ln>
        </p:spPr>
        <p:txBody>
          <a:bodyPr/>
          <a:lstStyle/>
          <a:p>
            <a:pPr defTabSz="914400">
              <a:spcBef>
                <a:spcPct val="20000"/>
              </a:spcBef>
              <a:defRPr/>
            </a:pPr>
            <a:r>
              <a:rPr lang="en-US" sz="2000" dirty="0"/>
              <a:t>Coenzyme Q10 	(Lessor, JCO, 2010)</a:t>
            </a:r>
          </a:p>
          <a:p>
            <a:pPr defTabSz="914400">
              <a:spcBef>
                <a:spcPct val="20000"/>
              </a:spcBef>
              <a:defRPr/>
            </a:pPr>
            <a:r>
              <a:rPr lang="en-US" sz="2000" dirty="0"/>
              <a:t>L-Carnitine  		(</a:t>
            </a:r>
            <a:r>
              <a:rPr lang="en-US" sz="2000" dirty="0" err="1"/>
              <a:t>Cruciani</a:t>
            </a:r>
            <a:r>
              <a:rPr lang="en-US" sz="2000" dirty="0"/>
              <a:t>, JCO, 2009)</a:t>
            </a:r>
          </a:p>
          <a:p>
            <a:pPr marL="363538" lvl="1" indent="-363538" defTabSz="914400">
              <a:spcBef>
                <a:spcPct val="20000"/>
              </a:spcBef>
              <a:buClr>
                <a:srgbClr val="781343"/>
              </a:buClr>
              <a:buFont typeface="Wingdings" pitchFamily="2" charset="2"/>
              <a:buChar char="§"/>
              <a:defRPr/>
            </a:pPr>
            <a:r>
              <a:rPr lang="en-US" sz="2000" dirty="0" err="1"/>
              <a:t>Negativ</a:t>
            </a:r>
            <a:endParaRPr lang="en-US" sz="2000" dirty="0"/>
          </a:p>
          <a:p>
            <a:pPr marL="363538" lvl="1" indent="-363538" defTabSz="914400">
              <a:spcBef>
                <a:spcPct val="20000"/>
              </a:spcBef>
              <a:buClr>
                <a:srgbClr val="781343"/>
              </a:buClr>
              <a:buFont typeface="Wingdings" pitchFamily="2" charset="2"/>
              <a:buChar char="§"/>
              <a:defRPr/>
            </a:pPr>
            <a:endParaRPr lang="en-US" sz="2000" dirty="0"/>
          </a:p>
          <a:p>
            <a:pPr defTabSz="914400">
              <a:spcBef>
                <a:spcPct val="20000"/>
              </a:spcBef>
              <a:defRPr/>
            </a:pPr>
            <a:r>
              <a:rPr lang="en-US" sz="2000" dirty="0"/>
              <a:t>Guarana 		</a:t>
            </a:r>
          </a:p>
          <a:p>
            <a:pPr marL="342900" indent="-342900" defTabSz="914400">
              <a:spcBef>
                <a:spcPct val="20000"/>
              </a:spcBef>
              <a:buFont typeface="Wingdings" panose="05000000000000000000" pitchFamily="2" charset="2"/>
              <a:buChar char="§"/>
              <a:defRPr/>
            </a:pPr>
            <a:r>
              <a:rPr lang="en-US" sz="2000" dirty="0" err="1"/>
              <a:t>Positiv</a:t>
            </a:r>
            <a:r>
              <a:rPr lang="en-US" sz="2000" dirty="0"/>
              <a:t>		(Campos, JCO, 2010)</a:t>
            </a:r>
          </a:p>
          <a:p>
            <a:pPr marL="363538" lvl="1" indent="-19050" defTabSz="914400">
              <a:spcBef>
                <a:spcPct val="20000"/>
              </a:spcBef>
              <a:buFont typeface="Arial" charset="0"/>
              <a:buNone/>
              <a:defRPr/>
            </a:pPr>
            <a:r>
              <a:rPr lang="de-DE" sz="1700" dirty="0" err="1"/>
              <a:t>Guaraná</a:t>
            </a:r>
            <a:r>
              <a:rPr lang="de-DE" sz="1700" dirty="0"/>
              <a:t> (</a:t>
            </a:r>
            <a:r>
              <a:rPr lang="de-DE" sz="1700" dirty="0" err="1"/>
              <a:t>Coffeingehalt</a:t>
            </a:r>
            <a:r>
              <a:rPr lang="de-DE" sz="1700" dirty="0"/>
              <a:t>)</a:t>
            </a:r>
          </a:p>
          <a:p>
            <a:pPr marL="363538" lvl="1" indent="-19050" defTabSz="914400">
              <a:spcBef>
                <a:spcPct val="20000"/>
              </a:spcBef>
              <a:buFont typeface="Arial" charset="0"/>
              <a:buNone/>
              <a:defRPr/>
            </a:pPr>
            <a:endParaRPr lang="de-DE" sz="1700" dirty="0"/>
          </a:p>
          <a:p>
            <a:pPr defTabSz="914400">
              <a:spcBef>
                <a:spcPct val="20000"/>
              </a:spcBef>
              <a:defRPr/>
            </a:pPr>
            <a:r>
              <a:rPr lang="en-US" sz="2000" dirty="0"/>
              <a:t>Ginseng		</a:t>
            </a:r>
          </a:p>
          <a:p>
            <a:pPr marL="342900" indent="-342900" defTabSz="914400">
              <a:spcBef>
                <a:spcPct val="20000"/>
              </a:spcBef>
              <a:buFont typeface="Wingdings" panose="05000000000000000000" pitchFamily="2" charset="2"/>
              <a:buChar char="§"/>
              <a:defRPr/>
            </a:pPr>
            <a:r>
              <a:rPr lang="en-US" sz="2000" dirty="0" err="1"/>
              <a:t>Positiv</a:t>
            </a:r>
            <a:r>
              <a:rPr lang="en-US" sz="2000" dirty="0"/>
              <a:t>		(Barton, J Natl Cancer Inst., 2013)</a:t>
            </a:r>
            <a:endParaRPr lang="de-DE" sz="2000" b="1" dirty="0"/>
          </a:p>
          <a:p>
            <a:pPr marL="363538" lvl="1" indent="-363538" defTabSz="914400">
              <a:spcBef>
                <a:spcPct val="20000"/>
              </a:spcBef>
              <a:buClr>
                <a:srgbClr val="781343"/>
              </a:buClr>
              <a:buFont typeface="Wingdings" pitchFamily="2" charset="2"/>
              <a:buChar char="§"/>
              <a:defRPr/>
            </a:pPr>
            <a:r>
              <a:rPr lang="de-DE" sz="2000" dirty="0"/>
              <a:t>Negativ </a:t>
            </a:r>
          </a:p>
          <a:p>
            <a:pPr marL="0" lvl="1" defTabSz="914400">
              <a:spcBef>
                <a:spcPct val="20000"/>
              </a:spcBef>
              <a:buClr>
                <a:srgbClr val="781343"/>
              </a:buClr>
              <a:defRPr/>
            </a:pPr>
            <a:r>
              <a:rPr lang="de-DE" sz="2000" dirty="0"/>
              <a:t>     Bestätigungsstudie (</a:t>
            </a:r>
            <a:r>
              <a:rPr lang="de-DE" sz="2000" dirty="0" err="1"/>
              <a:t>Yennurajalingam</a:t>
            </a:r>
            <a:r>
              <a:rPr lang="de-DE" sz="2000" dirty="0"/>
              <a:t>, J </a:t>
            </a:r>
            <a:r>
              <a:rPr lang="de-DE" sz="2000" dirty="0" err="1"/>
              <a:t>Natl</a:t>
            </a:r>
            <a:r>
              <a:rPr lang="de-DE" sz="2000" dirty="0"/>
              <a:t> </a:t>
            </a:r>
            <a:r>
              <a:rPr lang="de-DE" sz="2000" dirty="0" err="1"/>
              <a:t>Compr</a:t>
            </a:r>
            <a:r>
              <a:rPr lang="de-DE" sz="2000" dirty="0"/>
              <a:t> </a:t>
            </a:r>
            <a:r>
              <a:rPr lang="de-DE" sz="2000" dirty="0" err="1"/>
              <a:t>Canc</a:t>
            </a:r>
            <a:r>
              <a:rPr lang="de-DE" sz="2000" dirty="0"/>
              <a:t> </a:t>
            </a:r>
            <a:r>
              <a:rPr lang="de-DE" sz="2000" dirty="0" err="1"/>
              <a:t>Netw</a:t>
            </a:r>
            <a:r>
              <a:rPr lang="de-DE" sz="2000" dirty="0"/>
              <a:t>, 2017)</a:t>
            </a:r>
            <a:endParaRPr lang="de-DE" sz="1700" dirty="0"/>
          </a:p>
          <a:p>
            <a:pPr marL="363538" lvl="1" indent="-19050" defTabSz="914400">
              <a:spcBef>
                <a:spcPct val="20000"/>
              </a:spcBef>
              <a:buFont typeface="Arial" charset="0"/>
              <a:buNone/>
              <a:defRPr/>
            </a:pPr>
            <a:endParaRPr lang="de-DE" sz="1700" dirty="0"/>
          </a:p>
        </p:txBody>
      </p:sp>
      <p:sp>
        <p:nvSpPr>
          <p:cNvPr id="36867" name="Text Box 6"/>
          <p:cNvSpPr txBox="1">
            <a:spLocks noChangeArrowheads="1"/>
          </p:cNvSpPr>
          <p:nvPr/>
        </p:nvSpPr>
        <p:spPr bwMode="auto">
          <a:xfrm>
            <a:off x="395288" y="1343025"/>
            <a:ext cx="3176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Nahrungsergänzung</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p:cNvSpPr>
          <p:nvPr/>
        </p:nvSpPr>
        <p:spPr bwMode="auto">
          <a:xfrm>
            <a:off x="446088" y="2141538"/>
            <a:ext cx="8518525" cy="4167187"/>
          </a:xfrm>
          <a:prstGeom prst="rect">
            <a:avLst/>
          </a:prstGeom>
          <a:noFill/>
          <a:ln>
            <a:noFill/>
          </a:ln>
        </p:spPr>
        <p:txBody>
          <a:bodyPr/>
          <a:lstStyle/>
          <a:p>
            <a:pPr defTabSz="914400">
              <a:spcBef>
                <a:spcPct val="20000"/>
              </a:spcBef>
              <a:defRPr/>
            </a:pPr>
            <a:r>
              <a:rPr lang="en-US" sz="2000" b="1" dirty="0" err="1">
                <a:solidFill>
                  <a:schemeClr val="tx1">
                    <a:lumMod val="65000"/>
                    <a:lumOff val="35000"/>
                  </a:schemeClr>
                </a:solidFill>
              </a:rPr>
              <a:t>Psychostimulants</a:t>
            </a:r>
            <a:endParaRPr lang="en-US" sz="2000" b="1" dirty="0">
              <a:solidFill>
                <a:schemeClr val="tx1">
                  <a:lumMod val="65000"/>
                  <a:lumOff val="35000"/>
                </a:schemeClr>
              </a:solidFill>
            </a:endParaRPr>
          </a:p>
          <a:p>
            <a:pPr marL="363538" lvl="1" indent="-363538" defTabSz="914400">
              <a:spcBef>
                <a:spcPct val="20000"/>
              </a:spcBef>
              <a:buClr>
                <a:srgbClr val="781343"/>
              </a:buClr>
              <a:buFont typeface="Wingdings" pitchFamily="2" charset="2"/>
              <a:buChar char="§"/>
              <a:defRPr/>
            </a:pPr>
            <a:r>
              <a:rPr lang="en-US" sz="2000" dirty="0">
                <a:solidFill>
                  <a:schemeClr val="tx1">
                    <a:lumMod val="65000"/>
                    <a:lumOff val="35000"/>
                  </a:schemeClr>
                </a:solidFill>
              </a:rPr>
              <a:t>MPH – </a:t>
            </a:r>
            <a:r>
              <a:rPr lang="en-US" sz="2000" dirty="0" err="1">
                <a:solidFill>
                  <a:schemeClr val="tx1">
                    <a:lumMod val="65000"/>
                    <a:lumOff val="35000"/>
                  </a:schemeClr>
                </a:solidFill>
              </a:rPr>
              <a:t>widersprüchlich</a:t>
            </a:r>
            <a:endParaRPr lang="en-US" sz="2000" dirty="0">
              <a:solidFill>
                <a:schemeClr val="tx1">
                  <a:lumMod val="65000"/>
                  <a:lumOff val="35000"/>
                </a:schemeClr>
              </a:solidFill>
            </a:endParaRPr>
          </a:p>
          <a:p>
            <a:pPr marL="363538" lvl="1" indent="-363538" defTabSz="914400">
              <a:spcBef>
                <a:spcPct val="20000"/>
              </a:spcBef>
              <a:buClr>
                <a:srgbClr val="781343"/>
              </a:buClr>
              <a:buFont typeface="Wingdings" pitchFamily="2" charset="2"/>
              <a:buChar char="§"/>
              <a:defRPr/>
            </a:pPr>
            <a:r>
              <a:rPr lang="en-US" sz="2000" dirty="0" err="1">
                <a:solidFill>
                  <a:schemeClr val="tx1">
                    <a:lumMod val="65000"/>
                    <a:lumOff val="35000"/>
                  </a:schemeClr>
                </a:solidFill>
              </a:rPr>
              <a:t>Modafanil</a:t>
            </a:r>
            <a:r>
              <a:rPr lang="en-US" sz="2000" dirty="0">
                <a:solidFill>
                  <a:schemeClr val="tx1">
                    <a:lumMod val="65000"/>
                    <a:lumOff val="35000"/>
                  </a:schemeClr>
                </a:solidFill>
              </a:rPr>
              <a:t> – 2 RCTs </a:t>
            </a:r>
            <a:r>
              <a:rPr lang="en-US" sz="2000" dirty="0" err="1">
                <a:solidFill>
                  <a:schemeClr val="tx1">
                    <a:lumMod val="65000"/>
                    <a:lumOff val="35000"/>
                  </a:schemeClr>
                </a:solidFill>
              </a:rPr>
              <a:t>negativ</a:t>
            </a:r>
            <a:r>
              <a:rPr lang="en-US" sz="2000" dirty="0">
                <a:solidFill>
                  <a:schemeClr val="tx1">
                    <a:lumMod val="65000"/>
                    <a:lumOff val="35000"/>
                  </a:schemeClr>
                </a:solidFill>
              </a:rPr>
              <a:t> </a:t>
            </a:r>
            <a:br>
              <a:rPr lang="en-US" sz="2000" dirty="0">
                <a:solidFill>
                  <a:schemeClr val="tx1">
                    <a:lumMod val="65000"/>
                    <a:lumOff val="35000"/>
                  </a:schemeClr>
                </a:solidFill>
              </a:rPr>
            </a:br>
            <a:r>
              <a:rPr lang="en-US" sz="1600" b="1" dirty="0">
                <a:solidFill>
                  <a:schemeClr val="tx1">
                    <a:lumMod val="65000"/>
                    <a:lumOff val="35000"/>
                  </a:schemeClr>
                </a:solidFill>
              </a:rPr>
              <a:t>(Morrow, Cancer 2010 / </a:t>
            </a:r>
            <a:r>
              <a:rPr lang="en-US" sz="1600" b="1" dirty="0" err="1">
                <a:solidFill>
                  <a:schemeClr val="tx1">
                    <a:lumMod val="65000"/>
                    <a:lumOff val="35000"/>
                  </a:schemeClr>
                </a:solidFill>
              </a:rPr>
              <a:t>Spathis</a:t>
            </a:r>
            <a:r>
              <a:rPr lang="en-US" sz="1600" b="1" dirty="0">
                <a:solidFill>
                  <a:schemeClr val="tx1">
                    <a:lumMod val="65000"/>
                    <a:lumOff val="35000"/>
                  </a:schemeClr>
                </a:solidFill>
              </a:rPr>
              <a:t>, </a:t>
            </a:r>
            <a:r>
              <a:rPr lang="en-US" sz="1600" b="1" dirty="0" err="1">
                <a:solidFill>
                  <a:schemeClr val="tx1">
                    <a:lumMod val="65000"/>
                    <a:lumOff val="35000"/>
                  </a:schemeClr>
                </a:solidFill>
              </a:rPr>
              <a:t>Palliat</a:t>
            </a:r>
            <a:r>
              <a:rPr lang="en-US" sz="1600" b="1" dirty="0">
                <a:solidFill>
                  <a:schemeClr val="tx1">
                    <a:lumMod val="65000"/>
                    <a:lumOff val="35000"/>
                  </a:schemeClr>
                </a:solidFill>
              </a:rPr>
              <a:t> Med. 2009 – PILOT </a:t>
            </a:r>
            <a:r>
              <a:rPr lang="en-US" sz="1600" b="1" dirty="0">
                <a:solidFill>
                  <a:schemeClr val="tx1">
                    <a:lumMod val="65000"/>
                    <a:lumOff val="35000"/>
                  </a:schemeClr>
                </a:solidFill>
                <a:sym typeface="Wingdings" panose="05000000000000000000" pitchFamily="2" charset="2"/>
              </a:rPr>
              <a:t> </a:t>
            </a:r>
            <a:r>
              <a:rPr lang="en-US" sz="1600" b="1" dirty="0" err="1">
                <a:solidFill>
                  <a:schemeClr val="tx1">
                    <a:lumMod val="65000"/>
                    <a:lumOff val="35000"/>
                  </a:schemeClr>
                </a:solidFill>
                <a:sym typeface="Wingdings" panose="05000000000000000000" pitchFamily="2" charset="2"/>
              </a:rPr>
              <a:t>aktuell</a:t>
            </a:r>
            <a:r>
              <a:rPr lang="en-US" sz="1600" b="1" dirty="0">
                <a:solidFill>
                  <a:schemeClr val="tx1">
                    <a:lumMod val="65000"/>
                    <a:lumOff val="35000"/>
                  </a:schemeClr>
                </a:solidFill>
                <a:sym typeface="Wingdings" panose="05000000000000000000" pitchFamily="2" charset="2"/>
              </a:rPr>
              <a:t> ASCO 2013 NEG</a:t>
            </a:r>
            <a:r>
              <a:rPr lang="en-US" sz="1600" b="1" dirty="0">
                <a:solidFill>
                  <a:schemeClr val="tx1">
                    <a:lumMod val="65000"/>
                    <a:lumOff val="35000"/>
                  </a:schemeClr>
                </a:solidFill>
              </a:rPr>
              <a:t>) </a:t>
            </a:r>
          </a:p>
          <a:p>
            <a:pPr marL="363538" lvl="1" indent="-363538" defTabSz="914400">
              <a:spcBef>
                <a:spcPct val="20000"/>
              </a:spcBef>
              <a:buClr>
                <a:srgbClr val="781343"/>
              </a:buClr>
              <a:buFont typeface="Wingdings" pitchFamily="2" charset="2"/>
              <a:buChar char="§"/>
              <a:defRPr/>
            </a:pPr>
            <a:r>
              <a:rPr lang="en-US" sz="2000" dirty="0" err="1">
                <a:solidFill>
                  <a:schemeClr val="tx1">
                    <a:lumMod val="65000"/>
                    <a:lumOff val="35000"/>
                  </a:schemeClr>
                </a:solidFill>
              </a:rPr>
              <a:t>Armodafanil</a:t>
            </a:r>
            <a:r>
              <a:rPr lang="en-US" sz="2000" dirty="0">
                <a:solidFill>
                  <a:schemeClr val="tx1">
                    <a:lumMod val="65000"/>
                    <a:lumOff val="35000"/>
                  </a:schemeClr>
                </a:solidFill>
              </a:rPr>
              <a:t> – </a:t>
            </a:r>
            <a:r>
              <a:rPr lang="en-US" sz="2000" dirty="0" err="1">
                <a:solidFill>
                  <a:schemeClr val="tx1">
                    <a:lumMod val="65000"/>
                    <a:lumOff val="35000"/>
                  </a:schemeClr>
                </a:solidFill>
              </a:rPr>
              <a:t>erste</a:t>
            </a:r>
            <a:r>
              <a:rPr lang="en-US" sz="2000" dirty="0">
                <a:solidFill>
                  <a:schemeClr val="tx1">
                    <a:lumMod val="65000"/>
                    <a:lumOff val="35000"/>
                  </a:schemeClr>
                </a:solidFill>
              </a:rPr>
              <a:t> </a:t>
            </a:r>
            <a:r>
              <a:rPr lang="en-US" sz="2000" dirty="0" err="1">
                <a:solidFill>
                  <a:schemeClr val="tx1">
                    <a:lumMod val="65000"/>
                    <a:lumOff val="35000"/>
                  </a:schemeClr>
                </a:solidFill>
              </a:rPr>
              <a:t>Erfahrungen</a:t>
            </a:r>
            <a:r>
              <a:rPr lang="en-US" sz="2000" dirty="0">
                <a:solidFill>
                  <a:schemeClr val="tx1">
                    <a:lumMod val="65000"/>
                    <a:lumOff val="35000"/>
                  </a:schemeClr>
                </a:solidFill>
              </a:rPr>
              <a:t/>
            </a:r>
            <a:br>
              <a:rPr lang="en-US" sz="2000" dirty="0">
                <a:solidFill>
                  <a:schemeClr val="tx1">
                    <a:lumMod val="65000"/>
                    <a:lumOff val="35000"/>
                  </a:schemeClr>
                </a:solidFill>
              </a:rPr>
            </a:br>
            <a:r>
              <a:rPr lang="en-US" sz="1600" b="1" dirty="0">
                <a:solidFill>
                  <a:schemeClr val="tx1">
                    <a:lumMod val="65000"/>
                    <a:lumOff val="35000"/>
                  </a:schemeClr>
                </a:solidFill>
              </a:rPr>
              <a:t>(</a:t>
            </a:r>
            <a:r>
              <a:rPr lang="en-US" sz="1600" b="1" dirty="0" err="1">
                <a:solidFill>
                  <a:schemeClr val="tx1">
                    <a:lumMod val="65000"/>
                    <a:lumOff val="35000"/>
                  </a:schemeClr>
                </a:solidFill>
              </a:rPr>
              <a:t>McElhiney</a:t>
            </a:r>
            <a:r>
              <a:rPr lang="en-US" sz="1600" b="1" dirty="0">
                <a:solidFill>
                  <a:schemeClr val="tx1">
                    <a:lumMod val="65000"/>
                    <a:lumOff val="35000"/>
                  </a:schemeClr>
                </a:solidFill>
              </a:rPr>
              <a:t>, J </a:t>
            </a:r>
            <a:r>
              <a:rPr lang="en-US" sz="1600" b="1" dirty="0" err="1">
                <a:solidFill>
                  <a:schemeClr val="tx1">
                    <a:lumMod val="65000"/>
                    <a:lumOff val="35000"/>
                  </a:schemeClr>
                </a:solidFill>
              </a:rPr>
              <a:t>Clin</a:t>
            </a:r>
            <a:r>
              <a:rPr lang="en-US" sz="1600" b="1" dirty="0">
                <a:solidFill>
                  <a:schemeClr val="tx1">
                    <a:lumMod val="65000"/>
                    <a:lumOff val="35000"/>
                  </a:schemeClr>
                </a:solidFill>
              </a:rPr>
              <a:t> </a:t>
            </a:r>
            <a:r>
              <a:rPr lang="en-US" sz="1600" b="1" dirty="0" err="1">
                <a:solidFill>
                  <a:schemeClr val="tx1">
                    <a:lumMod val="65000"/>
                    <a:lumOff val="35000"/>
                  </a:schemeClr>
                </a:solidFill>
              </a:rPr>
              <a:t>Exp</a:t>
            </a:r>
            <a:r>
              <a:rPr lang="en-US" sz="1600" b="1" dirty="0">
                <a:solidFill>
                  <a:schemeClr val="tx1">
                    <a:lumMod val="65000"/>
                    <a:lumOff val="35000"/>
                  </a:schemeClr>
                </a:solidFill>
              </a:rPr>
              <a:t> </a:t>
            </a:r>
            <a:r>
              <a:rPr lang="en-US" sz="1600" b="1" dirty="0" err="1">
                <a:solidFill>
                  <a:schemeClr val="tx1">
                    <a:lumMod val="65000"/>
                    <a:lumOff val="35000"/>
                  </a:schemeClr>
                </a:solidFill>
              </a:rPr>
              <a:t>Neuropsychol</a:t>
            </a:r>
            <a:r>
              <a:rPr lang="en-US" sz="1600" b="1" dirty="0">
                <a:solidFill>
                  <a:schemeClr val="tx1">
                    <a:lumMod val="65000"/>
                    <a:lumOff val="35000"/>
                  </a:schemeClr>
                </a:solidFill>
              </a:rPr>
              <a:t> 2013 </a:t>
            </a:r>
            <a:r>
              <a:rPr lang="en-US" sz="1600" b="1" dirty="0" err="1">
                <a:solidFill>
                  <a:schemeClr val="tx1">
                    <a:lumMod val="65000"/>
                    <a:lumOff val="35000"/>
                  </a:schemeClr>
                </a:solidFill>
              </a:rPr>
              <a:t>pos</a:t>
            </a:r>
            <a:r>
              <a:rPr lang="en-US" sz="1600" b="1" dirty="0">
                <a:solidFill>
                  <a:schemeClr val="tx1">
                    <a:lumMod val="65000"/>
                    <a:lumOff val="35000"/>
                  </a:schemeClr>
                </a:solidFill>
              </a:rPr>
              <a:t> </a:t>
            </a:r>
            <a:r>
              <a:rPr lang="en-US" sz="1600" b="1" dirty="0" err="1">
                <a:solidFill>
                  <a:schemeClr val="tx1">
                    <a:lumMod val="65000"/>
                    <a:lumOff val="35000"/>
                  </a:schemeClr>
                </a:solidFill>
              </a:rPr>
              <a:t>bei</a:t>
            </a:r>
            <a:r>
              <a:rPr lang="en-US" sz="1600" b="1" dirty="0">
                <a:solidFill>
                  <a:schemeClr val="tx1">
                    <a:lumMod val="65000"/>
                    <a:lumOff val="35000"/>
                  </a:schemeClr>
                </a:solidFill>
              </a:rPr>
              <a:t> HIV)</a:t>
            </a:r>
          </a:p>
          <a:p>
            <a:pPr marL="692150" lvl="1" indent="-347663" defTabSz="914400">
              <a:spcBef>
                <a:spcPct val="20000"/>
              </a:spcBef>
              <a:buFont typeface="Arial" charset="0"/>
              <a:buNone/>
              <a:defRPr/>
            </a:pPr>
            <a:endParaRPr lang="en-US" sz="2000" dirty="0">
              <a:solidFill>
                <a:schemeClr val="tx1">
                  <a:lumMod val="65000"/>
                  <a:lumOff val="35000"/>
                </a:schemeClr>
              </a:solidFill>
            </a:endParaRPr>
          </a:p>
          <a:p>
            <a:pPr defTabSz="914400">
              <a:spcBef>
                <a:spcPct val="20000"/>
              </a:spcBef>
              <a:defRPr/>
            </a:pPr>
            <a:r>
              <a:rPr lang="en-US" sz="2000" b="1" dirty="0" err="1">
                <a:solidFill>
                  <a:schemeClr val="tx1">
                    <a:lumMod val="65000"/>
                    <a:lumOff val="35000"/>
                  </a:schemeClr>
                </a:solidFill>
              </a:rPr>
              <a:t>Antidepressiva</a:t>
            </a:r>
            <a:endParaRPr lang="en-US" sz="2000" b="1" dirty="0">
              <a:solidFill>
                <a:schemeClr val="tx1">
                  <a:lumMod val="65000"/>
                  <a:lumOff val="35000"/>
                </a:schemeClr>
              </a:solidFill>
            </a:endParaRPr>
          </a:p>
          <a:p>
            <a:pPr marL="363538" lvl="1" indent="-363538" defTabSz="914400">
              <a:spcBef>
                <a:spcPct val="20000"/>
              </a:spcBef>
              <a:buClr>
                <a:srgbClr val="781343"/>
              </a:buClr>
              <a:buFont typeface="Wingdings" pitchFamily="2" charset="2"/>
              <a:buChar char="§"/>
              <a:defRPr/>
            </a:pPr>
            <a:r>
              <a:rPr lang="en-US" sz="2000" dirty="0">
                <a:solidFill>
                  <a:schemeClr val="tx1">
                    <a:lumMod val="65000"/>
                    <a:lumOff val="35000"/>
                  </a:schemeClr>
                </a:solidFill>
              </a:rPr>
              <a:t>Paroxetine – RCT </a:t>
            </a:r>
            <a:r>
              <a:rPr lang="en-US" sz="2000" dirty="0" err="1">
                <a:solidFill>
                  <a:schemeClr val="tx1">
                    <a:lumMod val="65000"/>
                    <a:lumOff val="35000"/>
                  </a:schemeClr>
                </a:solidFill>
              </a:rPr>
              <a:t>negativ</a:t>
            </a:r>
            <a:r>
              <a:rPr lang="en-US" sz="2000" dirty="0">
                <a:solidFill>
                  <a:schemeClr val="tx1">
                    <a:lumMod val="65000"/>
                    <a:lumOff val="35000"/>
                  </a:schemeClr>
                </a:solidFill>
              </a:rPr>
              <a:t> (Morrow, JCO, 2003)</a:t>
            </a:r>
          </a:p>
          <a:p>
            <a:pPr marL="363538" lvl="1" indent="-363538" defTabSz="914400">
              <a:spcBef>
                <a:spcPct val="20000"/>
              </a:spcBef>
              <a:buClr>
                <a:srgbClr val="781343"/>
              </a:buClr>
              <a:buFont typeface="Wingdings" pitchFamily="2" charset="2"/>
              <a:buChar char="§"/>
              <a:defRPr/>
            </a:pPr>
            <a:r>
              <a:rPr lang="en-US" sz="2000" dirty="0">
                <a:solidFill>
                  <a:schemeClr val="tx1">
                    <a:lumMod val="65000"/>
                    <a:lumOff val="35000"/>
                  </a:schemeClr>
                </a:solidFill>
              </a:rPr>
              <a:t>Donepezil – RCT </a:t>
            </a:r>
            <a:r>
              <a:rPr lang="en-US" sz="2000" dirty="0" err="1">
                <a:solidFill>
                  <a:schemeClr val="tx1">
                    <a:lumMod val="65000"/>
                    <a:lumOff val="35000"/>
                  </a:schemeClr>
                </a:solidFill>
              </a:rPr>
              <a:t>negativ</a:t>
            </a:r>
            <a:r>
              <a:rPr lang="en-US" sz="2000" dirty="0">
                <a:solidFill>
                  <a:schemeClr val="tx1">
                    <a:lumMod val="65000"/>
                    <a:lumOff val="35000"/>
                  </a:schemeClr>
                </a:solidFill>
              </a:rPr>
              <a:t> (</a:t>
            </a:r>
            <a:r>
              <a:rPr lang="en-US" sz="2000" dirty="0" err="1">
                <a:solidFill>
                  <a:schemeClr val="tx1">
                    <a:lumMod val="65000"/>
                    <a:lumOff val="35000"/>
                  </a:schemeClr>
                </a:solidFill>
              </a:rPr>
              <a:t>Bruera</a:t>
            </a:r>
            <a:r>
              <a:rPr lang="en-US" sz="2000" dirty="0">
                <a:solidFill>
                  <a:schemeClr val="tx1">
                    <a:lumMod val="65000"/>
                    <a:lumOff val="35000"/>
                  </a:schemeClr>
                </a:solidFill>
              </a:rPr>
              <a:t>, JCO, 2007)</a:t>
            </a:r>
          </a:p>
        </p:txBody>
      </p:sp>
      <p:sp>
        <p:nvSpPr>
          <p:cNvPr id="37891" name="Text Box 6"/>
          <p:cNvSpPr txBox="1">
            <a:spLocks noChangeArrowheads="1"/>
          </p:cNvSpPr>
          <p:nvPr/>
        </p:nvSpPr>
        <p:spPr bwMode="auto">
          <a:xfrm>
            <a:off x="395288" y="1343025"/>
            <a:ext cx="3059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Pharmako-Therapie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471488" y="4168775"/>
            <a:ext cx="7772400" cy="2212975"/>
          </a:xfrm>
          <a:prstGeom prst="rect">
            <a:avLst/>
          </a:prstGeom>
          <a:noFill/>
          <a:ln>
            <a:noFill/>
          </a:ln>
          <a:effectLst/>
        </p:spPr>
        <p:txBody>
          <a:bodyPr lIns="92075" tIns="46038" rIns="92075" bIns="46038"/>
          <a:lstStyle>
            <a:lvl1pPr marL="342900" indent="-342900"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defTabSz="914400">
              <a:spcBef>
                <a:spcPct val="20000"/>
              </a:spcBef>
              <a:buClr>
                <a:srgbClr val="990033"/>
              </a:buClr>
              <a:buFont typeface="Wingdings" pitchFamily="2" charset="2"/>
              <a:buChar char="§"/>
              <a:defRPr/>
            </a:pPr>
            <a:r>
              <a:rPr lang="de-DE" altLang="de-DE" sz="2000" dirty="0">
                <a:latin typeface="+mj-lt"/>
              </a:rPr>
              <a:t>Eine der häufigsten Nebenwirkungen der Tumortherapie</a:t>
            </a:r>
          </a:p>
          <a:p>
            <a:pPr defTabSz="914400">
              <a:spcBef>
                <a:spcPct val="20000"/>
              </a:spcBef>
              <a:buClr>
                <a:srgbClr val="990033"/>
              </a:buClr>
              <a:buFont typeface="Wingdings" pitchFamily="2" charset="2"/>
              <a:buChar char="§"/>
              <a:defRPr/>
            </a:pPr>
            <a:r>
              <a:rPr lang="de-DE" altLang="de-DE" sz="2000" dirty="0">
                <a:latin typeface="+mj-lt"/>
              </a:rPr>
              <a:t>ca. 70-80% aller Tumorpatienten, die Chemo- oder Strahlentherapie bekommen</a:t>
            </a:r>
          </a:p>
          <a:p>
            <a:pPr defTabSz="914400">
              <a:spcBef>
                <a:spcPct val="20000"/>
              </a:spcBef>
              <a:buClr>
                <a:srgbClr val="990033"/>
              </a:buClr>
              <a:buFont typeface="Wingdings" pitchFamily="2" charset="2"/>
              <a:buChar char="§"/>
              <a:defRPr/>
            </a:pPr>
            <a:r>
              <a:rPr lang="de-DE" altLang="de-DE" sz="2000" dirty="0">
                <a:latin typeface="+mj-lt"/>
              </a:rPr>
              <a:t>Prävalenzraten: 59% - 96% </a:t>
            </a:r>
            <a:br>
              <a:rPr lang="de-DE" altLang="de-DE" sz="2000" dirty="0">
                <a:latin typeface="+mj-lt"/>
              </a:rPr>
            </a:br>
            <a:r>
              <a:rPr lang="de-DE" altLang="de-DE" sz="2000" dirty="0">
                <a:latin typeface="+mj-lt"/>
              </a:rPr>
              <a:t>(Mesa 2006, Rao 2004, Richardson 1995)</a:t>
            </a:r>
          </a:p>
          <a:p>
            <a:pPr defTabSz="914400">
              <a:spcBef>
                <a:spcPct val="20000"/>
              </a:spcBef>
              <a:buClr>
                <a:srgbClr val="990033"/>
              </a:buClr>
              <a:buFont typeface="Wingdings" pitchFamily="2" charset="2"/>
              <a:buNone/>
              <a:defRPr/>
            </a:pPr>
            <a:endParaRPr lang="de-DE" altLang="de-DE" sz="2000" b="1" dirty="0"/>
          </a:p>
        </p:txBody>
      </p:sp>
      <p:sp>
        <p:nvSpPr>
          <p:cNvPr id="6147" name="Text Box 6"/>
          <p:cNvSpPr txBox="1">
            <a:spLocks noChangeArrowheads="1"/>
          </p:cNvSpPr>
          <p:nvPr/>
        </p:nvSpPr>
        <p:spPr bwMode="auto">
          <a:xfrm>
            <a:off x="530225" y="1341438"/>
            <a:ext cx="231298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600" b="1">
                <a:solidFill>
                  <a:srgbClr val="990033"/>
                </a:solidFill>
              </a:rPr>
              <a:t>Definition</a:t>
            </a:r>
          </a:p>
        </p:txBody>
      </p:sp>
      <p:sp>
        <p:nvSpPr>
          <p:cNvPr id="6148" name="Text Box 7"/>
          <p:cNvSpPr txBox="1">
            <a:spLocks noChangeArrowheads="1"/>
          </p:cNvSpPr>
          <p:nvPr/>
        </p:nvSpPr>
        <p:spPr bwMode="auto">
          <a:xfrm>
            <a:off x="539750" y="3519488"/>
            <a:ext cx="2817813"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3600" b="1">
                <a:solidFill>
                  <a:srgbClr val="990033"/>
                </a:solidFill>
              </a:rPr>
              <a:t>Vorkommen</a:t>
            </a:r>
          </a:p>
        </p:txBody>
      </p:sp>
      <p:sp>
        <p:nvSpPr>
          <p:cNvPr id="6149" name="Rectangle 10"/>
          <p:cNvSpPr>
            <a:spLocks noChangeArrowheads="1"/>
          </p:cNvSpPr>
          <p:nvPr/>
        </p:nvSpPr>
        <p:spPr bwMode="auto">
          <a:xfrm>
            <a:off x="468313" y="1936750"/>
            <a:ext cx="8280400" cy="358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20000"/>
              </a:spcBef>
              <a:buClr>
                <a:srgbClr val="990033"/>
              </a:buClr>
              <a:buFont typeface="Wingdings" panose="05000000000000000000" pitchFamily="2" charset="2"/>
              <a:buChar char="§"/>
            </a:pPr>
            <a:r>
              <a:rPr lang="de-DE" altLang="de-DE" sz="2000">
                <a:latin typeface="Calibri" panose="020F0502020204030204" pitchFamily="34" charset="0"/>
              </a:rPr>
              <a:t>Fatigue Definition von Cella et al. </a:t>
            </a:r>
            <a:br>
              <a:rPr lang="de-DE" altLang="de-DE" sz="2000">
                <a:latin typeface="Calibri" panose="020F0502020204030204" pitchFamily="34" charset="0"/>
              </a:rPr>
            </a:br>
            <a:r>
              <a:rPr lang="de-DE" altLang="de-DE" sz="2000">
                <a:latin typeface="Calibri" panose="020F0502020204030204" pitchFamily="34" charset="0"/>
              </a:rPr>
              <a:t>“Signifikante Müdigkeit, erschöpfte Kraftreserven oder                                        erhöhtes </a:t>
            </a:r>
            <a:r>
              <a:rPr lang="de-DE" altLang="de-DE" sz="2000" b="1"/>
              <a:t>Ruhebedürfnis</a:t>
            </a:r>
            <a:r>
              <a:rPr lang="de-DE" altLang="de-DE" sz="2000" b="1">
                <a:latin typeface="Calibri" panose="020F0502020204030204" pitchFamily="34" charset="0"/>
              </a:rPr>
              <a:t>, </a:t>
            </a:r>
            <a:r>
              <a:rPr lang="de-DE" altLang="de-DE" sz="2000" b="1" u="sng">
                <a:solidFill>
                  <a:srgbClr val="781343"/>
                </a:solidFill>
                <a:latin typeface="Calibri" panose="020F0502020204030204" pitchFamily="34" charset="0"/>
              </a:rPr>
              <a:t>disproportional</a:t>
            </a:r>
            <a:r>
              <a:rPr lang="de-DE" altLang="de-DE" sz="2000" b="1" u="sng">
                <a:latin typeface="Calibri" panose="020F0502020204030204" pitchFamily="34" charset="0"/>
              </a:rPr>
              <a:t> </a:t>
            </a:r>
            <a:r>
              <a:rPr lang="de-DE" altLang="de-DE" sz="2000">
                <a:latin typeface="Calibri" panose="020F0502020204030204" pitchFamily="34" charset="0"/>
              </a:rPr>
              <a:t>zu allen kürzlich  vorangegangenen Anstrengungen”</a:t>
            </a:r>
          </a:p>
          <a:p>
            <a:pPr defTabSz="914400">
              <a:spcBef>
                <a:spcPct val="20000"/>
              </a:spcBef>
              <a:buClr>
                <a:srgbClr val="990033"/>
              </a:buClr>
              <a:buFont typeface="Wingdings" panose="05000000000000000000" pitchFamily="2" charset="2"/>
              <a:buChar char="§"/>
            </a:pPr>
            <a:endParaRPr lang="de-DE" altLang="de-DE" sz="2400" b="1">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Bild 7" descr="http://acrabstracts.org/wp-content/uploads/2017/09/Paper_65782_abstract_95332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558925"/>
            <a:ext cx="7561262"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1692275" y="1727200"/>
            <a:ext cx="6408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Ich bedanke mich für Ihre Aufmerksamkeit</a:t>
            </a:r>
          </a:p>
        </p:txBody>
      </p:sp>
      <p:pic>
        <p:nvPicPr>
          <p:cNvPr id="39939" name="Picture 3" descr="15portuga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2492375"/>
            <a:ext cx="2159000"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richterich_Schlafender_200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2492375"/>
            <a:ext cx="2459038"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55650" y="1270000"/>
            <a:ext cx="84963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de-DE" altLang="de-DE" sz="2400" b="1"/>
          </a:p>
          <a:p>
            <a:pPr eaLnBrk="1" hangingPunct="1"/>
            <a:r>
              <a:rPr lang="de-DE" altLang="de-DE" sz="2400" b="1">
                <a:solidFill>
                  <a:schemeClr val="bg1"/>
                </a:solidFill>
              </a:rPr>
              <a:t>						 			</a:t>
            </a:r>
          </a:p>
        </p:txBody>
      </p:sp>
      <p:sp>
        <p:nvSpPr>
          <p:cNvPr id="256003" name="Rectangle 3"/>
          <p:cNvSpPr>
            <a:spLocks noChangeArrowheads="1"/>
          </p:cNvSpPr>
          <p:nvPr/>
        </p:nvSpPr>
        <p:spPr bwMode="auto">
          <a:xfrm>
            <a:off x="684213" y="2060575"/>
            <a:ext cx="2903537" cy="369888"/>
          </a:xfrm>
          <a:prstGeom prst="rect">
            <a:avLst/>
          </a:prstGeom>
          <a:noFill/>
          <a:ln>
            <a:noFill/>
          </a:ln>
        </p:spPr>
        <p:txBody>
          <a:bodyPr wrap="none" lIns="0" tIns="0" rIns="0" bIns="0">
            <a:spAutoFit/>
          </a:bodyPr>
          <a:lstStyle/>
          <a:p>
            <a:pPr>
              <a:defRPr/>
            </a:pPr>
            <a:r>
              <a:rPr lang="de-DE" sz="2400" b="1" dirty="0">
                <a:solidFill>
                  <a:schemeClr val="tx1">
                    <a:lumMod val="65000"/>
                    <a:lumOff val="35000"/>
                  </a:schemeClr>
                </a:solidFill>
                <a:latin typeface="Arial" charset="0"/>
                <a:cs typeface="Arial" charset="0"/>
              </a:rPr>
              <a:t>Berufliche Situation</a:t>
            </a:r>
          </a:p>
        </p:txBody>
      </p:sp>
      <p:sp>
        <p:nvSpPr>
          <p:cNvPr id="7172" name="Rectangle 4"/>
          <p:cNvSpPr>
            <a:spLocks noChangeArrowheads="1"/>
          </p:cNvSpPr>
          <p:nvPr/>
        </p:nvSpPr>
        <p:spPr bwMode="auto">
          <a:xfrm>
            <a:off x="2708275" y="2713038"/>
            <a:ext cx="203835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05" name="Rectangle 5"/>
          <p:cNvSpPr>
            <a:spLocks noChangeArrowheads="1"/>
          </p:cNvSpPr>
          <p:nvPr/>
        </p:nvSpPr>
        <p:spPr bwMode="auto">
          <a:xfrm>
            <a:off x="3616325" y="2713038"/>
            <a:ext cx="1470025" cy="277812"/>
          </a:xfrm>
          <a:prstGeom prst="rect">
            <a:avLst/>
          </a:prstGeom>
          <a:noFill/>
          <a:ln>
            <a:noFill/>
          </a:ln>
        </p:spPr>
        <p:txBody>
          <a:bodyPr wrap="none" lIns="0" tIns="0" rIns="0" bIns="0">
            <a:spAutoFit/>
          </a:bodyPr>
          <a:lstStyle/>
          <a:p>
            <a:pPr>
              <a:defRPr/>
            </a:pPr>
            <a:r>
              <a:rPr lang="de-DE" sz="1800" b="1" dirty="0">
                <a:solidFill>
                  <a:schemeClr val="tx1">
                    <a:lumMod val="65000"/>
                    <a:lumOff val="35000"/>
                  </a:schemeClr>
                </a:solidFill>
              </a:rPr>
              <a:t>Vor Diagnose</a:t>
            </a:r>
          </a:p>
        </p:txBody>
      </p:sp>
      <p:sp>
        <p:nvSpPr>
          <p:cNvPr id="7174" name="Rectangle 6"/>
          <p:cNvSpPr>
            <a:spLocks noChangeArrowheads="1"/>
          </p:cNvSpPr>
          <p:nvPr/>
        </p:nvSpPr>
        <p:spPr bwMode="auto">
          <a:xfrm>
            <a:off x="4751388" y="2713038"/>
            <a:ext cx="19700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07" name="Rectangle 7"/>
          <p:cNvSpPr>
            <a:spLocks noChangeArrowheads="1"/>
          </p:cNvSpPr>
          <p:nvPr/>
        </p:nvSpPr>
        <p:spPr bwMode="auto">
          <a:xfrm>
            <a:off x="5561013" y="2713038"/>
            <a:ext cx="1563687" cy="277812"/>
          </a:xfrm>
          <a:prstGeom prst="rect">
            <a:avLst/>
          </a:prstGeom>
          <a:noFill/>
          <a:ln>
            <a:noFill/>
          </a:ln>
        </p:spPr>
        <p:txBody>
          <a:bodyPr wrap="none" lIns="0" tIns="0" rIns="0" bIns="0">
            <a:spAutoFit/>
          </a:bodyPr>
          <a:lstStyle/>
          <a:p>
            <a:pPr>
              <a:defRPr/>
            </a:pPr>
            <a:r>
              <a:rPr lang="de-DE" sz="1800" b="1" dirty="0">
                <a:solidFill>
                  <a:schemeClr val="tx1">
                    <a:lumMod val="65000"/>
                    <a:lumOff val="35000"/>
                  </a:schemeClr>
                </a:solidFill>
              </a:rPr>
              <a:t>5 Jahre später</a:t>
            </a:r>
          </a:p>
        </p:txBody>
      </p:sp>
      <p:sp>
        <p:nvSpPr>
          <p:cNvPr id="256008" name="Rectangle 8"/>
          <p:cNvSpPr>
            <a:spLocks noChangeArrowheads="1"/>
          </p:cNvSpPr>
          <p:nvPr/>
        </p:nvSpPr>
        <p:spPr bwMode="auto">
          <a:xfrm>
            <a:off x="684213" y="3222625"/>
            <a:ext cx="1268412" cy="277813"/>
          </a:xfrm>
          <a:prstGeom prst="rect">
            <a:avLst/>
          </a:prstGeom>
          <a:noFill/>
          <a:ln>
            <a:noFill/>
          </a:ln>
        </p:spPr>
        <p:txBody>
          <a:bodyPr wrap="none" lIns="0" tIns="0" rIns="0" bIns="0">
            <a:spAutoFit/>
          </a:bodyPr>
          <a:lstStyle/>
          <a:p>
            <a:pPr>
              <a:defRPr/>
            </a:pPr>
            <a:r>
              <a:rPr lang="de-DE" sz="1800" b="1" dirty="0">
                <a:solidFill>
                  <a:schemeClr val="tx1">
                    <a:lumMod val="65000"/>
                    <a:lumOff val="35000"/>
                  </a:schemeClr>
                </a:solidFill>
              </a:rPr>
              <a:t>Ausbildung</a:t>
            </a:r>
          </a:p>
        </p:txBody>
      </p:sp>
      <p:sp>
        <p:nvSpPr>
          <p:cNvPr id="256009" name="Rectangle 9"/>
          <p:cNvSpPr>
            <a:spLocks noChangeArrowheads="1"/>
          </p:cNvSpPr>
          <p:nvPr/>
        </p:nvSpPr>
        <p:spPr bwMode="auto">
          <a:xfrm>
            <a:off x="3616325" y="3217863"/>
            <a:ext cx="1063625" cy="277812"/>
          </a:xfrm>
          <a:prstGeom prst="rect">
            <a:avLst/>
          </a:prstGeom>
          <a:noFill/>
          <a:ln>
            <a:noFill/>
          </a:ln>
        </p:spPr>
        <p:txBody>
          <a:bodyPr wrap="none" lIns="0" tIns="0" rIns="0" bIns="0">
            <a:spAutoFit/>
          </a:bodyPr>
          <a:lstStyle/>
          <a:p>
            <a:pPr>
              <a:defRPr/>
            </a:pPr>
            <a:r>
              <a:rPr lang="de-DE" sz="1800" dirty="0">
                <a:solidFill>
                  <a:schemeClr val="tx1">
                    <a:lumMod val="65000"/>
                    <a:lumOff val="35000"/>
                  </a:schemeClr>
                </a:solidFill>
              </a:rPr>
              <a:t>128 (16%)</a:t>
            </a:r>
          </a:p>
        </p:txBody>
      </p:sp>
      <p:sp>
        <p:nvSpPr>
          <p:cNvPr id="256010" name="Rectangle 10"/>
          <p:cNvSpPr>
            <a:spLocks noChangeArrowheads="1"/>
          </p:cNvSpPr>
          <p:nvPr/>
        </p:nvSpPr>
        <p:spPr bwMode="auto">
          <a:xfrm>
            <a:off x="5613400" y="3222625"/>
            <a:ext cx="806450" cy="277813"/>
          </a:xfrm>
          <a:prstGeom prst="rect">
            <a:avLst/>
          </a:prstGeom>
          <a:noFill/>
          <a:ln>
            <a:noFill/>
          </a:ln>
        </p:spPr>
        <p:txBody>
          <a:bodyPr wrap="none" lIns="0" tIns="0" rIns="0" bIns="0">
            <a:spAutoFit/>
          </a:bodyPr>
          <a:lstStyle/>
          <a:p>
            <a:pPr>
              <a:defRPr/>
            </a:pPr>
            <a:r>
              <a:rPr lang="de-DE" sz="1800">
                <a:solidFill>
                  <a:schemeClr val="tx1">
                    <a:lumMod val="65000"/>
                    <a:lumOff val="35000"/>
                  </a:schemeClr>
                </a:solidFill>
              </a:rPr>
              <a:t>37 (4%)</a:t>
            </a:r>
          </a:p>
        </p:txBody>
      </p:sp>
      <p:sp>
        <p:nvSpPr>
          <p:cNvPr id="7179" name="Rectangle 11"/>
          <p:cNvSpPr>
            <a:spLocks noChangeArrowheads="1"/>
          </p:cNvSpPr>
          <p:nvPr/>
        </p:nvSpPr>
        <p:spPr bwMode="auto">
          <a:xfrm>
            <a:off x="903288" y="3835400"/>
            <a:ext cx="19653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12" name="Rectangle 12"/>
          <p:cNvSpPr>
            <a:spLocks noChangeArrowheads="1"/>
          </p:cNvSpPr>
          <p:nvPr/>
        </p:nvSpPr>
        <p:spPr bwMode="auto">
          <a:xfrm>
            <a:off x="684213" y="3721100"/>
            <a:ext cx="1127125" cy="277813"/>
          </a:xfrm>
          <a:prstGeom prst="rect">
            <a:avLst/>
          </a:prstGeom>
          <a:noFill/>
          <a:ln>
            <a:noFill/>
          </a:ln>
        </p:spPr>
        <p:txBody>
          <a:bodyPr wrap="none" lIns="0" tIns="0" rIns="0" bIns="0">
            <a:spAutoFit/>
          </a:bodyPr>
          <a:lstStyle/>
          <a:p>
            <a:pPr>
              <a:defRPr/>
            </a:pPr>
            <a:r>
              <a:rPr lang="de-DE" sz="1800" b="1">
                <a:solidFill>
                  <a:schemeClr val="tx1">
                    <a:lumMod val="65000"/>
                    <a:lumOff val="35000"/>
                  </a:schemeClr>
                </a:solidFill>
              </a:rPr>
              <a:t>Berented, </a:t>
            </a:r>
          </a:p>
        </p:txBody>
      </p:sp>
      <p:sp>
        <p:nvSpPr>
          <p:cNvPr id="7181" name="Rectangle 13"/>
          <p:cNvSpPr>
            <a:spLocks noChangeArrowheads="1"/>
          </p:cNvSpPr>
          <p:nvPr/>
        </p:nvSpPr>
        <p:spPr bwMode="auto">
          <a:xfrm>
            <a:off x="903288" y="4019550"/>
            <a:ext cx="1965325"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14" name="Rectangle 14"/>
          <p:cNvSpPr>
            <a:spLocks noChangeArrowheads="1"/>
          </p:cNvSpPr>
          <p:nvPr/>
        </p:nvSpPr>
        <p:spPr bwMode="auto">
          <a:xfrm>
            <a:off x="684213" y="3933825"/>
            <a:ext cx="1435100" cy="277813"/>
          </a:xfrm>
          <a:prstGeom prst="rect">
            <a:avLst/>
          </a:prstGeom>
          <a:noFill/>
          <a:ln>
            <a:noFill/>
          </a:ln>
        </p:spPr>
        <p:txBody>
          <a:bodyPr wrap="none" lIns="0" tIns="0" rIns="0" bIns="0">
            <a:spAutoFit/>
          </a:bodyPr>
          <a:lstStyle/>
          <a:p>
            <a:pPr>
              <a:defRPr/>
            </a:pPr>
            <a:r>
              <a:rPr lang="de-DE" sz="1800" b="1">
                <a:solidFill>
                  <a:schemeClr val="tx1">
                    <a:lumMod val="65000"/>
                    <a:lumOff val="35000"/>
                  </a:schemeClr>
                </a:solidFill>
              </a:rPr>
              <a:t>Haushalt, etc</a:t>
            </a:r>
          </a:p>
        </p:txBody>
      </p:sp>
      <p:sp>
        <p:nvSpPr>
          <p:cNvPr id="7183" name="Rectangle 15"/>
          <p:cNvSpPr>
            <a:spLocks noChangeArrowheads="1"/>
          </p:cNvSpPr>
          <p:nvPr/>
        </p:nvSpPr>
        <p:spPr bwMode="auto">
          <a:xfrm>
            <a:off x="903288" y="4664075"/>
            <a:ext cx="19653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16" name="Rectangle 16"/>
          <p:cNvSpPr>
            <a:spLocks noChangeArrowheads="1"/>
          </p:cNvSpPr>
          <p:nvPr/>
        </p:nvSpPr>
        <p:spPr bwMode="auto">
          <a:xfrm>
            <a:off x="3616325" y="3762375"/>
            <a:ext cx="808038" cy="277813"/>
          </a:xfrm>
          <a:prstGeom prst="rect">
            <a:avLst/>
          </a:prstGeom>
          <a:noFill/>
          <a:ln>
            <a:noFill/>
          </a:ln>
        </p:spPr>
        <p:txBody>
          <a:bodyPr wrap="none" lIns="0" tIns="0" rIns="0" bIns="0">
            <a:spAutoFit/>
          </a:bodyPr>
          <a:lstStyle/>
          <a:p>
            <a:pPr>
              <a:defRPr/>
            </a:pPr>
            <a:r>
              <a:rPr lang="de-DE" sz="1800">
                <a:solidFill>
                  <a:schemeClr val="tx1">
                    <a:lumMod val="65000"/>
                    <a:lumOff val="35000"/>
                  </a:schemeClr>
                </a:solidFill>
              </a:rPr>
              <a:t>77 (9%)</a:t>
            </a:r>
          </a:p>
        </p:txBody>
      </p:sp>
      <p:sp>
        <p:nvSpPr>
          <p:cNvPr id="256017" name="Rectangle 17"/>
          <p:cNvSpPr>
            <a:spLocks noChangeArrowheads="1"/>
          </p:cNvSpPr>
          <p:nvPr/>
        </p:nvSpPr>
        <p:spPr bwMode="auto">
          <a:xfrm>
            <a:off x="5613400" y="3768725"/>
            <a:ext cx="1063625" cy="277813"/>
          </a:xfrm>
          <a:prstGeom prst="rect">
            <a:avLst/>
          </a:prstGeom>
          <a:noFill/>
          <a:ln>
            <a:noFill/>
          </a:ln>
        </p:spPr>
        <p:txBody>
          <a:bodyPr wrap="none" lIns="0" tIns="0" rIns="0" bIns="0">
            <a:spAutoFit/>
          </a:bodyPr>
          <a:lstStyle/>
          <a:p>
            <a:pPr>
              <a:defRPr/>
            </a:pPr>
            <a:r>
              <a:rPr lang="de-DE" sz="1800">
                <a:solidFill>
                  <a:schemeClr val="tx1">
                    <a:lumMod val="65000"/>
                    <a:lumOff val="35000"/>
                  </a:schemeClr>
                </a:solidFill>
              </a:rPr>
              <a:t>291 (36%)</a:t>
            </a:r>
          </a:p>
        </p:txBody>
      </p:sp>
      <p:sp>
        <p:nvSpPr>
          <p:cNvPr id="7186" name="Line 18"/>
          <p:cNvSpPr>
            <a:spLocks noChangeShapeType="1"/>
          </p:cNvSpPr>
          <p:nvPr/>
        </p:nvSpPr>
        <p:spPr bwMode="auto">
          <a:xfrm>
            <a:off x="684213" y="3089275"/>
            <a:ext cx="6049962" cy="0"/>
          </a:xfrm>
          <a:prstGeom prst="line">
            <a:avLst/>
          </a:prstGeom>
          <a:noFill/>
          <a:ln w="19050">
            <a:solidFill>
              <a:srgbClr val="FDC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19" name="Rectangle 19"/>
          <p:cNvSpPr>
            <a:spLocks noChangeArrowheads="1"/>
          </p:cNvSpPr>
          <p:nvPr/>
        </p:nvSpPr>
        <p:spPr bwMode="auto">
          <a:xfrm>
            <a:off x="684213" y="4962525"/>
            <a:ext cx="1717675" cy="554038"/>
          </a:xfrm>
          <a:prstGeom prst="rect">
            <a:avLst/>
          </a:prstGeom>
          <a:noFill/>
          <a:ln>
            <a:noFill/>
          </a:ln>
        </p:spPr>
        <p:txBody>
          <a:bodyPr wrap="none" lIns="0" tIns="0" rIns="0" bIns="0">
            <a:spAutoFit/>
          </a:bodyPr>
          <a:lstStyle/>
          <a:p>
            <a:pPr>
              <a:defRPr/>
            </a:pPr>
            <a:r>
              <a:rPr lang="de-DE" sz="1800" b="1" dirty="0">
                <a:solidFill>
                  <a:schemeClr val="tx1">
                    <a:lumMod val="65000"/>
                    <a:lumOff val="35000"/>
                  </a:schemeClr>
                </a:solidFill>
              </a:rPr>
              <a:t>„arbeitslos</a:t>
            </a:r>
          </a:p>
          <a:p>
            <a:pPr>
              <a:defRPr/>
            </a:pPr>
            <a:r>
              <a:rPr lang="de-DE" sz="1800" b="1" dirty="0">
                <a:solidFill>
                  <a:schemeClr val="tx1">
                    <a:lumMod val="65000"/>
                    <a:lumOff val="35000"/>
                  </a:schemeClr>
                </a:solidFill>
              </a:rPr>
              <a:t>wegen </a:t>
            </a:r>
            <a:r>
              <a:rPr lang="de-DE" sz="1800" b="1" dirty="0" err="1">
                <a:solidFill>
                  <a:schemeClr val="tx1">
                    <a:lumMod val="65000"/>
                    <a:lumOff val="35000"/>
                  </a:schemeClr>
                </a:solidFill>
              </a:rPr>
              <a:t>Fatigue</a:t>
            </a:r>
            <a:r>
              <a:rPr lang="de-DE" sz="1800" b="1" dirty="0">
                <a:solidFill>
                  <a:schemeClr val="tx1">
                    <a:lumMod val="65000"/>
                    <a:lumOff val="35000"/>
                  </a:schemeClr>
                </a:solidFill>
              </a:rPr>
              <a:t>“</a:t>
            </a:r>
          </a:p>
        </p:txBody>
      </p:sp>
      <p:sp>
        <p:nvSpPr>
          <p:cNvPr id="256020" name="Rectangle 20"/>
          <p:cNvSpPr>
            <a:spLocks noChangeArrowheads="1"/>
          </p:cNvSpPr>
          <p:nvPr/>
        </p:nvSpPr>
        <p:spPr bwMode="auto">
          <a:xfrm>
            <a:off x="900113" y="5029200"/>
            <a:ext cx="1963737" cy="179388"/>
          </a:xfrm>
          <a:prstGeom prst="rect">
            <a:avLst/>
          </a:prstGeom>
          <a:noFill/>
          <a:ln>
            <a:noFill/>
          </a:ln>
        </p:spPr>
        <p:txBody>
          <a:bodyPr/>
          <a:lstStyle/>
          <a:p>
            <a:pPr algn="ctr" eaLnBrk="1" hangingPunct="1">
              <a:defRPr/>
            </a:pPr>
            <a:endParaRPr lang="de-DE">
              <a:solidFill>
                <a:schemeClr val="tx1">
                  <a:lumMod val="65000"/>
                  <a:lumOff val="35000"/>
                </a:schemeClr>
              </a:solidFill>
              <a:latin typeface="Arial" charset="0"/>
              <a:cs typeface="Arial" charset="0"/>
            </a:endParaRPr>
          </a:p>
        </p:txBody>
      </p:sp>
      <p:sp>
        <p:nvSpPr>
          <p:cNvPr id="7189" name="Rectangle 21"/>
          <p:cNvSpPr>
            <a:spLocks noChangeArrowheads="1"/>
          </p:cNvSpPr>
          <p:nvPr/>
        </p:nvSpPr>
        <p:spPr bwMode="auto">
          <a:xfrm>
            <a:off x="900113" y="5208588"/>
            <a:ext cx="1963737" cy="1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endParaRPr lang="de-DE" altLang="de-DE"/>
          </a:p>
        </p:txBody>
      </p:sp>
      <p:sp>
        <p:nvSpPr>
          <p:cNvPr id="256022" name="Rectangle 22"/>
          <p:cNvSpPr>
            <a:spLocks noChangeArrowheads="1"/>
          </p:cNvSpPr>
          <p:nvPr/>
        </p:nvSpPr>
        <p:spPr bwMode="auto">
          <a:xfrm>
            <a:off x="3616325" y="4962525"/>
            <a:ext cx="3629025" cy="554038"/>
          </a:xfrm>
          <a:prstGeom prst="rect">
            <a:avLst/>
          </a:prstGeom>
          <a:noFill/>
          <a:ln>
            <a:noFill/>
          </a:ln>
        </p:spPr>
        <p:txBody>
          <a:bodyPr wrap="none" lIns="0" tIns="0" rIns="0" bIns="0">
            <a:spAutoFit/>
          </a:bodyPr>
          <a:lstStyle/>
          <a:p>
            <a:pPr>
              <a:defRPr/>
            </a:pPr>
            <a:r>
              <a:rPr lang="de-DE" sz="1800" dirty="0">
                <a:solidFill>
                  <a:schemeClr val="tx1">
                    <a:lumMod val="65000"/>
                    <a:lumOff val="35000"/>
                  </a:schemeClr>
                </a:solidFill>
              </a:rPr>
              <a:t>116 </a:t>
            </a:r>
          </a:p>
          <a:p>
            <a:pPr>
              <a:defRPr/>
            </a:pPr>
            <a:r>
              <a:rPr lang="de-DE" sz="1800" dirty="0">
                <a:solidFill>
                  <a:schemeClr val="tx1">
                    <a:lumMod val="65000"/>
                    <a:lumOff val="35000"/>
                  </a:schemeClr>
                </a:solidFill>
              </a:rPr>
              <a:t>(18% von 613 vorher Beschäftigter)</a:t>
            </a:r>
          </a:p>
        </p:txBody>
      </p:sp>
      <p:sp>
        <p:nvSpPr>
          <p:cNvPr id="7191" name="Line 23"/>
          <p:cNvSpPr>
            <a:spLocks noChangeShapeType="1"/>
          </p:cNvSpPr>
          <p:nvPr/>
        </p:nvSpPr>
        <p:spPr bwMode="auto">
          <a:xfrm>
            <a:off x="684213" y="4768850"/>
            <a:ext cx="6049962" cy="0"/>
          </a:xfrm>
          <a:prstGeom prst="line">
            <a:avLst/>
          </a:prstGeom>
          <a:noFill/>
          <a:ln w="19050">
            <a:solidFill>
              <a:srgbClr val="FDC4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24" name="Rectangle 24"/>
          <p:cNvSpPr>
            <a:spLocks noChangeArrowheads="1"/>
          </p:cNvSpPr>
          <p:nvPr/>
        </p:nvSpPr>
        <p:spPr bwMode="auto">
          <a:xfrm>
            <a:off x="684213" y="4291013"/>
            <a:ext cx="1255712" cy="277812"/>
          </a:xfrm>
          <a:prstGeom prst="rect">
            <a:avLst/>
          </a:prstGeom>
          <a:noFill/>
          <a:ln>
            <a:noFill/>
          </a:ln>
        </p:spPr>
        <p:txBody>
          <a:bodyPr wrap="none" lIns="0" tIns="0" rIns="0" bIns="0">
            <a:spAutoFit/>
          </a:bodyPr>
          <a:lstStyle/>
          <a:p>
            <a:pPr>
              <a:defRPr/>
            </a:pPr>
            <a:r>
              <a:rPr lang="de-DE" sz="1800" b="1">
                <a:solidFill>
                  <a:schemeClr val="tx1">
                    <a:lumMod val="65000"/>
                    <a:lumOff val="35000"/>
                  </a:schemeClr>
                </a:solidFill>
              </a:rPr>
              <a:t>Beschäftigt</a:t>
            </a:r>
          </a:p>
        </p:txBody>
      </p:sp>
      <p:sp>
        <p:nvSpPr>
          <p:cNvPr id="256025" name="Rectangle 25"/>
          <p:cNvSpPr>
            <a:spLocks noChangeArrowheads="1"/>
          </p:cNvSpPr>
          <p:nvPr/>
        </p:nvSpPr>
        <p:spPr bwMode="auto">
          <a:xfrm>
            <a:off x="3616325" y="4279900"/>
            <a:ext cx="1063625" cy="277813"/>
          </a:xfrm>
          <a:prstGeom prst="rect">
            <a:avLst/>
          </a:prstGeom>
          <a:noFill/>
          <a:ln>
            <a:noFill/>
          </a:ln>
        </p:spPr>
        <p:txBody>
          <a:bodyPr wrap="none" lIns="0" tIns="0" rIns="0" bIns="0">
            <a:spAutoFit/>
          </a:bodyPr>
          <a:lstStyle/>
          <a:p>
            <a:pPr>
              <a:defRPr/>
            </a:pPr>
            <a:r>
              <a:rPr lang="de-DE" sz="1800">
                <a:solidFill>
                  <a:schemeClr val="tx1">
                    <a:lumMod val="65000"/>
                    <a:lumOff val="35000"/>
                  </a:schemeClr>
                </a:solidFill>
              </a:rPr>
              <a:t>613 (75%)</a:t>
            </a:r>
          </a:p>
        </p:txBody>
      </p:sp>
      <p:sp>
        <p:nvSpPr>
          <p:cNvPr id="256026" name="Rectangle 26"/>
          <p:cNvSpPr>
            <a:spLocks noChangeArrowheads="1"/>
          </p:cNvSpPr>
          <p:nvPr/>
        </p:nvSpPr>
        <p:spPr bwMode="auto">
          <a:xfrm>
            <a:off x="5613400" y="4291013"/>
            <a:ext cx="1063625" cy="277812"/>
          </a:xfrm>
          <a:prstGeom prst="rect">
            <a:avLst/>
          </a:prstGeom>
          <a:noFill/>
          <a:ln>
            <a:noFill/>
          </a:ln>
        </p:spPr>
        <p:txBody>
          <a:bodyPr wrap="none" lIns="0" tIns="0" rIns="0" bIns="0">
            <a:spAutoFit/>
          </a:bodyPr>
          <a:lstStyle/>
          <a:p>
            <a:pPr>
              <a:defRPr/>
            </a:pPr>
            <a:r>
              <a:rPr lang="de-DE" sz="1800">
                <a:solidFill>
                  <a:schemeClr val="tx1">
                    <a:lumMod val="65000"/>
                    <a:lumOff val="35000"/>
                  </a:schemeClr>
                </a:solidFill>
              </a:rPr>
              <a:t>490 (60%)</a:t>
            </a:r>
          </a:p>
        </p:txBody>
      </p:sp>
      <p:pic>
        <p:nvPicPr>
          <p:cNvPr id="7195" name="Picture 27" descr="arbeitslo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850" y="2789238"/>
            <a:ext cx="1798638"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6" name="Text Box 6"/>
          <p:cNvSpPr txBox="1">
            <a:spLocks noChangeArrowheads="1"/>
          </p:cNvSpPr>
          <p:nvPr/>
        </p:nvSpPr>
        <p:spPr bwMode="auto">
          <a:xfrm>
            <a:off x="611188" y="1341438"/>
            <a:ext cx="3190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Einfluss von Fatigue</a:t>
            </a:r>
          </a:p>
          <a:p>
            <a:pPr eaLnBrk="1" hangingPunct="1"/>
            <a:endParaRPr lang="de-DE" altLang="de-DE" sz="2400" b="1">
              <a:solidFill>
                <a:srgbClr val="78134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55650" y="1341438"/>
            <a:ext cx="7773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Verlauf</a:t>
            </a:r>
          </a:p>
        </p:txBody>
      </p:sp>
      <p:pic>
        <p:nvPicPr>
          <p:cNvPr id="8195" name="Grafi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844675"/>
            <a:ext cx="6553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feld 19"/>
          <p:cNvSpPr txBox="1">
            <a:spLocks noChangeArrowheads="1"/>
          </p:cNvSpPr>
          <p:nvPr/>
        </p:nvSpPr>
        <p:spPr bwMode="auto">
          <a:xfrm>
            <a:off x="4787900" y="2349500"/>
            <a:ext cx="2814638" cy="234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146" tIns="32573" rIns="65146" bIns="32573">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en-GB" altLang="de-DE" sz="1100" b="1">
                <a:solidFill>
                  <a:srgbClr val="1F497D"/>
                </a:solidFill>
                <a:cs typeface="Times New Roman" panose="02020603050405020304" pitchFamily="18" charset="0"/>
              </a:rPr>
              <a:t>very extreme long term fatigue: 6.4%</a:t>
            </a:r>
            <a:endParaRPr lang="de-DE" altLang="de-DE" sz="1200">
              <a:latin typeface="Times New Roman" panose="02020603050405020304" pitchFamily="18" charset="0"/>
              <a:cs typeface="Times New Roman" panose="02020603050405020304" pitchFamily="18" charset="0"/>
            </a:endParaRPr>
          </a:p>
        </p:txBody>
      </p:sp>
      <p:sp>
        <p:nvSpPr>
          <p:cNvPr id="7" name="Textfeld 13"/>
          <p:cNvSpPr txBox="1"/>
          <p:nvPr/>
        </p:nvSpPr>
        <p:spPr>
          <a:xfrm>
            <a:off x="5219700" y="3284538"/>
            <a:ext cx="2449513" cy="234950"/>
          </a:xfrm>
          <a:prstGeom prst="rect">
            <a:avLst/>
          </a:prstGeom>
          <a:solidFill>
            <a:srgbClr val="FFFFFF"/>
          </a:solidFill>
          <a:ln>
            <a:noFill/>
          </a:ln>
        </p:spPr>
        <p:txBody>
          <a:bodyPr lIns="65146" tIns="32573" rIns="65146" bIns="32573">
            <a:spAutoFit/>
          </a:bodyPr>
          <a:lstStyle/>
          <a:p>
            <a:pPr eaLnBrk="1" hangingPunct="1">
              <a:spcAft>
                <a:spcPts val="0"/>
              </a:spcAft>
              <a:defRPr/>
            </a:pPr>
            <a:r>
              <a:rPr lang="de-DE" sz="1100" b="1" dirty="0" err="1">
                <a:solidFill>
                  <a:srgbClr val="1F497D"/>
                </a:solidFill>
                <a:latin typeface="Arial"/>
                <a:ea typeface="MS PGothic"/>
                <a:cs typeface="+mn-cs"/>
              </a:rPr>
              <a:t>severe</a:t>
            </a:r>
            <a:r>
              <a:rPr lang="de-DE" sz="1100" b="1" dirty="0">
                <a:solidFill>
                  <a:srgbClr val="1F497D"/>
                </a:solidFill>
                <a:latin typeface="Arial"/>
                <a:ea typeface="MS PGothic"/>
                <a:cs typeface="+mn-cs"/>
              </a:rPr>
              <a:t> </a:t>
            </a:r>
            <a:r>
              <a:rPr lang="de-DE" sz="1100" b="1" dirty="0" err="1">
                <a:solidFill>
                  <a:srgbClr val="1F497D"/>
                </a:solidFill>
                <a:latin typeface="Arial"/>
                <a:ea typeface="MS PGothic"/>
                <a:cs typeface="+mn-cs"/>
              </a:rPr>
              <a:t>long</a:t>
            </a:r>
            <a:r>
              <a:rPr lang="de-DE" sz="1100" b="1" dirty="0">
                <a:solidFill>
                  <a:srgbClr val="1F497D"/>
                </a:solidFill>
                <a:latin typeface="Arial"/>
                <a:ea typeface="MS PGothic"/>
                <a:cs typeface="+mn-cs"/>
              </a:rPr>
              <a:t> </a:t>
            </a:r>
            <a:r>
              <a:rPr lang="de-DE" sz="1100" b="1" dirty="0" err="1">
                <a:solidFill>
                  <a:srgbClr val="1F497D"/>
                </a:solidFill>
                <a:latin typeface="Arial"/>
                <a:ea typeface="MS PGothic"/>
                <a:cs typeface="+mn-cs"/>
              </a:rPr>
              <a:t>term</a:t>
            </a:r>
            <a:r>
              <a:rPr lang="de-DE" sz="1100" b="1" dirty="0">
                <a:solidFill>
                  <a:srgbClr val="1F497D"/>
                </a:solidFill>
                <a:latin typeface="Arial"/>
                <a:ea typeface="MS PGothic"/>
                <a:cs typeface="+mn-cs"/>
              </a:rPr>
              <a:t> </a:t>
            </a:r>
            <a:r>
              <a:rPr lang="de-DE" sz="1100" b="1" dirty="0" err="1">
                <a:solidFill>
                  <a:srgbClr val="1F497D"/>
                </a:solidFill>
                <a:latin typeface="Arial"/>
                <a:ea typeface="MS PGothic"/>
                <a:cs typeface="+mn-cs"/>
              </a:rPr>
              <a:t>fatigue</a:t>
            </a:r>
            <a:r>
              <a:rPr lang="de-DE" sz="1100" b="1" dirty="0">
                <a:solidFill>
                  <a:srgbClr val="1F497D"/>
                </a:solidFill>
                <a:latin typeface="Arial"/>
                <a:ea typeface="MS PGothic"/>
                <a:cs typeface="+mn-cs"/>
              </a:rPr>
              <a:t>: 20.8%</a:t>
            </a:r>
            <a:endParaRPr lang="de-DE" sz="1200" dirty="0">
              <a:latin typeface="Times New Roman"/>
              <a:ea typeface="Times New Roman"/>
            </a:endParaRPr>
          </a:p>
        </p:txBody>
      </p:sp>
      <p:sp>
        <p:nvSpPr>
          <p:cNvPr id="8" name="Textfeld 21"/>
          <p:cNvSpPr txBox="1"/>
          <p:nvPr/>
        </p:nvSpPr>
        <p:spPr>
          <a:xfrm>
            <a:off x="5419725" y="4067175"/>
            <a:ext cx="1790700" cy="234950"/>
          </a:xfrm>
          <a:prstGeom prst="rect">
            <a:avLst/>
          </a:prstGeom>
          <a:solidFill>
            <a:srgbClr val="FFFFFF"/>
          </a:solidFill>
          <a:ln>
            <a:noFill/>
          </a:ln>
        </p:spPr>
        <p:txBody>
          <a:bodyPr lIns="65146" tIns="32573" rIns="65146" bIns="32573">
            <a:spAutoFit/>
          </a:bodyPr>
          <a:lstStyle/>
          <a:p>
            <a:pPr eaLnBrk="1" hangingPunct="1">
              <a:spcAft>
                <a:spcPts val="0"/>
              </a:spcAft>
              <a:defRPr/>
            </a:pPr>
            <a:r>
              <a:rPr lang="de-DE" sz="1100" b="1">
                <a:solidFill>
                  <a:srgbClr val="1F497D"/>
                </a:solidFill>
                <a:latin typeface="Arial"/>
                <a:ea typeface="MS PGothic"/>
                <a:cs typeface="+mn-cs"/>
              </a:rPr>
              <a:t>partial recovery: 36.9%</a:t>
            </a:r>
            <a:endParaRPr lang="de-DE" sz="1200">
              <a:latin typeface="Times New Roman"/>
              <a:ea typeface="Times New Roman"/>
            </a:endParaRPr>
          </a:p>
        </p:txBody>
      </p:sp>
      <p:sp>
        <p:nvSpPr>
          <p:cNvPr id="9" name="Textfeld 14"/>
          <p:cNvSpPr txBox="1"/>
          <p:nvPr/>
        </p:nvSpPr>
        <p:spPr>
          <a:xfrm>
            <a:off x="5297488" y="4829175"/>
            <a:ext cx="2047875" cy="234950"/>
          </a:xfrm>
          <a:prstGeom prst="rect">
            <a:avLst/>
          </a:prstGeom>
          <a:solidFill>
            <a:srgbClr val="FFFFFF"/>
          </a:solidFill>
          <a:ln>
            <a:noFill/>
          </a:ln>
        </p:spPr>
        <p:txBody>
          <a:bodyPr lIns="65146" tIns="32573" rIns="65146" bIns="32573">
            <a:spAutoFit/>
          </a:bodyPr>
          <a:lstStyle/>
          <a:p>
            <a:pPr eaLnBrk="1" hangingPunct="1">
              <a:spcAft>
                <a:spcPts val="0"/>
              </a:spcAft>
              <a:defRPr/>
            </a:pPr>
            <a:r>
              <a:rPr lang="de-DE" sz="1100" b="1">
                <a:solidFill>
                  <a:srgbClr val="1F497D"/>
                </a:solidFill>
                <a:latin typeface="Arial"/>
                <a:ea typeface="MS PGothic"/>
                <a:cs typeface="+mn-cs"/>
              </a:rPr>
              <a:t>complete recovery: 35.9%</a:t>
            </a:r>
            <a:endParaRPr lang="de-DE" sz="1200">
              <a:latin typeface="Times New Roman"/>
              <a:ea typeface="Times New Roman"/>
            </a:endParaRPr>
          </a:p>
        </p:txBody>
      </p:sp>
      <p:sp>
        <p:nvSpPr>
          <p:cNvPr id="2" name="Rechteck 1"/>
          <p:cNvSpPr/>
          <p:nvPr/>
        </p:nvSpPr>
        <p:spPr>
          <a:xfrm>
            <a:off x="7245350" y="2624138"/>
            <a:ext cx="392113" cy="2698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de-DE"/>
          </a:p>
        </p:txBody>
      </p:sp>
      <p:sp>
        <p:nvSpPr>
          <p:cNvPr id="11" name="Rechteck 10"/>
          <p:cNvSpPr/>
          <p:nvPr/>
        </p:nvSpPr>
        <p:spPr>
          <a:xfrm>
            <a:off x="7283450" y="3519488"/>
            <a:ext cx="354013" cy="26987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de-DE"/>
          </a:p>
        </p:txBody>
      </p:sp>
      <p:sp>
        <p:nvSpPr>
          <p:cNvPr id="12" name="Rechteck 11"/>
          <p:cNvSpPr/>
          <p:nvPr/>
        </p:nvSpPr>
        <p:spPr>
          <a:xfrm>
            <a:off x="7292975" y="4384675"/>
            <a:ext cx="360363" cy="26828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de-DE"/>
          </a:p>
        </p:txBody>
      </p:sp>
      <p:sp>
        <p:nvSpPr>
          <p:cNvPr id="13" name="Rechteck 12"/>
          <p:cNvSpPr/>
          <p:nvPr/>
        </p:nvSpPr>
        <p:spPr>
          <a:xfrm>
            <a:off x="7283450" y="5064125"/>
            <a:ext cx="385763" cy="24923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1" hangingPunct="1">
              <a:defRPr/>
            </a:pPr>
            <a:endParaRPr lang="de-DE"/>
          </a:p>
        </p:txBody>
      </p:sp>
      <p:sp>
        <p:nvSpPr>
          <p:cNvPr id="8204" name="Textfeld 13"/>
          <p:cNvSpPr txBox="1">
            <a:spLocks noChangeArrowheads="1"/>
          </p:cNvSpPr>
          <p:nvPr/>
        </p:nvSpPr>
        <p:spPr bwMode="auto">
          <a:xfrm>
            <a:off x="6732588" y="5876925"/>
            <a:ext cx="23685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1600" b="1"/>
              <a:t>Lancet oncology, 2017</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611188" y="1641475"/>
            <a:ext cx="77057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Es stellt sich eine 43jährige Frau vor, leptosomer Körperbau, hoch modische, sehr elegante und äußerst gepflegte Erscheinung, Bräune am gesamten Körper vom Scheitel bis zur Sohle. </a:t>
            </a:r>
          </a:p>
        </p:txBody>
      </p:sp>
      <p:sp>
        <p:nvSpPr>
          <p:cNvPr id="9219" name="Text Box 3"/>
          <p:cNvSpPr txBox="1">
            <a:spLocks noChangeArrowheads="1"/>
          </p:cNvSpPr>
          <p:nvPr/>
        </p:nvSpPr>
        <p:spPr bwMode="auto">
          <a:xfrm>
            <a:off x="611188" y="1196975"/>
            <a:ext cx="16383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Gutachter</a:t>
            </a:r>
          </a:p>
        </p:txBody>
      </p:sp>
      <p:sp>
        <p:nvSpPr>
          <p:cNvPr id="9220" name="Text Box 6"/>
          <p:cNvSpPr txBox="1">
            <a:spLocks noChangeArrowheads="1"/>
          </p:cNvSpPr>
          <p:nvPr/>
        </p:nvSpPr>
        <p:spPr bwMode="auto">
          <a:xfrm>
            <a:off x="611188" y="2924175"/>
            <a:ext cx="7705725"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de-DE" altLang="de-DE" sz="1800"/>
              <a:t>Psychischer Befund:</a:t>
            </a:r>
          </a:p>
          <a:p>
            <a:pPr eaLnBrk="1" hangingPunct="1">
              <a:spcBef>
                <a:spcPct val="50000"/>
              </a:spcBef>
            </a:pPr>
            <a:r>
              <a:rPr lang="de-DE" altLang="de-DE" sz="1800"/>
              <a:t>Frau F. ist freundlich. Ihre äußere Erscheinung ist äußerst elegant und überaus gepflegt. Inhaltlich besteht eine starke Einengung auf multiple psychische und körperliche Störungen. Subjektiv klagt Frau F. über Mißstimmung, Reizbarkeit, Empfindlichkeit, Erschöpfbarkeit und Ermüdbarkeit in körperlicher und seelischer Hinsicht. </a:t>
            </a:r>
          </a:p>
          <a:p>
            <a:pPr eaLnBrk="1" hangingPunct="1">
              <a:spcBef>
                <a:spcPct val="50000"/>
              </a:spcBef>
            </a:pPr>
            <a:r>
              <a:rPr lang="de-DE" altLang="de-DE" sz="1800"/>
              <a:t>Es werden Verstimmungszustände vom Grade der Dysthymie geltend gemacht. </a:t>
            </a:r>
          </a:p>
          <a:p>
            <a:pPr eaLnBrk="1" hangingPunct="1">
              <a:spcBef>
                <a:spcPct val="50000"/>
              </a:spcBef>
            </a:pPr>
            <a:r>
              <a:rPr lang="de-DE" altLang="de-DE" sz="1800"/>
              <a:t>Unübersehbar sind egozentrische, geltungsbedürftige Wesenszüge mit einer übersteigerten Selbstbezogenheit.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9750" y="1270000"/>
            <a:ext cx="84963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endParaRPr lang="de-DE" altLang="de-DE" sz="2400" b="1"/>
          </a:p>
          <a:p>
            <a:pPr eaLnBrk="1" hangingPunct="1"/>
            <a:r>
              <a:rPr lang="de-DE" altLang="de-DE" sz="2400" b="1">
                <a:solidFill>
                  <a:schemeClr val="bg1"/>
                </a:solidFill>
              </a:rPr>
              <a:t>						 			</a:t>
            </a:r>
          </a:p>
        </p:txBody>
      </p:sp>
      <p:sp>
        <p:nvSpPr>
          <p:cNvPr id="10243" name="Rectangle 3"/>
          <p:cNvSpPr>
            <a:spLocks noChangeArrowheads="1"/>
          </p:cNvSpPr>
          <p:nvPr/>
        </p:nvSpPr>
        <p:spPr bwMode="auto">
          <a:xfrm>
            <a:off x="684213" y="2060575"/>
            <a:ext cx="14906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r>
              <a:rPr lang="de-DE" altLang="de-DE" sz="2400" b="1">
                <a:solidFill>
                  <a:srgbClr val="595959"/>
                </a:solidFill>
              </a:rPr>
              <a:t>Überleben</a:t>
            </a:r>
          </a:p>
        </p:txBody>
      </p:sp>
      <p:sp>
        <p:nvSpPr>
          <p:cNvPr id="10244" name="Text Box 6"/>
          <p:cNvSpPr txBox="1">
            <a:spLocks noChangeArrowheads="1"/>
          </p:cNvSpPr>
          <p:nvPr/>
        </p:nvSpPr>
        <p:spPr bwMode="auto">
          <a:xfrm>
            <a:off x="611188" y="1341438"/>
            <a:ext cx="31908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eaLnBrk="1" hangingPunct="1"/>
            <a:r>
              <a:rPr lang="de-DE" altLang="de-DE" sz="2400" b="1">
                <a:solidFill>
                  <a:srgbClr val="781343"/>
                </a:solidFill>
              </a:rPr>
              <a:t>Einfluss von Fatigue</a:t>
            </a:r>
          </a:p>
          <a:p>
            <a:pPr eaLnBrk="1" hangingPunct="1"/>
            <a:endParaRPr lang="de-DE" altLang="de-DE" sz="2400" b="1">
              <a:solidFill>
                <a:srgbClr val="781343"/>
              </a:solidFill>
            </a:endParaRPr>
          </a:p>
        </p:txBody>
      </p:sp>
      <p:sp>
        <p:nvSpPr>
          <p:cNvPr id="10245" name="Rectangle 10"/>
          <p:cNvSpPr>
            <a:spLocks noChangeArrowheads="1"/>
          </p:cNvSpPr>
          <p:nvPr/>
        </p:nvSpPr>
        <p:spPr bwMode="auto">
          <a:xfrm>
            <a:off x="612775" y="2998788"/>
            <a:ext cx="8280400"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defTabSz="914400">
              <a:spcBef>
                <a:spcPct val="20000"/>
              </a:spcBef>
              <a:buClr>
                <a:srgbClr val="990033"/>
              </a:buClr>
              <a:buFont typeface="Wingdings" panose="05000000000000000000" pitchFamily="2" charset="2"/>
              <a:buNone/>
            </a:pPr>
            <a:r>
              <a:rPr lang="de-DE" altLang="de-DE" sz="2000">
                <a:solidFill>
                  <a:srgbClr val="595959"/>
                </a:solidFill>
              </a:rPr>
              <a:t>Fatigue ist ein prognostischer Faktor für das Überleben</a:t>
            </a:r>
          </a:p>
          <a:p>
            <a:pPr defTabSz="914400">
              <a:spcBef>
                <a:spcPct val="20000"/>
              </a:spcBef>
              <a:buClr>
                <a:srgbClr val="990033"/>
              </a:buClr>
              <a:buFont typeface="Wingdings" panose="05000000000000000000" pitchFamily="2" charset="2"/>
              <a:buChar char="§"/>
            </a:pPr>
            <a:r>
              <a:rPr lang="de-DE" altLang="de-DE" sz="2000">
                <a:solidFill>
                  <a:srgbClr val="595959"/>
                </a:solidFill>
              </a:rPr>
              <a:t>im palliativen Setting</a:t>
            </a:r>
            <a:br>
              <a:rPr lang="de-DE" altLang="de-DE" sz="2000">
                <a:solidFill>
                  <a:srgbClr val="595959"/>
                </a:solidFill>
              </a:rPr>
            </a:br>
            <a:r>
              <a:rPr lang="de-DE" altLang="de-DE" sz="1800" b="1"/>
              <a:t>Chow E et al: Int J Radiat Oncol Biol Phys 2002 Aug 1;53(5):1291-302</a:t>
            </a:r>
          </a:p>
          <a:p>
            <a:pPr defTabSz="914400">
              <a:spcBef>
                <a:spcPct val="20000"/>
              </a:spcBef>
              <a:buClr>
                <a:srgbClr val="990033"/>
              </a:buClr>
              <a:buFont typeface="Wingdings" panose="05000000000000000000" pitchFamily="2" charset="2"/>
              <a:buNone/>
            </a:pPr>
            <a:endParaRPr lang="de-DE" altLang="de-DE" sz="2000">
              <a:solidFill>
                <a:srgbClr val="595959"/>
              </a:solidFill>
            </a:endParaRPr>
          </a:p>
          <a:p>
            <a:pPr defTabSz="914400">
              <a:spcBef>
                <a:spcPct val="20000"/>
              </a:spcBef>
              <a:buClr>
                <a:srgbClr val="990033"/>
              </a:buClr>
              <a:buFont typeface="Wingdings" panose="05000000000000000000" pitchFamily="2" charset="2"/>
              <a:buChar char="§"/>
            </a:pPr>
            <a:r>
              <a:rPr lang="de-DE" altLang="de-DE" sz="2000">
                <a:solidFill>
                  <a:srgbClr val="595959"/>
                </a:solidFill>
              </a:rPr>
              <a:t>im curativen Setting</a:t>
            </a:r>
            <a:br>
              <a:rPr lang="de-DE" altLang="de-DE" sz="2000">
                <a:solidFill>
                  <a:srgbClr val="595959"/>
                </a:solidFill>
              </a:rPr>
            </a:br>
            <a:r>
              <a:rPr lang="en-US" altLang="de-DE" sz="1800" b="1"/>
              <a:t>Groenvold M, Petersen MA, Idler E, et al Psychological distress and fatigue predicted recurrence and survival in primary breast cancer patients. Breast Cancer Res Treat 2007 Jan;():.</a:t>
            </a:r>
            <a:endParaRPr lang="de-DE" altLang="de-DE" sz="1800" b="1"/>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34925"/>
            <a:ext cx="8569325" cy="693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a:spLocks noChangeArrowheads="1"/>
          </p:cNvSpPr>
          <p:nvPr/>
        </p:nvSpPr>
        <p:spPr bwMode="auto">
          <a:xfrm rot="-1410920">
            <a:off x="877888" y="1277938"/>
            <a:ext cx="8172450" cy="768350"/>
          </a:xfrm>
          <a:prstGeom prst="rect">
            <a:avLst/>
          </a:prstGeom>
          <a:solidFill>
            <a:srgbClr val="78134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lgn="ctr" eaLnBrk="1" hangingPunct="1"/>
            <a:r>
              <a:rPr lang="de-DE" altLang="de-DE" sz="4400" b="1">
                <a:solidFill>
                  <a:schemeClr val="bg1"/>
                </a:solidFill>
              </a:rPr>
              <a:t>WIR WISSEN ES NICHT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t="56010" b="12714"/>
          <a:stretch>
            <a:fillRect/>
          </a:stretch>
        </p:blipFill>
        <p:spPr bwMode="auto">
          <a:xfrm>
            <a:off x="179388" y="2420938"/>
            <a:ext cx="8569325" cy="219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eck 1"/>
          <p:cNvSpPr/>
          <p:nvPr/>
        </p:nvSpPr>
        <p:spPr>
          <a:xfrm>
            <a:off x="611188" y="2133600"/>
            <a:ext cx="208915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4" name="Rechteck 3"/>
          <p:cNvSpPr/>
          <p:nvPr/>
        </p:nvSpPr>
        <p:spPr>
          <a:xfrm>
            <a:off x="6227763" y="2133600"/>
            <a:ext cx="208915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5" name="Rechteck 4"/>
          <p:cNvSpPr/>
          <p:nvPr/>
        </p:nvSpPr>
        <p:spPr>
          <a:xfrm>
            <a:off x="900113" y="2286000"/>
            <a:ext cx="2087562" cy="495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Larissa">
  <a:themeElements>
    <a:clrScheme name="2_Lariss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Larissa">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Larissa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1446</Words>
  <Application>Microsoft Office PowerPoint</Application>
  <PresentationFormat>On-screen Show (4:3)</PresentationFormat>
  <Paragraphs>238</Paragraphs>
  <Slides>31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Times New Roman</vt:lpstr>
      <vt:lpstr>StarSymbol</vt:lpstr>
      <vt:lpstr>Wingdings</vt:lpstr>
      <vt:lpstr>MS PGothic</vt:lpstr>
      <vt:lpstr>Arial Narrow</vt:lpstr>
      <vt:lpstr>2_Larissa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Motivational Counseling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Library</dc:title>
  <dc:creator>barbara</dc:creator>
  <cp:lastModifiedBy>word</cp:lastModifiedBy>
  <cp:revision>450</cp:revision>
  <dcterms:modified xsi:type="dcterms:W3CDTF">2022-01-31T09:54:20Z</dcterms:modified>
</cp:coreProperties>
</file>