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19.xml" ContentType="application/vnd.openxmlformats-officedocument.presentationml.notesSlide+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66"/>
  </p:notesMasterIdLst>
  <p:handoutMasterIdLst>
    <p:handoutMasterId r:id="rId67"/>
  </p:handoutMasterIdLst>
  <p:sldIdLst>
    <p:sldId id="5602" r:id="rId6"/>
    <p:sldId id="5601" r:id="rId7"/>
    <p:sldId id="5609" r:id="rId8"/>
    <p:sldId id="5600" r:id="rId9"/>
    <p:sldId id="5610" r:id="rId10"/>
    <p:sldId id="5587" r:id="rId11"/>
    <p:sldId id="5588" r:id="rId12"/>
    <p:sldId id="5589" r:id="rId13"/>
    <p:sldId id="5590" r:id="rId14"/>
    <p:sldId id="5592" r:id="rId15"/>
    <p:sldId id="5591" r:id="rId16"/>
    <p:sldId id="5593" r:id="rId17"/>
    <p:sldId id="5594" r:id="rId18"/>
    <p:sldId id="5628" r:id="rId19"/>
    <p:sldId id="5629" r:id="rId20"/>
    <p:sldId id="5630" r:id="rId21"/>
    <p:sldId id="5631" r:id="rId22"/>
    <p:sldId id="5632" r:id="rId23"/>
    <p:sldId id="5633" r:id="rId24"/>
    <p:sldId id="5598" r:id="rId25"/>
    <p:sldId id="5599" r:id="rId26"/>
    <p:sldId id="5596" r:id="rId27"/>
    <p:sldId id="5634" r:id="rId28"/>
    <p:sldId id="5611" r:id="rId29"/>
    <p:sldId id="5560" r:id="rId30"/>
    <p:sldId id="5547" r:id="rId31"/>
    <p:sldId id="5603" r:id="rId32"/>
    <p:sldId id="5604" r:id="rId33"/>
    <p:sldId id="5605" r:id="rId34"/>
    <p:sldId id="5606" r:id="rId35"/>
    <p:sldId id="5607" r:id="rId36"/>
    <p:sldId id="5608" r:id="rId37"/>
    <p:sldId id="3856" r:id="rId38"/>
    <p:sldId id="5569" r:id="rId39"/>
    <p:sldId id="5570" r:id="rId40"/>
    <p:sldId id="5571" r:id="rId41"/>
    <p:sldId id="5572" r:id="rId42"/>
    <p:sldId id="5573" r:id="rId43"/>
    <p:sldId id="5574" r:id="rId44"/>
    <p:sldId id="5575" r:id="rId45"/>
    <p:sldId id="5550" r:id="rId46"/>
    <p:sldId id="5551" r:id="rId47"/>
    <p:sldId id="5552" r:id="rId48"/>
    <p:sldId id="5554" r:id="rId49"/>
    <p:sldId id="5583" r:id="rId50"/>
    <p:sldId id="5584" r:id="rId51"/>
    <p:sldId id="5585" r:id="rId52"/>
    <p:sldId id="5456" r:id="rId53"/>
    <p:sldId id="5564" r:id="rId54"/>
    <p:sldId id="5565" r:id="rId55"/>
    <p:sldId id="5567" r:id="rId56"/>
    <p:sldId id="5568" r:id="rId57"/>
    <p:sldId id="5612" r:id="rId58"/>
    <p:sldId id="5616" r:id="rId59"/>
    <p:sldId id="5623" r:id="rId60"/>
    <p:sldId id="5627" r:id="rId61"/>
    <p:sldId id="5626" r:id="rId62"/>
    <p:sldId id="5625" r:id="rId63"/>
    <p:sldId id="5438" r:id="rId64"/>
    <p:sldId id="5437" r:id="rId6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08" userDrawn="1">
          <p15:clr>
            <a:srgbClr val="A4A3A4"/>
          </p15:clr>
        </p15:guide>
        <p15:guide id="2" pos="2064" userDrawn="1">
          <p15:clr>
            <a:srgbClr val="A4A3A4"/>
          </p15:clr>
        </p15:guide>
        <p15:guide id="9" pos="589" userDrawn="1">
          <p15:clr>
            <a:srgbClr val="A4A3A4"/>
          </p15:clr>
        </p15:guide>
        <p15:guide id="11" pos="3356" userDrawn="1">
          <p15:clr>
            <a:srgbClr val="A4A3A4"/>
          </p15:clr>
        </p15:guide>
        <p15:guide id="12" orient="horz" pos="2913" userDrawn="1">
          <p15:clr>
            <a:srgbClr val="A4A3A4"/>
          </p15:clr>
        </p15:guide>
        <p15:guide id="13" pos="462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abel Gibson" initials="IG" lastIdx="44" clrIdx="0">
    <p:extLst>
      <p:ext uri="{19B8F6BF-5375-455C-9EA6-DF929625EA0E}">
        <p15:presenceInfo xmlns:p15="http://schemas.microsoft.com/office/powerpoint/2012/main" userId="S::igibson@isohealth.co.uk::9add4602-4e18-4372-b767-ce98667c3e03" providerId="AD"/>
      </p:ext>
    </p:extLst>
  </p:cmAuthor>
  <p:cmAuthor id="2" name="Davidson, Richard" initials="DR" lastIdx="13" clrIdx="1">
    <p:extLst>
      <p:ext uri="{19B8F6BF-5375-455C-9EA6-DF929625EA0E}">
        <p15:presenceInfo xmlns:p15="http://schemas.microsoft.com/office/powerpoint/2012/main" userId="S-1-5-21-1292428093-776561741-1801674531-1010228" providerId="AD"/>
      </p:ext>
    </p:extLst>
  </p:cmAuthor>
  <p:cmAuthor id="3" name="Author" initials="A" lastIdx="431" clrIdx="2"/>
  <p:cmAuthor id="4" name="Y. Stolze" initials="YS" lastIdx="6" clrIdx="3">
    <p:extLst>
      <p:ext uri="{19B8F6BF-5375-455C-9EA6-DF929625EA0E}">
        <p15:presenceInfo xmlns:p15="http://schemas.microsoft.com/office/powerpoint/2012/main" userId="Y. Stolze" providerId="None"/>
      </p:ext>
    </p:extLst>
  </p:cmAuthor>
  <p:cmAuthor id="5" name="Recker, Regina" initials="RR" lastIdx="2" clrIdx="4">
    <p:extLst>
      <p:ext uri="{19B8F6BF-5375-455C-9EA6-DF929625EA0E}">
        <p15:presenceInfo xmlns:p15="http://schemas.microsoft.com/office/powerpoint/2012/main" userId="Recker, Reg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B0FF"/>
    <a:srgbClr val="0000FF"/>
    <a:srgbClr val="004D74"/>
    <a:srgbClr val="E7E9EC"/>
    <a:srgbClr val="CBCED3"/>
    <a:srgbClr val="000000"/>
    <a:srgbClr val="D8DBDB"/>
    <a:srgbClr val="197812"/>
    <a:srgbClr val="26B51B"/>
    <a:srgbClr val="15C91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23CFA1-203C-A84A-08EC-F377BC696B3C}" v="16" dt="2021-06-16T12:40:06.257"/>
    <p1510:client id="{4406B997-990D-468C-8E87-00D9B319E9B8}" vWet="2" dt="2021-06-16T12:39:57.989"/>
    <p1510:client id="{674FA585-5887-4B4D-82FA-B35FCC1C4CAC}" v="13" dt="2021-06-16T11:20:11.204"/>
    <p1510:client id="{74AFD032-31DA-4DDA-90B0-6B4A5B385F63}" vWet="2" dt="2021-06-16T11:19:03.986"/>
    <p1510:client id="{A6B326A6-64D4-F7DB-8CCD-23E0ACFE55CF}" v="6" dt="2021-06-16T08:16:19.416"/>
    <p1510:client id="{EEB37739-B9EC-42AD-86CD-C32197FD3673}" v="1" dt="2021-06-16T14:42:15.1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4" autoAdjust="0"/>
    <p:restoredTop sz="94660"/>
  </p:normalViewPr>
  <p:slideViewPr>
    <p:cSldViewPr snapToGrid="0">
      <p:cViewPr varScale="1">
        <p:scale>
          <a:sx n="149" d="100"/>
          <a:sy n="149" d="100"/>
        </p:scale>
        <p:origin x="228" y="114"/>
      </p:cViewPr>
      <p:guideLst>
        <p:guide orient="horz" pos="3208"/>
        <p:guide pos="2064"/>
        <p:guide pos="589"/>
        <p:guide pos="3356"/>
        <p:guide orient="horz" pos="2913"/>
        <p:guide pos="4626"/>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commentAuthors" Target="commentAuthors.xml"/><Relationship Id="rId159"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handoutMaster" Target="handoutMasters/handoutMaster1.xml"/><Relationship Id="rId158"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kornaczyk, Artur" userId="45b53dd3-1936-403d-be62-9d14c59e93c4" providerId="ADAL" clId="{EEB37739-B9EC-42AD-86CD-C32197FD3673}"/>
    <pc:docChg chg="custSel modSld">
      <pc:chgData name="Kokornaczyk, Artur" userId="45b53dd3-1936-403d-be62-9d14c59e93c4" providerId="ADAL" clId="{EEB37739-B9EC-42AD-86CD-C32197FD3673}" dt="2021-06-16T14:42:25.641" v="6" actId="1076"/>
      <pc:docMkLst>
        <pc:docMk/>
      </pc:docMkLst>
      <pc:sldChg chg="modSp mod">
        <pc:chgData name="Kokornaczyk, Artur" userId="45b53dd3-1936-403d-be62-9d14c59e93c4" providerId="ADAL" clId="{EEB37739-B9EC-42AD-86CD-C32197FD3673}" dt="2021-06-16T13:11:32.402" v="0" actId="20577"/>
        <pc:sldMkLst>
          <pc:docMk/>
          <pc:sldMk cId="3780752826" sldId="3271"/>
        </pc:sldMkLst>
        <pc:spChg chg="mod">
          <ac:chgData name="Kokornaczyk, Artur" userId="45b53dd3-1936-403d-be62-9d14c59e93c4" providerId="ADAL" clId="{EEB37739-B9EC-42AD-86CD-C32197FD3673}" dt="2021-06-16T13:11:32.402" v="0" actId="20577"/>
          <ac:spMkLst>
            <pc:docMk/>
            <pc:sldMk cId="3780752826" sldId="3271"/>
            <ac:spMk id="3" creationId="{265F14B2-FB74-453D-AC46-807F687D221F}"/>
          </ac:spMkLst>
        </pc:spChg>
      </pc:sldChg>
      <pc:sldChg chg="addSp delSp modSp mod">
        <pc:chgData name="Kokornaczyk, Artur" userId="45b53dd3-1936-403d-be62-9d14c59e93c4" providerId="ADAL" clId="{EEB37739-B9EC-42AD-86CD-C32197FD3673}" dt="2021-06-16T14:42:25.641" v="6" actId="1076"/>
        <pc:sldMkLst>
          <pc:docMk/>
          <pc:sldMk cId="3696774030" sldId="3841"/>
        </pc:sldMkLst>
        <pc:picChg chg="add mod">
          <ac:chgData name="Kokornaczyk, Artur" userId="45b53dd3-1936-403d-be62-9d14c59e93c4" providerId="ADAL" clId="{EEB37739-B9EC-42AD-86CD-C32197FD3673}" dt="2021-06-16T14:42:25.641" v="6" actId="1076"/>
          <ac:picMkLst>
            <pc:docMk/>
            <pc:sldMk cId="3696774030" sldId="3841"/>
            <ac:picMk id="4" creationId="{CE51356F-07EF-4294-BE3B-049817297453}"/>
          </ac:picMkLst>
        </pc:picChg>
        <pc:picChg chg="del">
          <ac:chgData name="Kokornaczyk, Artur" userId="45b53dd3-1936-403d-be62-9d14c59e93c4" providerId="ADAL" clId="{EEB37739-B9EC-42AD-86CD-C32197FD3673}" dt="2021-06-16T14:41:26.383" v="1" actId="478"/>
          <ac:picMkLst>
            <pc:docMk/>
            <pc:sldMk cId="3696774030" sldId="3841"/>
            <ac:picMk id="9" creationId="{EF42BE93-9848-4D2B-9C5F-3DFD72BDAAE4}"/>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Arbeitsblat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Arbeitsblat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Arbeitsblatt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Arbeitsblat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085378117148513E-2"/>
          <c:y val="2.8777022504837973E-2"/>
          <c:w val="0.88830063021823868"/>
          <c:h val="0.82122432658874445"/>
        </c:manualLayout>
      </c:layout>
      <c:scatterChart>
        <c:scatterStyle val="lineMarker"/>
        <c:varyColors val="0"/>
        <c:ser>
          <c:idx val="0"/>
          <c:order val="0"/>
          <c:tx>
            <c:strRef>
              <c:f>Tabelle1!$B$1</c:f>
              <c:strCache>
                <c:ptCount val="1"/>
                <c:pt idx="0">
                  <c:v>Y-Werte</c:v>
                </c:pt>
              </c:strCache>
            </c:strRef>
          </c:tx>
          <c:spPr>
            <a:ln w="28575" cap="rnd">
              <a:noFill/>
              <a:round/>
            </a:ln>
            <a:effectLst/>
          </c:spPr>
          <c:marker>
            <c:symbol val="circle"/>
            <c:size val="5"/>
            <c:spPr>
              <a:noFill/>
              <a:ln w="9525">
                <a:noFill/>
              </a:ln>
              <a:effectLst/>
            </c:spPr>
          </c:marker>
          <c:xVal>
            <c:numRef>
              <c:f>Tabelle1!$A$2:$A$4</c:f>
              <c:numCache>
                <c:formatCode>General</c:formatCode>
                <c:ptCount val="3"/>
                <c:pt idx="0">
                  <c:v>0.7</c:v>
                </c:pt>
              </c:numCache>
            </c:numRef>
          </c:xVal>
          <c:yVal>
            <c:numRef>
              <c:f>Tabelle1!$B$2:$B$4</c:f>
              <c:numCache>
                <c:formatCode>General</c:formatCode>
                <c:ptCount val="3"/>
                <c:pt idx="0">
                  <c:v>2.7</c:v>
                </c:pt>
              </c:numCache>
            </c:numRef>
          </c:yVal>
          <c:smooth val="0"/>
          <c:extLst xmlns:c16r2="http://schemas.microsoft.com/office/drawing/2015/06/chart">
            <c:ext xmlns:c16="http://schemas.microsoft.com/office/drawing/2014/chart" uri="{C3380CC4-5D6E-409C-BE32-E72D297353CC}">
              <c16:uniqueId val="{00000000-B08C-43AE-8899-A580016932DC}"/>
            </c:ext>
          </c:extLst>
        </c:ser>
        <c:dLbls>
          <c:showLegendKey val="0"/>
          <c:showVal val="0"/>
          <c:showCatName val="0"/>
          <c:showSerName val="0"/>
          <c:showPercent val="0"/>
          <c:showBubbleSize val="0"/>
        </c:dLbls>
        <c:axId val="407472296"/>
        <c:axId val="407466808"/>
      </c:scatterChart>
      <c:valAx>
        <c:axId val="407472296"/>
        <c:scaling>
          <c:orientation val="minMax"/>
          <c:max val="42"/>
          <c:min val="0"/>
        </c:scaling>
        <c:delete val="1"/>
        <c:axPos val="b"/>
        <c:numFmt formatCode="General" sourceLinked="1"/>
        <c:majorTickMark val="out"/>
        <c:minorTickMark val="none"/>
        <c:tickLblPos val="nextTo"/>
        <c:crossAx val="407466808"/>
        <c:crosses val="autoZero"/>
        <c:crossBetween val="midCat"/>
        <c:majorUnit val="3"/>
      </c:valAx>
      <c:valAx>
        <c:axId val="407466808"/>
        <c:scaling>
          <c:orientation val="minMax"/>
          <c:max val="50"/>
          <c:min val="-90"/>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de-DE"/>
          </a:p>
        </c:txPr>
        <c:crossAx val="407472296"/>
        <c:crosses val="autoZero"/>
        <c:crossBetween val="midCat"/>
        <c:majorUnit val="20"/>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66880142717778"/>
          <c:y val="2.8777022504837973E-2"/>
          <c:w val="0.79627597610646239"/>
          <c:h val="0.82122432658874445"/>
        </c:manualLayout>
      </c:layout>
      <c:scatterChart>
        <c:scatterStyle val="lineMarker"/>
        <c:varyColors val="0"/>
        <c:ser>
          <c:idx val="0"/>
          <c:order val="0"/>
          <c:tx>
            <c:strRef>
              <c:f>Tabelle1!$B$1</c:f>
              <c:strCache>
                <c:ptCount val="1"/>
                <c:pt idx="0">
                  <c:v>Y-Werte</c:v>
                </c:pt>
              </c:strCache>
            </c:strRef>
          </c:tx>
          <c:spPr>
            <a:ln w="28575" cap="rnd">
              <a:noFill/>
              <a:round/>
            </a:ln>
            <a:effectLst/>
          </c:spPr>
          <c:marker>
            <c:symbol val="circle"/>
            <c:size val="5"/>
            <c:spPr>
              <a:noFill/>
              <a:ln w="9525">
                <a:noFill/>
              </a:ln>
              <a:effectLst/>
            </c:spPr>
          </c:marker>
          <c:xVal>
            <c:numRef>
              <c:f>Tabelle1!$A$2:$A$4</c:f>
              <c:numCache>
                <c:formatCode>General</c:formatCode>
                <c:ptCount val="3"/>
                <c:pt idx="0">
                  <c:v>0.7</c:v>
                </c:pt>
              </c:numCache>
            </c:numRef>
          </c:xVal>
          <c:yVal>
            <c:numRef>
              <c:f>Tabelle1!$B$2:$B$4</c:f>
              <c:numCache>
                <c:formatCode>General</c:formatCode>
                <c:ptCount val="3"/>
                <c:pt idx="0">
                  <c:v>2.7</c:v>
                </c:pt>
              </c:numCache>
            </c:numRef>
          </c:yVal>
          <c:smooth val="0"/>
          <c:extLst xmlns:c16r2="http://schemas.microsoft.com/office/drawing/2015/06/chart">
            <c:ext xmlns:c16="http://schemas.microsoft.com/office/drawing/2014/chart" uri="{C3380CC4-5D6E-409C-BE32-E72D297353CC}">
              <c16:uniqueId val="{00000000-FB64-4997-8E8C-A350D96BC531}"/>
            </c:ext>
          </c:extLst>
        </c:ser>
        <c:dLbls>
          <c:showLegendKey val="0"/>
          <c:showVal val="0"/>
          <c:showCatName val="0"/>
          <c:showSerName val="0"/>
          <c:showPercent val="0"/>
          <c:showBubbleSize val="0"/>
        </c:dLbls>
        <c:axId val="407468376"/>
        <c:axId val="407472688"/>
      </c:scatterChart>
      <c:valAx>
        <c:axId val="407468376"/>
        <c:scaling>
          <c:orientation val="minMax"/>
          <c:max val="60"/>
          <c:min val="0"/>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de-DE"/>
          </a:p>
        </c:txPr>
        <c:crossAx val="407472688"/>
        <c:crossesAt val="-100"/>
        <c:crossBetween val="midCat"/>
        <c:majorUnit val="6"/>
      </c:valAx>
      <c:valAx>
        <c:axId val="407472688"/>
        <c:scaling>
          <c:orientation val="minMax"/>
          <c:max val="100"/>
          <c:min val="-100"/>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de-DE"/>
          </a:p>
        </c:txPr>
        <c:crossAx val="407468376"/>
        <c:crossesAt val="-100"/>
        <c:crossBetween val="midCat"/>
        <c:majorUnit val="20"/>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Auswertbare Population (N=48)</c:v>
                </c:pt>
              </c:strCache>
            </c:strRef>
          </c:tx>
          <c:spPr>
            <a:solidFill>
              <a:schemeClr val="accent1"/>
            </a:solidFill>
            <a:ln>
              <a:noFill/>
            </a:ln>
            <a:effectLst/>
          </c:spPr>
          <c:invertIfNegative val="0"/>
          <c:dPt>
            <c:idx val="0"/>
            <c:invertIfNegative val="0"/>
            <c:bubble3D val="0"/>
            <c:spPr>
              <a:solidFill>
                <a:srgbClr val="004D74"/>
              </a:solidFill>
              <a:ln>
                <a:noFill/>
              </a:ln>
              <a:effectLst/>
            </c:spPr>
            <c:extLst xmlns:c16r2="http://schemas.microsoft.com/office/drawing/2015/06/chart">
              <c:ext xmlns:c16="http://schemas.microsoft.com/office/drawing/2014/chart" uri="{C3380CC4-5D6E-409C-BE32-E72D297353CC}">
                <c16:uniqueId val="{00000004-23D7-48AF-8943-7CF1CD8CC22D}"/>
              </c:ext>
            </c:extLst>
          </c:dPt>
          <c:dLbls>
            <c:dLbl>
              <c:idx val="0"/>
              <c:layout>
                <c:manualLayout>
                  <c:x val="-4.1666666666666666E-3"/>
                  <c:y val="0.14414073583656484"/>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23D7-48AF-8943-7CF1CD8CC22D}"/>
                </c:ext>
                <c:ext xmlns:c15="http://schemas.microsoft.com/office/drawing/2012/chart" uri="{CE6537A1-D6FC-4f65-9D91-7224C49458BB}">
                  <c15:layout/>
                </c:ext>
              </c:extLst>
            </c:dLbl>
            <c:dLbl>
              <c:idx val="1"/>
              <c:layout>
                <c:manualLayout>
                  <c:x val="-7.638800644811996E-17"/>
                  <c:y val="0.13212900785018444"/>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23D7-48AF-8943-7CF1CD8CC22D}"/>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nach ICR</c:v>
                </c:pt>
                <c:pt idx="1">
                  <c:v>nach Prüfarzt</c:v>
                </c:pt>
              </c:strCache>
            </c:strRef>
          </c:cat>
          <c:val>
            <c:numRef>
              <c:f>Tabelle1!$B$2:$B$3</c:f>
              <c:numCache>
                <c:formatCode>General</c:formatCode>
                <c:ptCount val="2"/>
                <c:pt idx="0">
                  <c:v>45.8</c:v>
                </c:pt>
                <c:pt idx="1">
                  <c:v>45.8</c:v>
                </c:pt>
              </c:numCache>
            </c:numRef>
          </c:val>
          <c:extLst xmlns:c16r2="http://schemas.microsoft.com/office/drawing/2015/06/chart">
            <c:ext xmlns:c16="http://schemas.microsoft.com/office/drawing/2014/chart" uri="{C3380CC4-5D6E-409C-BE32-E72D297353CC}">
              <c16:uniqueId val="{00000000-23D7-48AF-8943-7CF1CD8CC22D}"/>
            </c:ext>
          </c:extLst>
        </c:ser>
        <c:ser>
          <c:idx val="1"/>
          <c:order val="1"/>
          <c:tx>
            <c:strRef>
              <c:f>Tabelle1!$C$1</c:f>
              <c:strCache>
                <c:ptCount val="1"/>
                <c:pt idx="0">
                  <c:v>ITT-Popluation (N=61)</c:v>
                </c:pt>
              </c:strCache>
            </c:strRef>
          </c:tx>
          <c:spPr>
            <a:solidFill>
              <a:srgbClr val="197812"/>
            </a:solidFill>
            <a:ln>
              <a:noFill/>
            </a:ln>
            <a:effectLst/>
          </c:spPr>
          <c:invertIfNegative val="0"/>
          <c:dLbls>
            <c:dLbl>
              <c:idx val="0"/>
              <c:layout>
                <c:manualLayout>
                  <c:x val="-2.0833333333333715E-3"/>
                  <c:y val="0.1201172798638039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23D7-48AF-8943-7CF1CD8CC22D}"/>
                </c:ext>
                <c:ext xmlns:c15="http://schemas.microsoft.com/office/drawing/2012/chart" uri="{CE6537A1-D6FC-4f65-9D91-7224C49458BB}">
                  <c15:layout/>
                </c:ext>
              </c:extLst>
            </c:dLbl>
            <c:dLbl>
              <c:idx val="1"/>
              <c:layout>
                <c:manualLayout>
                  <c:x val="0"/>
                  <c:y val="0.1201172798638040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23D7-48AF-8943-7CF1CD8CC22D}"/>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de-DE"/>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nach ICR</c:v>
                </c:pt>
                <c:pt idx="1">
                  <c:v>nach Prüfarzt</c:v>
                </c:pt>
              </c:strCache>
            </c:strRef>
          </c:cat>
          <c:val>
            <c:numRef>
              <c:f>Tabelle1!$C$2:$C$3</c:f>
              <c:numCache>
                <c:formatCode>General</c:formatCode>
                <c:ptCount val="2"/>
                <c:pt idx="0">
                  <c:v>49.2</c:v>
                </c:pt>
                <c:pt idx="1">
                  <c:v>47.5</c:v>
                </c:pt>
              </c:numCache>
            </c:numRef>
          </c:val>
          <c:extLst xmlns:c16r2="http://schemas.microsoft.com/office/drawing/2015/06/chart">
            <c:ext xmlns:c16="http://schemas.microsoft.com/office/drawing/2014/chart" uri="{C3380CC4-5D6E-409C-BE32-E72D297353CC}">
              <c16:uniqueId val="{00000001-23D7-48AF-8943-7CF1CD8CC22D}"/>
            </c:ext>
          </c:extLst>
        </c:ser>
        <c:dLbls>
          <c:showLegendKey val="0"/>
          <c:showVal val="0"/>
          <c:showCatName val="0"/>
          <c:showSerName val="0"/>
          <c:showPercent val="0"/>
          <c:showBubbleSize val="0"/>
        </c:dLbls>
        <c:gapWidth val="75"/>
        <c:overlap val="-17"/>
        <c:axId val="407467592"/>
        <c:axId val="407469552"/>
      </c:barChart>
      <c:catAx>
        <c:axId val="407467592"/>
        <c:scaling>
          <c:orientation val="minMax"/>
        </c:scaling>
        <c:delete val="0"/>
        <c:axPos val="b"/>
        <c:numFmt formatCode="General" sourceLinked="1"/>
        <c:majorTickMark val="out"/>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e-DE"/>
          </a:p>
        </c:txPr>
        <c:crossAx val="407469552"/>
        <c:crosses val="autoZero"/>
        <c:auto val="0"/>
        <c:lblAlgn val="ctr"/>
        <c:lblOffset val="100"/>
        <c:noMultiLvlLbl val="0"/>
      </c:catAx>
      <c:valAx>
        <c:axId val="407469552"/>
        <c:scaling>
          <c:orientation val="minMax"/>
          <c:max val="100"/>
          <c:min val="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e-DE"/>
          </a:p>
        </c:txPr>
        <c:crossAx val="407467592"/>
        <c:crossesAt val="1"/>
        <c:crossBetween val="between"/>
        <c:majorUnit val="20"/>
      </c:valAx>
      <c:spPr>
        <a:noFill/>
        <a:ln>
          <a:noFill/>
        </a:ln>
        <a:effectLst/>
      </c:spPr>
    </c:plotArea>
    <c:legend>
      <c:legendPos val="b"/>
      <c:layout>
        <c:manualLayout>
          <c:xMode val="edge"/>
          <c:yMode val="edge"/>
          <c:x val="0.22278198818897638"/>
          <c:y val="7.0146599829755046E-2"/>
          <c:w val="0.77526935695538057"/>
          <c:h val="9.98320481543685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514594808973048E-2"/>
          <c:y val="7.1411786026522636E-2"/>
          <c:w val="0.8858619948732549"/>
          <c:h val="0.82122432658874445"/>
        </c:manualLayout>
      </c:layout>
      <c:scatterChart>
        <c:scatterStyle val="lineMarker"/>
        <c:varyColors val="0"/>
        <c:ser>
          <c:idx val="0"/>
          <c:order val="0"/>
          <c:tx>
            <c:strRef>
              <c:f>Tabelle1!$B$1</c:f>
              <c:strCache>
                <c:ptCount val="1"/>
                <c:pt idx="0">
                  <c:v>Y-Werte</c:v>
                </c:pt>
              </c:strCache>
            </c:strRef>
          </c:tx>
          <c:spPr>
            <a:ln w="28575" cap="rnd">
              <a:noFill/>
              <a:round/>
            </a:ln>
            <a:effectLst/>
          </c:spPr>
          <c:marker>
            <c:symbol val="circle"/>
            <c:size val="5"/>
            <c:spPr>
              <a:noFill/>
              <a:ln w="9525">
                <a:noFill/>
              </a:ln>
              <a:effectLst/>
            </c:spPr>
          </c:marker>
          <c:xVal>
            <c:numRef>
              <c:f>Tabelle1!$A$2:$A$4</c:f>
              <c:numCache>
                <c:formatCode>General</c:formatCode>
                <c:ptCount val="3"/>
                <c:pt idx="0">
                  <c:v>0.7</c:v>
                </c:pt>
              </c:numCache>
            </c:numRef>
          </c:xVal>
          <c:yVal>
            <c:numRef>
              <c:f>Tabelle1!$B$2:$B$4</c:f>
              <c:numCache>
                <c:formatCode>General</c:formatCode>
                <c:ptCount val="3"/>
                <c:pt idx="0">
                  <c:v>2.7</c:v>
                </c:pt>
              </c:numCache>
            </c:numRef>
          </c:yVal>
          <c:smooth val="0"/>
          <c:extLst xmlns:c16r2="http://schemas.microsoft.com/office/drawing/2015/06/chart">
            <c:ext xmlns:c16="http://schemas.microsoft.com/office/drawing/2014/chart" uri="{C3380CC4-5D6E-409C-BE32-E72D297353CC}">
              <c16:uniqueId val="{00000000-1810-47AB-962E-35E1C29F553A}"/>
            </c:ext>
          </c:extLst>
        </c:ser>
        <c:dLbls>
          <c:showLegendKey val="0"/>
          <c:showVal val="0"/>
          <c:showCatName val="0"/>
          <c:showSerName val="0"/>
          <c:showPercent val="0"/>
          <c:showBubbleSize val="0"/>
        </c:dLbls>
        <c:axId val="407470336"/>
        <c:axId val="407471120"/>
      </c:scatterChart>
      <c:valAx>
        <c:axId val="407470336"/>
        <c:scaling>
          <c:orientation val="minMax"/>
          <c:max val="64"/>
          <c:min val="0"/>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e-DE"/>
          </a:p>
        </c:txPr>
        <c:crossAx val="407471120"/>
        <c:crossesAt val="-2"/>
        <c:crossBetween val="midCat"/>
        <c:majorUnit val="4"/>
      </c:valAx>
      <c:valAx>
        <c:axId val="407471120"/>
        <c:scaling>
          <c:orientation val="minMax"/>
          <c:max val="100"/>
          <c:min val="0"/>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e-DE"/>
          </a:p>
        </c:txPr>
        <c:crossAx val="407470336"/>
        <c:crossesAt val="-0.5"/>
        <c:crossBetween val="midCat"/>
        <c:majorUnit val="20"/>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540416177322551E-2"/>
          <c:y val="8.940800936252051E-2"/>
          <c:w val="0.88830063021823868"/>
          <c:h val="0.82122432658874445"/>
        </c:manualLayout>
      </c:layout>
      <c:scatterChart>
        <c:scatterStyle val="lineMarker"/>
        <c:varyColors val="0"/>
        <c:ser>
          <c:idx val="0"/>
          <c:order val="0"/>
          <c:tx>
            <c:strRef>
              <c:f>Tabelle1!$B$1</c:f>
              <c:strCache>
                <c:ptCount val="1"/>
                <c:pt idx="0">
                  <c:v>Y-Werte</c:v>
                </c:pt>
              </c:strCache>
            </c:strRef>
          </c:tx>
          <c:spPr>
            <a:ln w="28575" cap="rnd">
              <a:noFill/>
              <a:round/>
            </a:ln>
            <a:effectLst/>
          </c:spPr>
          <c:marker>
            <c:symbol val="circle"/>
            <c:size val="5"/>
            <c:spPr>
              <a:noFill/>
              <a:ln w="9525">
                <a:noFill/>
              </a:ln>
              <a:effectLst/>
            </c:spPr>
          </c:marker>
          <c:xVal>
            <c:numRef>
              <c:f>Tabelle1!$A$2:$A$4</c:f>
              <c:numCache>
                <c:formatCode>General</c:formatCode>
                <c:ptCount val="3"/>
                <c:pt idx="0">
                  <c:v>0.7</c:v>
                </c:pt>
              </c:numCache>
            </c:numRef>
          </c:xVal>
          <c:yVal>
            <c:numRef>
              <c:f>Tabelle1!$B$2:$B$4</c:f>
              <c:numCache>
                <c:formatCode>General</c:formatCode>
                <c:ptCount val="3"/>
                <c:pt idx="0">
                  <c:v>2.7</c:v>
                </c:pt>
              </c:numCache>
            </c:numRef>
          </c:yVal>
          <c:smooth val="0"/>
          <c:extLst xmlns:c16r2="http://schemas.microsoft.com/office/drawing/2015/06/chart">
            <c:ext xmlns:c16="http://schemas.microsoft.com/office/drawing/2014/chart" uri="{C3380CC4-5D6E-409C-BE32-E72D297353CC}">
              <c16:uniqueId val="{00000000-B47D-4032-B0F8-4A508DEC1F1A}"/>
            </c:ext>
          </c:extLst>
        </c:ser>
        <c:dLbls>
          <c:showLegendKey val="0"/>
          <c:showVal val="0"/>
          <c:showCatName val="0"/>
          <c:showSerName val="0"/>
          <c:showPercent val="0"/>
          <c:showBubbleSize val="0"/>
        </c:dLbls>
        <c:axId val="407465240"/>
        <c:axId val="407465632"/>
      </c:scatterChart>
      <c:valAx>
        <c:axId val="407465240"/>
        <c:scaling>
          <c:orientation val="minMax"/>
          <c:max val="64"/>
          <c:min val="0"/>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e-DE"/>
          </a:p>
        </c:txPr>
        <c:crossAx val="407465632"/>
        <c:crossesAt val="-2"/>
        <c:crossBetween val="midCat"/>
        <c:majorUnit val="4"/>
      </c:valAx>
      <c:valAx>
        <c:axId val="407465632"/>
        <c:scaling>
          <c:orientation val="minMax"/>
          <c:max val="100"/>
          <c:min val="0"/>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e-DE"/>
          </a:p>
        </c:txPr>
        <c:crossAx val="407465240"/>
        <c:crossesAt val="-0.5"/>
        <c:crossBetween val="midCat"/>
        <c:majorUnit val="20"/>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514594808973048E-2"/>
          <c:y val="7.1411786026522636E-2"/>
          <c:w val="0.8858619948732549"/>
          <c:h val="0.82122432658874445"/>
        </c:manualLayout>
      </c:layout>
      <c:scatterChart>
        <c:scatterStyle val="lineMarker"/>
        <c:varyColors val="0"/>
        <c:ser>
          <c:idx val="0"/>
          <c:order val="0"/>
          <c:tx>
            <c:strRef>
              <c:f>Tabelle1!$B$1</c:f>
              <c:strCache>
                <c:ptCount val="1"/>
                <c:pt idx="0">
                  <c:v>Y-Werte</c:v>
                </c:pt>
              </c:strCache>
            </c:strRef>
          </c:tx>
          <c:spPr>
            <a:ln w="28575" cap="rnd">
              <a:noFill/>
              <a:round/>
            </a:ln>
            <a:effectLst/>
          </c:spPr>
          <c:marker>
            <c:symbol val="circle"/>
            <c:size val="5"/>
            <c:spPr>
              <a:noFill/>
              <a:ln w="9525">
                <a:noFill/>
              </a:ln>
              <a:effectLst/>
            </c:spPr>
          </c:marker>
          <c:xVal>
            <c:numRef>
              <c:f>Tabelle1!$A$2:$A$4</c:f>
              <c:numCache>
                <c:formatCode>General</c:formatCode>
                <c:ptCount val="3"/>
                <c:pt idx="0">
                  <c:v>0.7</c:v>
                </c:pt>
              </c:numCache>
            </c:numRef>
          </c:xVal>
          <c:yVal>
            <c:numRef>
              <c:f>Tabelle1!$B$2:$B$4</c:f>
              <c:numCache>
                <c:formatCode>General</c:formatCode>
                <c:ptCount val="3"/>
                <c:pt idx="0">
                  <c:v>2.7</c:v>
                </c:pt>
              </c:numCache>
            </c:numRef>
          </c:yVal>
          <c:smooth val="0"/>
          <c:extLst xmlns:c16r2="http://schemas.microsoft.com/office/drawing/2015/06/chart">
            <c:ext xmlns:c16="http://schemas.microsoft.com/office/drawing/2014/chart" uri="{C3380CC4-5D6E-409C-BE32-E72D297353CC}">
              <c16:uniqueId val="{00000000-1810-47AB-962E-35E1C29F553A}"/>
            </c:ext>
          </c:extLst>
        </c:ser>
        <c:dLbls>
          <c:showLegendKey val="0"/>
          <c:showVal val="0"/>
          <c:showCatName val="0"/>
          <c:showSerName val="0"/>
          <c:showPercent val="0"/>
          <c:showBubbleSize val="0"/>
        </c:dLbls>
        <c:axId val="317592648"/>
        <c:axId val="317596568"/>
      </c:scatterChart>
      <c:valAx>
        <c:axId val="317592648"/>
        <c:scaling>
          <c:orientation val="minMax"/>
          <c:max val="64"/>
          <c:min val="0"/>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e-DE"/>
          </a:p>
        </c:txPr>
        <c:crossAx val="317596568"/>
        <c:crossesAt val="-2"/>
        <c:crossBetween val="midCat"/>
        <c:majorUnit val="4"/>
      </c:valAx>
      <c:valAx>
        <c:axId val="317596568"/>
        <c:scaling>
          <c:orientation val="minMax"/>
          <c:max val="100"/>
          <c:min val="0"/>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e-DE"/>
          </a:p>
        </c:txPr>
        <c:crossAx val="317592648"/>
        <c:crossesAt val="-0.5"/>
        <c:crossBetween val="midCat"/>
        <c:majorUnit val="20"/>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0.65002</cdr:x>
      <cdr:y>0.4772</cdr:y>
    </cdr:from>
    <cdr:to>
      <cdr:x>0.93895</cdr:x>
      <cdr:y>0.6363</cdr:y>
    </cdr:to>
    <cdr:sp macro="" textlink="">
      <cdr:nvSpPr>
        <cdr:cNvPr id="2" name="Freihandform: Form 1">
          <a:extLst xmlns:a="http://schemas.openxmlformats.org/drawingml/2006/main">
            <a:ext uri="{FF2B5EF4-FFF2-40B4-BE49-F238E27FC236}">
              <a16:creationId xmlns="" xmlns:a16="http://schemas.microsoft.com/office/drawing/2014/main" id="{63F42683-C9C2-4801-9699-13E34A55C178}"/>
            </a:ext>
          </a:extLst>
        </cdr:cNvPr>
        <cdr:cNvSpPr/>
      </cdr:nvSpPr>
      <cdr:spPr>
        <a:xfrm xmlns:a="http://schemas.openxmlformats.org/drawingml/2006/main">
          <a:off x="3364297" y="1028482"/>
          <a:ext cx="1495425" cy="342900"/>
        </a:xfrm>
        <a:custGeom xmlns:a="http://schemas.openxmlformats.org/drawingml/2006/main">
          <a:avLst/>
          <a:gdLst>
            <a:gd name="connsiteX0" fmla="*/ 1495425 w 1495425"/>
            <a:gd name="connsiteY0" fmla="*/ 342900 h 342900"/>
            <a:gd name="connsiteX1" fmla="*/ 1197768 w 1495425"/>
            <a:gd name="connsiteY1" fmla="*/ 342900 h 342900"/>
            <a:gd name="connsiteX2" fmla="*/ 1197768 w 1495425"/>
            <a:gd name="connsiteY2" fmla="*/ 311944 h 342900"/>
            <a:gd name="connsiteX3" fmla="*/ 1197768 w 1495425"/>
            <a:gd name="connsiteY3" fmla="*/ 311944 h 342900"/>
            <a:gd name="connsiteX4" fmla="*/ 1183481 w 1495425"/>
            <a:gd name="connsiteY4" fmla="*/ 297657 h 342900"/>
            <a:gd name="connsiteX5" fmla="*/ 1159668 w 1495425"/>
            <a:gd name="connsiteY5" fmla="*/ 297657 h 342900"/>
            <a:gd name="connsiteX6" fmla="*/ 1159668 w 1495425"/>
            <a:gd name="connsiteY6" fmla="*/ 254794 h 342900"/>
            <a:gd name="connsiteX7" fmla="*/ 1107281 w 1495425"/>
            <a:gd name="connsiteY7" fmla="*/ 254794 h 342900"/>
            <a:gd name="connsiteX8" fmla="*/ 1107281 w 1495425"/>
            <a:gd name="connsiteY8" fmla="*/ 230982 h 342900"/>
            <a:gd name="connsiteX9" fmla="*/ 1073943 w 1495425"/>
            <a:gd name="connsiteY9" fmla="*/ 230982 h 342900"/>
            <a:gd name="connsiteX10" fmla="*/ 1073943 w 1495425"/>
            <a:gd name="connsiteY10" fmla="*/ 211932 h 342900"/>
            <a:gd name="connsiteX11" fmla="*/ 938212 w 1495425"/>
            <a:gd name="connsiteY11" fmla="*/ 211932 h 342900"/>
            <a:gd name="connsiteX12" fmla="*/ 938212 w 1495425"/>
            <a:gd name="connsiteY12" fmla="*/ 190500 h 342900"/>
            <a:gd name="connsiteX13" fmla="*/ 819150 w 1495425"/>
            <a:gd name="connsiteY13" fmla="*/ 190500 h 342900"/>
            <a:gd name="connsiteX14" fmla="*/ 819150 w 1495425"/>
            <a:gd name="connsiteY14" fmla="*/ 190500 h 342900"/>
            <a:gd name="connsiteX15" fmla="*/ 807244 w 1495425"/>
            <a:gd name="connsiteY15" fmla="*/ 178594 h 342900"/>
            <a:gd name="connsiteX16" fmla="*/ 800100 w 1495425"/>
            <a:gd name="connsiteY16" fmla="*/ 171450 h 342900"/>
            <a:gd name="connsiteX17" fmla="*/ 788193 w 1495425"/>
            <a:gd name="connsiteY17" fmla="*/ 171450 h 342900"/>
            <a:gd name="connsiteX18" fmla="*/ 788193 w 1495425"/>
            <a:gd name="connsiteY18" fmla="*/ 171450 h 342900"/>
            <a:gd name="connsiteX19" fmla="*/ 740568 w 1495425"/>
            <a:gd name="connsiteY19" fmla="*/ 171450 h 342900"/>
            <a:gd name="connsiteX20" fmla="*/ 740568 w 1495425"/>
            <a:gd name="connsiteY20" fmla="*/ 138113 h 342900"/>
            <a:gd name="connsiteX21" fmla="*/ 685800 w 1495425"/>
            <a:gd name="connsiteY21" fmla="*/ 138113 h 342900"/>
            <a:gd name="connsiteX22" fmla="*/ 685800 w 1495425"/>
            <a:gd name="connsiteY22" fmla="*/ 126207 h 342900"/>
            <a:gd name="connsiteX23" fmla="*/ 540543 w 1495425"/>
            <a:gd name="connsiteY23" fmla="*/ 126207 h 342900"/>
            <a:gd name="connsiteX24" fmla="*/ 540543 w 1495425"/>
            <a:gd name="connsiteY24" fmla="*/ 109538 h 342900"/>
            <a:gd name="connsiteX25" fmla="*/ 511968 w 1495425"/>
            <a:gd name="connsiteY25" fmla="*/ 109538 h 342900"/>
            <a:gd name="connsiteX26" fmla="*/ 511968 w 1495425"/>
            <a:gd name="connsiteY26" fmla="*/ 100013 h 342900"/>
            <a:gd name="connsiteX27" fmla="*/ 431006 w 1495425"/>
            <a:gd name="connsiteY27" fmla="*/ 100013 h 342900"/>
            <a:gd name="connsiteX28" fmla="*/ 431006 w 1495425"/>
            <a:gd name="connsiteY28" fmla="*/ 95250 h 342900"/>
            <a:gd name="connsiteX29" fmla="*/ 414337 w 1495425"/>
            <a:gd name="connsiteY29" fmla="*/ 95250 h 342900"/>
            <a:gd name="connsiteX30" fmla="*/ 414337 w 1495425"/>
            <a:gd name="connsiteY30" fmla="*/ 85725 h 342900"/>
            <a:gd name="connsiteX31" fmla="*/ 302418 w 1495425"/>
            <a:gd name="connsiteY31" fmla="*/ 85725 h 342900"/>
            <a:gd name="connsiteX32" fmla="*/ 302418 w 1495425"/>
            <a:gd name="connsiteY32" fmla="*/ 73819 h 342900"/>
            <a:gd name="connsiteX33" fmla="*/ 257175 w 1495425"/>
            <a:gd name="connsiteY33" fmla="*/ 73819 h 342900"/>
            <a:gd name="connsiteX34" fmla="*/ 257175 w 1495425"/>
            <a:gd name="connsiteY34" fmla="*/ 61913 h 342900"/>
            <a:gd name="connsiteX35" fmla="*/ 245268 w 1495425"/>
            <a:gd name="connsiteY35" fmla="*/ 61913 h 342900"/>
            <a:gd name="connsiteX36" fmla="*/ 245268 w 1495425"/>
            <a:gd name="connsiteY36" fmla="*/ 45244 h 342900"/>
            <a:gd name="connsiteX37" fmla="*/ 109537 w 1495425"/>
            <a:gd name="connsiteY37" fmla="*/ 45244 h 342900"/>
            <a:gd name="connsiteX38" fmla="*/ 104775 w 1495425"/>
            <a:gd name="connsiteY38" fmla="*/ 40482 h 342900"/>
            <a:gd name="connsiteX39" fmla="*/ 92868 w 1495425"/>
            <a:gd name="connsiteY39" fmla="*/ 40482 h 342900"/>
            <a:gd name="connsiteX40" fmla="*/ 92868 w 1495425"/>
            <a:gd name="connsiteY40" fmla="*/ 28575 h 342900"/>
            <a:gd name="connsiteX41" fmla="*/ 80962 w 1495425"/>
            <a:gd name="connsiteY41" fmla="*/ 28575 h 342900"/>
            <a:gd name="connsiteX42" fmla="*/ 80962 w 1495425"/>
            <a:gd name="connsiteY42" fmla="*/ 16669 h 342900"/>
            <a:gd name="connsiteX43" fmla="*/ 33337 w 1495425"/>
            <a:gd name="connsiteY43" fmla="*/ 16669 h 342900"/>
            <a:gd name="connsiteX44" fmla="*/ 33337 w 1495425"/>
            <a:gd name="connsiteY44" fmla="*/ 9525 h 342900"/>
            <a:gd name="connsiteX45" fmla="*/ 11906 w 1495425"/>
            <a:gd name="connsiteY45" fmla="*/ 9525 h 342900"/>
            <a:gd name="connsiteX46" fmla="*/ 11906 w 1495425"/>
            <a:gd name="connsiteY46" fmla="*/ 0 h 342900"/>
            <a:gd name="connsiteX47" fmla="*/ 0 w 1495425"/>
            <a:gd name="connsiteY47"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495425" h="342900">
              <a:moveTo>
                <a:pt x="1495425" y="342900"/>
              </a:moveTo>
              <a:lnTo>
                <a:pt x="1197768" y="342900"/>
              </a:lnTo>
              <a:lnTo>
                <a:pt x="1197768" y="311944"/>
              </a:lnTo>
              <a:lnTo>
                <a:pt x="1197768" y="311944"/>
              </a:lnTo>
              <a:lnTo>
                <a:pt x="1183481" y="297657"/>
              </a:lnTo>
              <a:lnTo>
                <a:pt x="1159668" y="297657"/>
              </a:lnTo>
              <a:lnTo>
                <a:pt x="1159668" y="254794"/>
              </a:lnTo>
              <a:lnTo>
                <a:pt x="1107281" y="254794"/>
              </a:lnTo>
              <a:lnTo>
                <a:pt x="1107281" y="230982"/>
              </a:lnTo>
              <a:lnTo>
                <a:pt x="1073943" y="230982"/>
              </a:lnTo>
              <a:lnTo>
                <a:pt x="1073943" y="211932"/>
              </a:lnTo>
              <a:lnTo>
                <a:pt x="938212" y="211932"/>
              </a:lnTo>
              <a:lnTo>
                <a:pt x="938212" y="190500"/>
              </a:lnTo>
              <a:lnTo>
                <a:pt x="819150" y="190500"/>
              </a:lnTo>
              <a:lnTo>
                <a:pt x="819150" y="190500"/>
              </a:lnTo>
              <a:lnTo>
                <a:pt x="807244" y="178594"/>
              </a:lnTo>
              <a:lnTo>
                <a:pt x="800100" y="171450"/>
              </a:lnTo>
              <a:lnTo>
                <a:pt x="788193" y="171450"/>
              </a:lnTo>
              <a:lnTo>
                <a:pt x="788193" y="171450"/>
              </a:lnTo>
              <a:lnTo>
                <a:pt x="740568" y="171450"/>
              </a:lnTo>
              <a:lnTo>
                <a:pt x="740568" y="138113"/>
              </a:lnTo>
              <a:lnTo>
                <a:pt x="685800" y="138113"/>
              </a:lnTo>
              <a:lnTo>
                <a:pt x="685800" y="126207"/>
              </a:lnTo>
              <a:lnTo>
                <a:pt x="540543" y="126207"/>
              </a:lnTo>
              <a:lnTo>
                <a:pt x="540543" y="109538"/>
              </a:lnTo>
              <a:lnTo>
                <a:pt x="511968" y="109538"/>
              </a:lnTo>
              <a:lnTo>
                <a:pt x="511968" y="100013"/>
              </a:lnTo>
              <a:lnTo>
                <a:pt x="431006" y="100013"/>
              </a:lnTo>
              <a:lnTo>
                <a:pt x="431006" y="95250"/>
              </a:lnTo>
              <a:lnTo>
                <a:pt x="414337" y="95250"/>
              </a:lnTo>
              <a:lnTo>
                <a:pt x="414337" y="85725"/>
              </a:lnTo>
              <a:lnTo>
                <a:pt x="302418" y="85725"/>
              </a:lnTo>
              <a:lnTo>
                <a:pt x="302418" y="73819"/>
              </a:lnTo>
              <a:lnTo>
                <a:pt x="257175" y="73819"/>
              </a:lnTo>
              <a:lnTo>
                <a:pt x="257175" y="61913"/>
              </a:lnTo>
              <a:lnTo>
                <a:pt x="245268" y="61913"/>
              </a:lnTo>
              <a:lnTo>
                <a:pt x="245268" y="45244"/>
              </a:lnTo>
              <a:lnTo>
                <a:pt x="109537" y="45244"/>
              </a:lnTo>
              <a:lnTo>
                <a:pt x="104775" y="40482"/>
              </a:lnTo>
              <a:lnTo>
                <a:pt x="92868" y="40482"/>
              </a:lnTo>
              <a:lnTo>
                <a:pt x="92868" y="28575"/>
              </a:lnTo>
              <a:lnTo>
                <a:pt x="80962" y="28575"/>
              </a:lnTo>
              <a:lnTo>
                <a:pt x="80962" y="16669"/>
              </a:lnTo>
              <a:lnTo>
                <a:pt x="33337" y="16669"/>
              </a:lnTo>
              <a:lnTo>
                <a:pt x="33337" y="9525"/>
              </a:lnTo>
              <a:lnTo>
                <a:pt x="11906" y="9525"/>
              </a:lnTo>
              <a:lnTo>
                <a:pt x="11906" y="0"/>
              </a:lnTo>
              <a:lnTo>
                <a:pt x="0" y="0"/>
              </a:lnTo>
            </a:path>
          </a:pathLst>
        </a:custGeom>
        <a:noFill xmlns:a="http://schemas.openxmlformats.org/drawingml/2006/main"/>
        <a:ln xmlns:a="http://schemas.openxmlformats.org/drawingml/2006/main" w="6350">
          <a:solidFill>
            <a:schemeClr val="tx1">
              <a:lumMod val="50000"/>
              <a:lumOff val="50000"/>
            </a:schemeClr>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de-DE"/>
        </a:p>
      </cdr:txBody>
    </cdr:sp>
  </cdr:relSizeAnchor>
</c:userShapes>
</file>

<file path=ppt/drawings/drawing2.xml><?xml version="1.0" encoding="utf-8"?>
<c:userShapes xmlns:c="http://schemas.openxmlformats.org/drawingml/2006/chart">
  <cdr:relSizeAnchor xmlns:cdr="http://schemas.openxmlformats.org/drawingml/2006/chartDrawing">
    <cdr:from>
      <cdr:x>0.40547</cdr:x>
      <cdr:y>0.34453</cdr:y>
    </cdr:from>
    <cdr:to>
      <cdr:x>0.9414</cdr:x>
      <cdr:y>0.70257</cdr:y>
    </cdr:to>
    <cdr:sp macro="" textlink="">
      <cdr:nvSpPr>
        <cdr:cNvPr id="2" name="Freihandform: Form 1">
          <a:extLst xmlns:a="http://schemas.openxmlformats.org/drawingml/2006/main">
            <a:ext uri="{FF2B5EF4-FFF2-40B4-BE49-F238E27FC236}">
              <a16:creationId xmlns="" xmlns:a16="http://schemas.microsoft.com/office/drawing/2014/main" id="{4FE64FD7-4CCB-4B84-8D2E-5ADB8D89EE4D}"/>
            </a:ext>
          </a:extLst>
        </cdr:cNvPr>
        <cdr:cNvSpPr/>
      </cdr:nvSpPr>
      <cdr:spPr>
        <a:xfrm xmlns:a="http://schemas.openxmlformats.org/drawingml/2006/main">
          <a:off x="1590804" y="692007"/>
          <a:ext cx="2102643" cy="719138"/>
        </a:xfrm>
        <a:custGeom xmlns:a="http://schemas.openxmlformats.org/drawingml/2006/main">
          <a:avLst/>
          <a:gdLst>
            <a:gd name="connsiteX0" fmla="*/ 2102643 w 2102643"/>
            <a:gd name="connsiteY0" fmla="*/ 719138 h 719138"/>
            <a:gd name="connsiteX1" fmla="*/ 1869281 w 2102643"/>
            <a:gd name="connsiteY1" fmla="*/ 719138 h 719138"/>
            <a:gd name="connsiteX2" fmla="*/ 1869281 w 2102643"/>
            <a:gd name="connsiteY2" fmla="*/ 652463 h 719138"/>
            <a:gd name="connsiteX3" fmla="*/ 1681162 w 2102643"/>
            <a:gd name="connsiteY3" fmla="*/ 652463 h 719138"/>
            <a:gd name="connsiteX4" fmla="*/ 1681162 w 2102643"/>
            <a:gd name="connsiteY4" fmla="*/ 635794 h 719138"/>
            <a:gd name="connsiteX5" fmla="*/ 1671637 w 2102643"/>
            <a:gd name="connsiteY5" fmla="*/ 635794 h 719138"/>
            <a:gd name="connsiteX6" fmla="*/ 1671637 w 2102643"/>
            <a:gd name="connsiteY6" fmla="*/ 607219 h 719138"/>
            <a:gd name="connsiteX7" fmla="*/ 1540668 w 2102643"/>
            <a:gd name="connsiteY7" fmla="*/ 607219 h 719138"/>
            <a:gd name="connsiteX8" fmla="*/ 1540668 w 2102643"/>
            <a:gd name="connsiteY8" fmla="*/ 597694 h 719138"/>
            <a:gd name="connsiteX9" fmla="*/ 1373981 w 2102643"/>
            <a:gd name="connsiteY9" fmla="*/ 597694 h 719138"/>
            <a:gd name="connsiteX10" fmla="*/ 1373981 w 2102643"/>
            <a:gd name="connsiteY10" fmla="*/ 583406 h 719138"/>
            <a:gd name="connsiteX11" fmla="*/ 1359693 w 2102643"/>
            <a:gd name="connsiteY11" fmla="*/ 583406 h 719138"/>
            <a:gd name="connsiteX12" fmla="*/ 1359693 w 2102643"/>
            <a:gd name="connsiteY12" fmla="*/ 564356 h 719138"/>
            <a:gd name="connsiteX13" fmla="*/ 1290637 w 2102643"/>
            <a:gd name="connsiteY13" fmla="*/ 564356 h 719138"/>
            <a:gd name="connsiteX14" fmla="*/ 1290637 w 2102643"/>
            <a:gd name="connsiteY14" fmla="*/ 550069 h 719138"/>
            <a:gd name="connsiteX15" fmla="*/ 1202531 w 2102643"/>
            <a:gd name="connsiteY15" fmla="*/ 550069 h 719138"/>
            <a:gd name="connsiteX16" fmla="*/ 1202531 w 2102643"/>
            <a:gd name="connsiteY16" fmla="*/ 535781 h 719138"/>
            <a:gd name="connsiteX17" fmla="*/ 1183481 w 2102643"/>
            <a:gd name="connsiteY17" fmla="*/ 535781 h 719138"/>
            <a:gd name="connsiteX18" fmla="*/ 1183481 w 2102643"/>
            <a:gd name="connsiteY18" fmla="*/ 514350 h 719138"/>
            <a:gd name="connsiteX19" fmla="*/ 1154906 w 2102643"/>
            <a:gd name="connsiteY19" fmla="*/ 514350 h 719138"/>
            <a:gd name="connsiteX20" fmla="*/ 1154906 w 2102643"/>
            <a:gd name="connsiteY20" fmla="*/ 504825 h 719138"/>
            <a:gd name="connsiteX21" fmla="*/ 1047750 w 2102643"/>
            <a:gd name="connsiteY21" fmla="*/ 504825 h 719138"/>
            <a:gd name="connsiteX22" fmla="*/ 1047750 w 2102643"/>
            <a:gd name="connsiteY22" fmla="*/ 492919 h 719138"/>
            <a:gd name="connsiteX23" fmla="*/ 1031081 w 2102643"/>
            <a:gd name="connsiteY23" fmla="*/ 492919 h 719138"/>
            <a:gd name="connsiteX24" fmla="*/ 1031081 w 2102643"/>
            <a:gd name="connsiteY24" fmla="*/ 483394 h 719138"/>
            <a:gd name="connsiteX25" fmla="*/ 1002506 w 2102643"/>
            <a:gd name="connsiteY25" fmla="*/ 483394 h 719138"/>
            <a:gd name="connsiteX26" fmla="*/ 1002506 w 2102643"/>
            <a:gd name="connsiteY26" fmla="*/ 473869 h 719138"/>
            <a:gd name="connsiteX27" fmla="*/ 978693 w 2102643"/>
            <a:gd name="connsiteY27" fmla="*/ 473869 h 719138"/>
            <a:gd name="connsiteX28" fmla="*/ 978693 w 2102643"/>
            <a:gd name="connsiteY28" fmla="*/ 452438 h 719138"/>
            <a:gd name="connsiteX29" fmla="*/ 957262 w 2102643"/>
            <a:gd name="connsiteY29" fmla="*/ 452438 h 719138"/>
            <a:gd name="connsiteX30" fmla="*/ 957262 w 2102643"/>
            <a:gd name="connsiteY30" fmla="*/ 442913 h 719138"/>
            <a:gd name="connsiteX31" fmla="*/ 916781 w 2102643"/>
            <a:gd name="connsiteY31" fmla="*/ 442913 h 719138"/>
            <a:gd name="connsiteX32" fmla="*/ 916781 w 2102643"/>
            <a:gd name="connsiteY32" fmla="*/ 428625 h 719138"/>
            <a:gd name="connsiteX33" fmla="*/ 897731 w 2102643"/>
            <a:gd name="connsiteY33" fmla="*/ 428625 h 719138"/>
            <a:gd name="connsiteX34" fmla="*/ 897731 w 2102643"/>
            <a:gd name="connsiteY34" fmla="*/ 411956 h 719138"/>
            <a:gd name="connsiteX35" fmla="*/ 888206 w 2102643"/>
            <a:gd name="connsiteY35" fmla="*/ 411956 h 719138"/>
            <a:gd name="connsiteX36" fmla="*/ 888206 w 2102643"/>
            <a:gd name="connsiteY36" fmla="*/ 395288 h 719138"/>
            <a:gd name="connsiteX37" fmla="*/ 864393 w 2102643"/>
            <a:gd name="connsiteY37" fmla="*/ 395288 h 719138"/>
            <a:gd name="connsiteX38" fmla="*/ 864393 w 2102643"/>
            <a:gd name="connsiteY38" fmla="*/ 376238 h 719138"/>
            <a:gd name="connsiteX39" fmla="*/ 857250 w 2102643"/>
            <a:gd name="connsiteY39" fmla="*/ 376238 h 719138"/>
            <a:gd name="connsiteX40" fmla="*/ 857250 w 2102643"/>
            <a:gd name="connsiteY40" fmla="*/ 364331 h 719138"/>
            <a:gd name="connsiteX41" fmla="*/ 807243 w 2102643"/>
            <a:gd name="connsiteY41" fmla="*/ 364331 h 719138"/>
            <a:gd name="connsiteX42" fmla="*/ 807243 w 2102643"/>
            <a:gd name="connsiteY42" fmla="*/ 345281 h 719138"/>
            <a:gd name="connsiteX43" fmla="*/ 773906 w 2102643"/>
            <a:gd name="connsiteY43" fmla="*/ 345281 h 719138"/>
            <a:gd name="connsiteX44" fmla="*/ 773906 w 2102643"/>
            <a:gd name="connsiteY44" fmla="*/ 330994 h 719138"/>
            <a:gd name="connsiteX45" fmla="*/ 638175 w 2102643"/>
            <a:gd name="connsiteY45" fmla="*/ 330994 h 719138"/>
            <a:gd name="connsiteX46" fmla="*/ 638175 w 2102643"/>
            <a:gd name="connsiteY46" fmla="*/ 309563 h 719138"/>
            <a:gd name="connsiteX47" fmla="*/ 552450 w 2102643"/>
            <a:gd name="connsiteY47" fmla="*/ 309563 h 719138"/>
            <a:gd name="connsiteX48" fmla="*/ 552450 w 2102643"/>
            <a:gd name="connsiteY48" fmla="*/ 300038 h 719138"/>
            <a:gd name="connsiteX49" fmla="*/ 483393 w 2102643"/>
            <a:gd name="connsiteY49" fmla="*/ 300038 h 719138"/>
            <a:gd name="connsiteX50" fmla="*/ 483393 w 2102643"/>
            <a:gd name="connsiteY50" fmla="*/ 278606 h 719138"/>
            <a:gd name="connsiteX51" fmla="*/ 461962 w 2102643"/>
            <a:gd name="connsiteY51" fmla="*/ 278606 h 719138"/>
            <a:gd name="connsiteX52" fmla="*/ 461962 w 2102643"/>
            <a:gd name="connsiteY52" fmla="*/ 264319 h 719138"/>
            <a:gd name="connsiteX53" fmla="*/ 454818 w 2102643"/>
            <a:gd name="connsiteY53" fmla="*/ 264319 h 719138"/>
            <a:gd name="connsiteX54" fmla="*/ 454818 w 2102643"/>
            <a:gd name="connsiteY54" fmla="*/ 250031 h 719138"/>
            <a:gd name="connsiteX55" fmla="*/ 421481 w 2102643"/>
            <a:gd name="connsiteY55" fmla="*/ 250031 h 719138"/>
            <a:gd name="connsiteX56" fmla="*/ 421481 w 2102643"/>
            <a:gd name="connsiteY56" fmla="*/ 230981 h 719138"/>
            <a:gd name="connsiteX57" fmla="*/ 381000 w 2102643"/>
            <a:gd name="connsiteY57" fmla="*/ 230981 h 719138"/>
            <a:gd name="connsiteX58" fmla="*/ 381000 w 2102643"/>
            <a:gd name="connsiteY58" fmla="*/ 219075 h 719138"/>
            <a:gd name="connsiteX59" fmla="*/ 376237 w 2102643"/>
            <a:gd name="connsiteY59" fmla="*/ 219075 h 719138"/>
            <a:gd name="connsiteX60" fmla="*/ 376237 w 2102643"/>
            <a:gd name="connsiteY60" fmla="*/ 200025 h 719138"/>
            <a:gd name="connsiteX61" fmla="*/ 361950 w 2102643"/>
            <a:gd name="connsiteY61" fmla="*/ 200025 h 719138"/>
            <a:gd name="connsiteX62" fmla="*/ 361950 w 2102643"/>
            <a:gd name="connsiteY62" fmla="*/ 176213 h 719138"/>
            <a:gd name="connsiteX63" fmla="*/ 321468 w 2102643"/>
            <a:gd name="connsiteY63" fmla="*/ 176213 h 719138"/>
            <a:gd name="connsiteX64" fmla="*/ 321468 w 2102643"/>
            <a:gd name="connsiteY64" fmla="*/ 157163 h 719138"/>
            <a:gd name="connsiteX65" fmla="*/ 311943 w 2102643"/>
            <a:gd name="connsiteY65" fmla="*/ 157163 h 719138"/>
            <a:gd name="connsiteX66" fmla="*/ 311943 w 2102643"/>
            <a:gd name="connsiteY66" fmla="*/ 140494 h 719138"/>
            <a:gd name="connsiteX67" fmla="*/ 221456 w 2102643"/>
            <a:gd name="connsiteY67" fmla="*/ 140494 h 719138"/>
            <a:gd name="connsiteX68" fmla="*/ 221456 w 2102643"/>
            <a:gd name="connsiteY68" fmla="*/ 109538 h 719138"/>
            <a:gd name="connsiteX69" fmla="*/ 114300 w 2102643"/>
            <a:gd name="connsiteY69" fmla="*/ 109538 h 719138"/>
            <a:gd name="connsiteX70" fmla="*/ 114300 w 2102643"/>
            <a:gd name="connsiteY70" fmla="*/ 85725 h 719138"/>
            <a:gd name="connsiteX71" fmla="*/ 100012 w 2102643"/>
            <a:gd name="connsiteY71" fmla="*/ 85725 h 719138"/>
            <a:gd name="connsiteX72" fmla="*/ 100012 w 2102643"/>
            <a:gd name="connsiteY72" fmla="*/ 69056 h 719138"/>
            <a:gd name="connsiteX73" fmla="*/ 88106 w 2102643"/>
            <a:gd name="connsiteY73" fmla="*/ 69056 h 719138"/>
            <a:gd name="connsiteX74" fmla="*/ 88106 w 2102643"/>
            <a:gd name="connsiteY74" fmla="*/ 57150 h 719138"/>
            <a:gd name="connsiteX75" fmla="*/ 33337 w 2102643"/>
            <a:gd name="connsiteY75" fmla="*/ 57150 h 719138"/>
            <a:gd name="connsiteX76" fmla="*/ 33337 w 2102643"/>
            <a:gd name="connsiteY76" fmla="*/ 40481 h 719138"/>
            <a:gd name="connsiteX77" fmla="*/ 26193 w 2102643"/>
            <a:gd name="connsiteY77" fmla="*/ 40481 h 719138"/>
            <a:gd name="connsiteX78" fmla="*/ 26193 w 2102643"/>
            <a:gd name="connsiteY78" fmla="*/ 28575 h 719138"/>
            <a:gd name="connsiteX79" fmla="*/ 16668 w 2102643"/>
            <a:gd name="connsiteY79" fmla="*/ 28575 h 719138"/>
            <a:gd name="connsiteX80" fmla="*/ 16668 w 2102643"/>
            <a:gd name="connsiteY80" fmla="*/ 11906 h 719138"/>
            <a:gd name="connsiteX81" fmla="*/ 0 w 2102643"/>
            <a:gd name="connsiteY81" fmla="*/ 11906 h 719138"/>
            <a:gd name="connsiteX82" fmla="*/ 0 w 2102643"/>
            <a:gd name="connsiteY82" fmla="*/ 0 h 7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102643" h="719138">
              <a:moveTo>
                <a:pt x="2102643" y="719138"/>
              </a:moveTo>
              <a:lnTo>
                <a:pt x="1869281" y="719138"/>
              </a:lnTo>
              <a:lnTo>
                <a:pt x="1869281" y="652463"/>
              </a:lnTo>
              <a:lnTo>
                <a:pt x="1681162" y="652463"/>
              </a:lnTo>
              <a:lnTo>
                <a:pt x="1681162" y="635794"/>
              </a:lnTo>
              <a:lnTo>
                <a:pt x="1671637" y="635794"/>
              </a:lnTo>
              <a:lnTo>
                <a:pt x="1671637" y="607219"/>
              </a:lnTo>
              <a:lnTo>
                <a:pt x="1540668" y="607219"/>
              </a:lnTo>
              <a:lnTo>
                <a:pt x="1540668" y="597694"/>
              </a:lnTo>
              <a:lnTo>
                <a:pt x="1373981" y="597694"/>
              </a:lnTo>
              <a:lnTo>
                <a:pt x="1373981" y="583406"/>
              </a:lnTo>
              <a:lnTo>
                <a:pt x="1359693" y="583406"/>
              </a:lnTo>
              <a:lnTo>
                <a:pt x="1359693" y="564356"/>
              </a:lnTo>
              <a:lnTo>
                <a:pt x="1290637" y="564356"/>
              </a:lnTo>
              <a:lnTo>
                <a:pt x="1290637" y="550069"/>
              </a:lnTo>
              <a:lnTo>
                <a:pt x="1202531" y="550069"/>
              </a:lnTo>
              <a:lnTo>
                <a:pt x="1202531" y="535781"/>
              </a:lnTo>
              <a:lnTo>
                <a:pt x="1183481" y="535781"/>
              </a:lnTo>
              <a:lnTo>
                <a:pt x="1183481" y="514350"/>
              </a:lnTo>
              <a:lnTo>
                <a:pt x="1154906" y="514350"/>
              </a:lnTo>
              <a:lnTo>
                <a:pt x="1154906" y="504825"/>
              </a:lnTo>
              <a:lnTo>
                <a:pt x="1047750" y="504825"/>
              </a:lnTo>
              <a:lnTo>
                <a:pt x="1047750" y="492919"/>
              </a:lnTo>
              <a:lnTo>
                <a:pt x="1031081" y="492919"/>
              </a:lnTo>
              <a:lnTo>
                <a:pt x="1031081" y="483394"/>
              </a:lnTo>
              <a:lnTo>
                <a:pt x="1002506" y="483394"/>
              </a:lnTo>
              <a:lnTo>
                <a:pt x="1002506" y="473869"/>
              </a:lnTo>
              <a:lnTo>
                <a:pt x="978693" y="473869"/>
              </a:lnTo>
              <a:lnTo>
                <a:pt x="978693" y="452438"/>
              </a:lnTo>
              <a:lnTo>
                <a:pt x="957262" y="452438"/>
              </a:lnTo>
              <a:lnTo>
                <a:pt x="957262" y="442913"/>
              </a:lnTo>
              <a:lnTo>
                <a:pt x="916781" y="442913"/>
              </a:lnTo>
              <a:lnTo>
                <a:pt x="916781" y="428625"/>
              </a:lnTo>
              <a:lnTo>
                <a:pt x="897731" y="428625"/>
              </a:lnTo>
              <a:lnTo>
                <a:pt x="897731" y="411956"/>
              </a:lnTo>
              <a:lnTo>
                <a:pt x="888206" y="411956"/>
              </a:lnTo>
              <a:lnTo>
                <a:pt x="888206" y="395288"/>
              </a:lnTo>
              <a:lnTo>
                <a:pt x="864393" y="395288"/>
              </a:lnTo>
              <a:lnTo>
                <a:pt x="864393" y="376238"/>
              </a:lnTo>
              <a:lnTo>
                <a:pt x="857250" y="376238"/>
              </a:lnTo>
              <a:lnTo>
                <a:pt x="857250" y="364331"/>
              </a:lnTo>
              <a:lnTo>
                <a:pt x="807243" y="364331"/>
              </a:lnTo>
              <a:lnTo>
                <a:pt x="807243" y="345281"/>
              </a:lnTo>
              <a:lnTo>
                <a:pt x="773906" y="345281"/>
              </a:lnTo>
              <a:lnTo>
                <a:pt x="773906" y="330994"/>
              </a:lnTo>
              <a:lnTo>
                <a:pt x="638175" y="330994"/>
              </a:lnTo>
              <a:lnTo>
                <a:pt x="638175" y="309563"/>
              </a:lnTo>
              <a:lnTo>
                <a:pt x="552450" y="309563"/>
              </a:lnTo>
              <a:lnTo>
                <a:pt x="552450" y="300038"/>
              </a:lnTo>
              <a:lnTo>
                <a:pt x="483393" y="300038"/>
              </a:lnTo>
              <a:lnTo>
                <a:pt x="483393" y="278606"/>
              </a:lnTo>
              <a:lnTo>
                <a:pt x="461962" y="278606"/>
              </a:lnTo>
              <a:lnTo>
                <a:pt x="461962" y="264319"/>
              </a:lnTo>
              <a:lnTo>
                <a:pt x="454818" y="264319"/>
              </a:lnTo>
              <a:lnTo>
                <a:pt x="454818" y="250031"/>
              </a:lnTo>
              <a:lnTo>
                <a:pt x="421481" y="250031"/>
              </a:lnTo>
              <a:lnTo>
                <a:pt x="421481" y="230981"/>
              </a:lnTo>
              <a:lnTo>
                <a:pt x="381000" y="230981"/>
              </a:lnTo>
              <a:lnTo>
                <a:pt x="381000" y="219075"/>
              </a:lnTo>
              <a:lnTo>
                <a:pt x="376237" y="219075"/>
              </a:lnTo>
              <a:lnTo>
                <a:pt x="376237" y="200025"/>
              </a:lnTo>
              <a:lnTo>
                <a:pt x="361950" y="200025"/>
              </a:lnTo>
              <a:lnTo>
                <a:pt x="361950" y="176213"/>
              </a:lnTo>
              <a:lnTo>
                <a:pt x="321468" y="176213"/>
              </a:lnTo>
              <a:lnTo>
                <a:pt x="321468" y="157163"/>
              </a:lnTo>
              <a:lnTo>
                <a:pt x="311943" y="157163"/>
              </a:lnTo>
              <a:lnTo>
                <a:pt x="311943" y="140494"/>
              </a:lnTo>
              <a:lnTo>
                <a:pt x="221456" y="140494"/>
              </a:lnTo>
              <a:lnTo>
                <a:pt x="221456" y="109538"/>
              </a:lnTo>
              <a:lnTo>
                <a:pt x="114300" y="109538"/>
              </a:lnTo>
              <a:lnTo>
                <a:pt x="114300" y="85725"/>
              </a:lnTo>
              <a:lnTo>
                <a:pt x="100012" y="85725"/>
              </a:lnTo>
              <a:lnTo>
                <a:pt x="100012" y="69056"/>
              </a:lnTo>
              <a:lnTo>
                <a:pt x="88106" y="69056"/>
              </a:lnTo>
              <a:lnTo>
                <a:pt x="88106" y="57150"/>
              </a:lnTo>
              <a:lnTo>
                <a:pt x="33337" y="57150"/>
              </a:lnTo>
              <a:lnTo>
                <a:pt x="33337" y="40481"/>
              </a:lnTo>
              <a:lnTo>
                <a:pt x="26193" y="40481"/>
              </a:lnTo>
              <a:lnTo>
                <a:pt x="26193" y="28575"/>
              </a:lnTo>
              <a:lnTo>
                <a:pt x="16668" y="28575"/>
              </a:lnTo>
              <a:lnTo>
                <a:pt x="16668" y="11906"/>
              </a:lnTo>
              <a:lnTo>
                <a:pt x="0" y="11906"/>
              </a:lnTo>
              <a:lnTo>
                <a:pt x="0" y="0"/>
              </a:lnTo>
            </a:path>
          </a:pathLst>
        </a:custGeom>
        <a:noFill xmlns:a="http://schemas.openxmlformats.org/drawingml/2006/main"/>
        <a:ln xmlns:a="http://schemas.openxmlformats.org/drawingml/2006/main">
          <a:solidFill>
            <a:srgbClr val="858585"/>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de-DE"/>
        </a:p>
      </cdr:txBody>
    </cdr:sp>
  </cdr:relSizeAnchor>
</c:userShapes>
</file>

<file path=ppt/drawings/drawing3.xml><?xml version="1.0" encoding="utf-8"?>
<c:userShapes xmlns:c="http://schemas.openxmlformats.org/drawingml/2006/chart">
  <cdr:relSizeAnchor xmlns:cdr="http://schemas.openxmlformats.org/drawingml/2006/chartDrawing">
    <cdr:from>
      <cdr:x>0.07918</cdr:x>
      <cdr:y>0.07304</cdr:y>
    </cdr:from>
    <cdr:to>
      <cdr:x>0.93558</cdr:x>
      <cdr:y>0.60061</cdr:y>
    </cdr:to>
    <cdr:sp macro="" textlink="">
      <cdr:nvSpPr>
        <cdr:cNvPr id="4" name="Freihandform: Form 3">
          <a:extLst xmlns:a="http://schemas.openxmlformats.org/drawingml/2006/main">
            <a:ext uri="{FF2B5EF4-FFF2-40B4-BE49-F238E27FC236}">
              <a16:creationId xmlns="" xmlns:a16="http://schemas.microsoft.com/office/drawing/2014/main" id="{2AB0A6F8-2375-477D-AF07-EBCDA1B8CFDC}"/>
            </a:ext>
          </a:extLst>
        </cdr:cNvPr>
        <cdr:cNvSpPr/>
      </cdr:nvSpPr>
      <cdr:spPr>
        <a:xfrm xmlns:a="http://schemas.openxmlformats.org/drawingml/2006/main">
          <a:off x="310670" y="146701"/>
          <a:ext cx="3359944" cy="1059656"/>
        </a:xfrm>
        <a:custGeom xmlns:a="http://schemas.openxmlformats.org/drawingml/2006/main">
          <a:avLst/>
          <a:gdLst>
            <a:gd name="connsiteX0" fmla="*/ 0 w 3359944"/>
            <a:gd name="connsiteY0" fmla="*/ 0 h 1059656"/>
            <a:gd name="connsiteX1" fmla="*/ 61913 w 3359944"/>
            <a:gd name="connsiteY1" fmla="*/ 0 h 1059656"/>
            <a:gd name="connsiteX2" fmla="*/ 61913 w 3359944"/>
            <a:gd name="connsiteY2" fmla="*/ 14287 h 1059656"/>
            <a:gd name="connsiteX3" fmla="*/ 135731 w 3359944"/>
            <a:gd name="connsiteY3" fmla="*/ 14287 h 1059656"/>
            <a:gd name="connsiteX4" fmla="*/ 135731 w 3359944"/>
            <a:gd name="connsiteY4" fmla="*/ 23812 h 1059656"/>
            <a:gd name="connsiteX5" fmla="*/ 307181 w 3359944"/>
            <a:gd name="connsiteY5" fmla="*/ 23812 h 1059656"/>
            <a:gd name="connsiteX6" fmla="*/ 307181 w 3359944"/>
            <a:gd name="connsiteY6" fmla="*/ 38100 h 1059656"/>
            <a:gd name="connsiteX7" fmla="*/ 371475 w 3359944"/>
            <a:gd name="connsiteY7" fmla="*/ 38100 h 1059656"/>
            <a:gd name="connsiteX8" fmla="*/ 371475 w 3359944"/>
            <a:gd name="connsiteY8" fmla="*/ 45244 h 1059656"/>
            <a:gd name="connsiteX9" fmla="*/ 395288 w 3359944"/>
            <a:gd name="connsiteY9" fmla="*/ 45244 h 1059656"/>
            <a:gd name="connsiteX10" fmla="*/ 395288 w 3359944"/>
            <a:gd name="connsiteY10" fmla="*/ 54769 h 1059656"/>
            <a:gd name="connsiteX11" fmla="*/ 442913 w 3359944"/>
            <a:gd name="connsiteY11" fmla="*/ 54769 h 1059656"/>
            <a:gd name="connsiteX12" fmla="*/ 442913 w 3359944"/>
            <a:gd name="connsiteY12" fmla="*/ 64294 h 1059656"/>
            <a:gd name="connsiteX13" fmla="*/ 528638 w 3359944"/>
            <a:gd name="connsiteY13" fmla="*/ 64294 h 1059656"/>
            <a:gd name="connsiteX14" fmla="*/ 528638 w 3359944"/>
            <a:gd name="connsiteY14" fmla="*/ 78581 h 1059656"/>
            <a:gd name="connsiteX15" fmla="*/ 614363 w 3359944"/>
            <a:gd name="connsiteY15" fmla="*/ 78581 h 1059656"/>
            <a:gd name="connsiteX16" fmla="*/ 614363 w 3359944"/>
            <a:gd name="connsiteY16" fmla="*/ 90487 h 1059656"/>
            <a:gd name="connsiteX17" fmla="*/ 631031 w 3359944"/>
            <a:gd name="connsiteY17" fmla="*/ 90487 h 1059656"/>
            <a:gd name="connsiteX18" fmla="*/ 631031 w 3359944"/>
            <a:gd name="connsiteY18" fmla="*/ 104775 h 1059656"/>
            <a:gd name="connsiteX19" fmla="*/ 704850 w 3359944"/>
            <a:gd name="connsiteY19" fmla="*/ 104775 h 1059656"/>
            <a:gd name="connsiteX20" fmla="*/ 704850 w 3359944"/>
            <a:gd name="connsiteY20" fmla="*/ 104775 h 1059656"/>
            <a:gd name="connsiteX21" fmla="*/ 757238 w 3359944"/>
            <a:gd name="connsiteY21" fmla="*/ 104775 h 1059656"/>
            <a:gd name="connsiteX22" fmla="*/ 757238 w 3359944"/>
            <a:gd name="connsiteY22" fmla="*/ 135731 h 1059656"/>
            <a:gd name="connsiteX23" fmla="*/ 850106 w 3359944"/>
            <a:gd name="connsiteY23" fmla="*/ 135731 h 1059656"/>
            <a:gd name="connsiteX24" fmla="*/ 850106 w 3359944"/>
            <a:gd name="connsiteY24" fmla="*/ 145256 h 1059656"/>
            <a:gd name="connsiteX25" fmla="*/ 871538 w 3359944"/>
            <a:gd name="connsiteY25" fmla="*/ 145256 h 1059656"/>
            <a:gd name="connsiteX26" fmla="*/ 871538 w 3359944"/>
            <a:gd name="connsiteY26" fmla="*/ 173831 h 1059656"/>
            <a:gd name="connsiteX27" fmla="*/ 942975 w 3359944"/>
            <a:gd name="connsiteY27" fmla="*/ 173831 h 1059656"/>
            <a:gd name="connsiteX28" fmla="*/ 942975 w 3359944"/>
            <a:gd name="connsiteY28" fmla="*/ 195262 h 1059656"/>
            <a:gd name="connsiteX29" fmla="*/ 971550 w 3359944"/>
            <a:gd name="connsiteY29" fmla="*/ 195262 h 1059656"/>
            <a:gd name="connsiteX30" fmla="*/ 971550 w 3359944"/>
            <a:gd name="connsiteY30" fmla="*/ 214312 h 1059656"/>
            <a:gd name="connsiteX31" fmla="*/ 1100138 w 3359944"/>
            <a:gd name="connsiteY31" fmla="*/ 214312 h 1059656"/>
            <a:gd name="connsiteX32" fmla="*/ 1100138 w 3359944"/>
            <a:gd name="connsiteY32" fmla="*/ 230981 h 1059656"/>
            <a:gd name="connsiteX33" fmla="*/ 1135856 w 3359944"/>
            <a:gd name="connsiteY33" fmla="*/ 230981 h 1059656"/>
            <a:gd name="connsiteX34" fmla="*/ 1135856 w 3359944"/>
            <a:gd name="connsiteY34" fmla="*/ 250031 h 1059656"/>
            <a:gd name="connsiteX35" fmla="*/ 1164431 w 3359944"/>
            <a:gd name="connsiteY35" fmla="*/ 250031 h 1059656"/>
            <a:gd name="connsiteX36" fmla="*/ 1164431 w 3359944"/>
            <a:gd name="connsiteY36" fmla="*/ 257175 h 1059656"/>
            <a:gd name="connsiteX37" fmla="*/ 1188244 w 3359944"/>
            <a:gd name="connsiteY37" fmla="*/ 257175 h 1059656"/>
            <a:gd name="connsiteX38" fmla="*/ 1188244 w 3359944"/>
            <a:gd name="connsiteY38" fmla="*/ 269081 h 1059656"/>
            <a:gd name="connsiteX39" fmla="*/ 1193006 w 3359944"/>
            <a:gd name="connsiteY39" fmla="*/ 269081 h 1059656"/>
            <a:gd name="connsiteX40" fmla="*/ 1193006 w 3359944"/>
            <a:gd name="connsiteY40" fmla="*/ 290512 h 1059656"/>
            <a:gd name="connsiteX41" fmla="*/ 1278731 w 3359944"/>
            <a:gd name="connsiteY41" fmla="*/ 290512 h 1059656"/>
            <a:gd name="connsiteX42" fmla="*/ 1278731 w 3359944"/>
            <a:gd name="connsiteY42" fmla="*/ 304800 h 1059656"/>
            <a:gd name="connsiteX43" fmla="*/ 1307306 w 3359944"/>
            <a:gd name="connsiteY43" fmla="*/ 304800 h 1059656"/>
            <a:gd name="connsiteX44" fmla="*/ 1307306 w 3359944"/>
            <a:gd name="connsiteY44" fmla="*/ 319087 h 1059656"/>
            <a:gd name="connsiteX45" fmla="*/ 1328738 w 3359944"/>
            <a:gd name="connsiteY45" fmla="*/ 319087 h 1059656"/>
            <a:gd name="connsiteX46" fmla="*/ 1328738 w 3359944"/>
            <a:gd name="connsiteY46" fmla="*/ 333375 h 1059656"/>
            <a:gd name="connsiteX47" fmla="*/ 1352550 w 3359944"/>
            <a:gd name="connsiteY47" fmla="*/ 333375 h 1059656"/>
            <a:gd name="connsiteX48" fmla="*/ 1352550 w 3359944"/>
            <a:gd name="connsiteY48" fmla="*/ 347662 h 1059656"/>
            <a:gd name="connsiteX49" fmla="*/ 1393031 w 3359944"/>
            <a:gd name="connsiteY49" fmla="*/ 347662 h 1059656"/>
            <a:gd name="connsiteX50" fmla="*/ 1393031 w 3359944"/>
            <a:gd name="connsiteY50" fmla="*/ 357187 h 1059656"/>
            <a:gd name="connsiteX51" fmla="*/ 1454944 w 3359944"/>
            <a:gd name="connsiteY51" fmla="*/ 357187 h 1059656"/>
            <a:gd name="connsiteX52" fmla="*/ 1454944 w 3359944"/>
            <a:gd name="connsiteY52" fmla="*/ 376237 h 1059656"/>
            <a:gd name="connsiteX53" fmla="*/ 1466850 w 3359944"/>
            <a:gd name="connsiteY53" fmla="*/ 376237 h 1059656"/>
            <a:gd name="connsiteX54" fmla="*/ 1466850 w 3359944"/>
            <a:gd name="connsiteY54" fmla="*/ 385762 h 1059656"/>
            <a:gd name="connsiteX55" fmla="*/ 1557338 w 3359944"/>
            <a:gd name="connsiteY55" fmla="*/ 385762 h 1059656"/>
            <a:gd name="connsiteX56" fmla="*/ 1557338 w 3359944"/>
            <a:gd name="connsiteY56" fmla="*/ 397669 h 1059656"/>
            <a:gd name="connsiteX57" fmla="*/ 1590675 w 3359944"/>
            <a:gd name="connsiteY57" fmla="*/ 397669 h 1059656"/>
            <a:gd name="connsiteX58" fmla="*/ 1590675 w 3359944"/>
            <a:gd name="connsiteY58" fmla="*/ 414337 h 1059656"/>
            <a:gd name="connsiteX59" fmla="*/ 1609725 w 3359944"/>
            <a:gd name="connsiteY59" fmla="*/ 414337 h 1059656"/>
            <a:gd name="connsiteX60" fmla="*/ 1609725 w 3359944"/>
            <a:gd name="connsiteY60" fmla="*/ 431006 h 1059656"/>
            <a:gd name="connsiteX61" fmla="*/ 1624013 w 3359944"/>
            <a:gd name="connsiteY61" fmla="*/ 431006 h 1059656"/>
            <a:gd name="connsiteX62" fmla="*/ 1624013 w 3359944"/>
            <a:gd name="connsiteY62" fmla="*/ 459581 h 1059656"/>
            <a:gd name="connsiteX63" fmla="*/ 1640681 w 3359944"/>
            <a:gd name="connsiteY63" fmla="*/ 459581 h 1059656"/>
            <a:gd name="connsiteX64" fmla="*/ 1640681 w 3359944"/>
            <a:gd name="connsiteY64" fmla="*/ 469106 h 1059656"/>
            <a:gd name="connsiteX65" fmla="*/ 1762125 w 3359944"/>
            <a:gd name="connsiteY65" fmla="*/ 469106 h 1059656"/>
            <a:gd name="connsiteX66" fmla="*/ 1762125 w 3359944"/>
            <a:gd name="connsiteY66" fmla="*/ 488156 h 1059656"/>
            <a:gd name="connsiteX67" fmla="*/ 1788319 w 3359944"/>
            <a:gd name="connsiteY67" fmla="*/ 488156 h 1059656"/>
            <a:gd name="connsiteX68" fmla="*/ 1788319 w 3359944"/>
            <a:gd name="connsiteY68" fmla="*/ 495300 h 1059656"/>
            <a:gd name="connsiteX69" fmla="*/ 1883569 w 3359944"/>
            <a:gd name="connsiteY69" fmla="*/ 495300 h 1059656"/>
            <a:gd name="connsiteX70" fmla="*/ 1883569 w 3359944"/>
            <a:gd name="connsiteY70" fmla="*/ 507206 h 1059656"/>
            <a:gd name="connsiteX71" fmla="*/ 1912144 w 3359944"/>
            <a:gd name="connsiteY71" fmla="*/ 507206 h 1059656"/>
            <a:gd name="connsiteX72" fmla="*/ 1912144 w 3359944"/>
            <a:gd name="connsiteY72" fmla="*/ 514350 h 1059656"/>
            <a:gd name="connsiteX73" fmla="*/ 1924050 w 3359944"/>
            <a:gd name="connsiteY73" fmla="*/ 514350 h 1059656"/>
            <a:gd name="connsiteX74" fmla="*/ 1924050 w 3359944"/>
            <a:gd name="connsiteY74" fmla="*/ 533400 h 1059656"/>
            <a:gd name="connsiteX75" fmla="*/ 1962150 w 3359944"/>
            <a:gd name="connsiteY75" fmla="*/ 533400 h 1059656"/>
            <a:gd name="connsiteX76" fmla="*/ 1962150 w 3359944"/>
            <a:gd name="connsiteY76" fmla="*/ 566737 h 1059656"/>
            <a:gd name="connsiteX77" fmla="*/ 2005013 w 3359944"/>
            <a:gd name="connsiteY77" fmla="*/ 566737 h 1059656"/>
            <a:gd name="connsiteX78" fmla="*/ 2005013 w 3359944"/>
            <a:gd name="connsiteY78" fmla="*/ 578644 h 1059656"/>
            <a:gd name="connsiteX79" fmla="*/ 2019300 w 3359944"/>
            <a:gd name="connsiteY79" fmla="*/ 578644 h 1059656"/>
            <a:gd name="connsiteX80" fmla="*/ 2019300 w 3359944"/>
            <a:gd name="connsiteY80" fmla="*/ 602456 h 1059656"/>
            <a:gd name="connsiteX81" fmla="*/ 2102644 w 3359944"/>
            <a:gd name="connsiteY81" fmla="*/ 602456 h 1059656"/>
            <a:gd name="connsiteX82" fmla="*/ 2102644 w 3359944"/>
            <a:gd name="connsiteY82" fmla="*/ 619125 h 1059656"/>
            <a:gd name="connsiteX83" fmla="*/ 2147888 w 3359944"/>
            <a:gd name="connsiteY83" fmla="*/ 619125 h 1059656"/>
            <a:gd name="connsiteX84" fmla="*/ 2147888 w 3359944"/>
            <a:gd name="connsiteY84" fmla="*/ 619125 h 1059656"/>
            <a:gd name="connsiteX85" fmla="*/ 2164557 w 3359944"/>
            <a:gd name="connsiteY85" fmla="*/ 635794 h 1059656"/>
            <a:gd name="connsiteX86" fmla="*/ 2164557 w 3359944"/>
            <a:gd name="connsiteY86" fmla="*/ 659606 h 1059656"/>
            <a:gd name="connsiteX87" fmla="*/ 2197894 w 3359944"/>
            <a:gd name="connsiteY87" fmla="*/ 659606 h 1059656"/>
            <a:gd name="connsiteX88" fmla="*/ 2197894 w 3359944"/>
            <a:gd name="connsiteY88" fmla="*/ 673894 h 1059656"/>
            <a:gd name="connsiteX89" fmla="*/ 2257425 w 3359944"/>
            <a:gd name="connsiteY89" fmla="*/ 673894 h 1059656"/>
            <a:gd name="connsiteX90" fmla="*/ 2257425 w 3359944"/>
            <a:gd name="connsiteY90" fmla="*/ 690562 h 1059656"/>
            <a:gd name="connsiteX91" fmla="*/ 2276475 w 3359944"/>
            <a:gd name="connsiteY91" fmla="*/ 690562 h 1059656"/>
            <a:gd name="connsiteX92" fmla="*/ 2276475 w 3359944"/>
            <a:gd name="connsiteY92" fmla="*/ 700087 h 1059656"/>
            <a:gd name="connsiteX93" fmla="*/ 2321719 w 3359944"/>
            <a:gd name="connsiteY93" fmla="*/ 700087 h 1059656"/>
            <a:gd name="connsiteX94" fmla="*/ 2321719 w 3359944"/>
            <a:gd name="connsiteY94" fmla="*/ 726281 h 1059656"/>
            <a:gd name="connsiteX95" fmla="*/ 2450306 w 3359944"/>
            <a:gd name="connsiteY95" fmla="*/ 726281 h 1059656"/>
            <a:gd name="connsiteX96" fmla="*/ 2450306 w 3359944"/>
            <a:gd name="connsiteY96" fmla="*/ 757237 h 1059656"/>
            <a:gd name="connsiteX97" fmla="*/ 2562225 w 3359944"/>
            <a:gd name="connsiteY97" fmla="*/ 757237 h 1059656"/>
            <a:gd name="connsiteX98" fmla="*/ 2562225 w 3359944"/>
            <a:gd name="connsiteY98" fmla="*/ 771525 h 1059656"/>
            <a:gd name="connsiteX99" fmla="*/ 2655094 w 3359944"/>
            <a:gd name="connsiteY99" fmla="*/ 771525 h 1059656"/>
            <a:gd name="connsiteX100" fmla="*/ 2655094 w 3359944"/>
            <a:gd name="connsiteY100" fmla="*/ 785812 h 1059656"/>
            <a:gd name="connsiteX101" fmla="*/ 2759869 w 3359944"/>
            <a:gd name="connsiteY101" fmla="*/ 785812 h 1059656"/>
            <a:gd name="connsiteX102" fmla="*/ 2759869 w 3359944"/>
            <a:gd name="connsiteY102" fmla="*/ 800100 h 1059656"/>
            <a:gd name="connsiteX103" fmla="*/ 2812256 w 3359944"/>
            <a:gd name="connsiteY103" fmla="*/ 800100 h 1059656"/>
            <a:gd name="connsiteX104" fmla="*/ 2812256 w 3359944"/>
            <a:gd name="connsiteY104" fmla="*/ 814387 h 1059656"/>
            <a:gd name="connsiteX105" fmla="*/ 2840831 w 3359944"/>
            <a:gd name="connsiteY105" fmla="*/ 814387 h 1059656"/>
            <a:gd name="connsiteX106" fmla="*/ 2840831 w 3359944"/>
            <a:gd name="connsiteY106" fmla="*/ 842962 h 1059656"/>
            <a:gd name="connsiteX107" fmla="*/ 2867025 w 3359944"/>
            <a:gd name="connsiteY107" fmla="*/ 842962 h 1059656"/>
            <a:gd name="connsiteX108" fmla="*/ 2867025 w 3359944"/>
            <a:gd name="connsiteY108" fmla="*/ 864394 h 1059656"/>
            <a:gd name="connsiteX109" fmla="*/ 3062288 w 3359944"/>
            <a:gd name="connsiteY109" fmla="*/ 864394 h 1059656"/>
            <a:gd name="connsiteX110" fmla="*/ 3062288 w 3359944"/>
            <a:gd name="connsiteY110" fmla="*/ 916781 h 1059656"/>
            <a:gd name="connsiteX111" fmla="*/ 3095625 w 3359944"/>
            <a:gd name="connsiteY111" fmla="*/ 916781 h 1059656"/>
            <a:gd name="connsiteX112" fmla="*/ 3095625 w 3359944"/>
            <a:gd name="connsiteY112" fmla="*/ 971550 h 1059656"/>
            <a:gd name="connsiteX113" fmla="*/ 3128963 w 3359944"/>
            <a:gd name="connsiteY113" fmla="*/ 971550 h 1059656"/>
            <a:gd name="connsiteX114" fmla="*/ 3128963 w 3359944"/>
            <a:gd name="connsiteY114" fmla="*/ 1059656 h 1059656"/>
            <a:gd name="connsiteX115" fmla="*/ 3359944 w 3359944"/>
            <a:gd name="connsiteY115" fmla="*/ 1059656 h 105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359944" h="1059656">
              <a:moveTo>
                <a:pt x="0" y="0"/>
              </a:moveTo>
              <a:lnTo>
                <a:pt x="61913" y="0"/>
              </a:lnTo>
              <a:lnTo>
                <a:pt x="61913" y="14287"/>
              </a:lnTo>
              <a:lnTo>
                <a:pt x="135731" y="14287"/>
              </a:lnTo>
              <a:lnTo>
                <a:pt x="135731" y="23812"/>
              </a:lnTo>
              <a:lnTo>
                <a:pt x="307181" y="23812"/>
              </a:lnTo>
              <a:lnTo>
                <a:pt x="307181" y="38100"/>
              </a:lnTo>
              <a:lnTo>
                <a:pt x="371475" y="38100"/>
              </a:lnTo>
              <a:lnTo>
                <a:pt x="371475" y="45244"/>
              </a:lnTo>
              <a:lnTo>
                <a:pt x="395288" y="45244"/>
              </a:lnTo>
              <a:lnTo>
                <a:pt x="395288" y="54769"/>
              </a:lnTo>
              <a:lnTo>
                <a:pt x="442913" y="54769"/>
              </a:lnTo>
              <a:lnTo>
                <a:pt x="442913" y="64294"/>
              </a:lnTo>
              <a:lnTo>
                <a:pt x="528638" y="64294"/>
              </a:lnTo>
              <a:lnTo>
                <a:pt x="528638" y="78581"/>
              </a:lnTo>
              <a:lnTo>
                <a:pt x="614363" y="78581"/>
              </a:lnTo>
              <a:lnTo>
                <a:pt x="614363" y="90487"/>
              </a:lnTo>
              <a:lnTo>
                <a:pt x="631031" y="90487"/>
              </a:lnTo>
              <a:lnTo>
                <a:pt x="631031" y="104775"/>
              </a:lnTo>
              <a:lnTo>
                <a:pt x="704850" y="104775"/>
              </a:lnTo>
              <a:lnTo>
                <a:pt x="704850" y="104775"/>
              </a:lnTo>
              <a:lnTo>
                <a:pt x="757238" y="104775"/>
              </a:lnTo>
              <a:lnTo>
                <a:pt x="757238" y="135731"/>
              </a:lnTo>
              <a:lnTo>
                <a:pt x="850106" y="135731"/>
              </a:lnTo>
              <a:lnTo>
                <a:pt x="850106" y="145256"/>
              </a:lnTo>
              <a:lnTo>
                <a:pt x="871538" y="145256"/>
              </a:lnTo>
              <a:lnTo>
                <a:pt x="871538" y="173831"/>
              </a:lnTo>
              <a:lnTo>
                <a:pt x="942975" y="173831"/>
              </a:lnTo>
              <a:lnTo>
                <a:pt x="942975" y="195262"/>
              </a:lnTo>
              <a:lnTo>
                <a:pt x="971550" y="195262"/>
              </a:lnTo>
              <a:lnTo>
                <a:pt x="971550" y="214312"/>
              </a:lnTo>
              <a:lnTo>
                <a:pt x="1100138" y="214312"/>
              </a:lnTo>
              <a:lnTo>
                <a:pt x="1100138" y="230981"/>
              </a:lnTo>
              <a:lnTo>
                <a:pt x="1135856" y="230981"/>
              </a:lnTo>
              <a:lnTo>
                <a:pt x="1135856" y="250031"/>
              </a:lnTo>
              <a:lnTo>
                <a:pt x="1164431" y="250031"/>
              </a:lnTo>
              <a:lnTo>
                <a:pt x="1164431" y="257175"/>
              </a:lnTo>
              <a:lnTo>
                <a:pt x="1188244" y="257175"/>
              </a:lnTo>
              <a:lnTo>
                <a:pt x="1188244" y="269081"/>
              </a:lnTo>
              <a:lnTo>
                <a:pt x="1193006" y="269081"/>
              </a:lnTo>
              <a:lnTo>
                <a:pt x="1193006" y="290512"/>
              </a:lnTo>
              <a:lnTo>
                <a:pt x="1278731" y="290512"/>
              </a:lnTo>
              <a:lnTo>
                <a:pt x="1278731" y="304800"/>
              </a:lnTo>
              <a:lnTo>
                <a:pt x="1307306" y="304800"/>
              </a:lnTo>
              <a:lnTo>
                <a:pt x="1307306" y="319087"/>
              </a:lnTo>
              <a:lnTo>
                <a:pt x="1328738" y="319087"/>
              </a:lnTo>
              <a:lnTo>
                <a:pt x="1328738" y="333375"/>
              </a:lnTo>
              <a:lnTo>
                <a:pt x="1352550" y="333375"/>
              </a:lnTo>
              <a:lnTo>
                <a:pt x="1352550" y="347662"/>
              </a:lnTo>
              <a:lnTo>
                <a:pt x="1393031" y="347662"/>
              </a:lnTo>
              <a:lnTo>
                <a:pt x="1393031" y="357187"/>
              </a:lnTo>
              <a:lnTo>
                <a:pt x="1454944" y="357187"/>
              </a:lnTo>
              <a:lnTo>
                <a:pt x="1454944" y="376237"/>
              </a:lnTo>
              <a:lnTo>
                <a:pt x="1466850" y="376237"/>
              </a:lnTo>
              <a:lnTo>
                <a:pt x="1466850" y="385762"/>
              </a:lnTo>
              <a:lnTo>
                <a:pt x="1557338" y="385762"/>
              </a:lnTo>
              <a:lnTo>
                <a:pt x="1557338" y="397669"/>
              </a:lnTo>
              <a:lnTo>
                <a:pt x="1590675" y="397669"/>
              </a:lnTo>
              <a:lnTo>
                <a:pt x="1590675" y="414337"/>
              </a:lnTo>
              <a:lnTo>
                <a:pt x="1609725" y="414337"/>
              </a:lnTo>
              <a:lnTo>
                <a:pt x="1609725" y="431006"/>
              </a:lnTo>
              <a:lnTo>
                <a:pt x="1624013" y="431006"/>
              </a:lnTo>
              <a:lnTo>
                <a:pt x="1624013" y="459581"/>
              </a:lnTo>
              <a:lnTo>
                <a:pt x="1640681" y="459581"/>
              </a:lnTo>
              <a:lnTo>
                <a:pt x="1640681" y="469106"/>
              </a:lnTo>
              <a:lnTo>
                <a:pt x="1762125" y="469106"/>
              </a:lnTo>
              <a:lnTo>
                <a:pt x="1762125" y="488156"/>
              </a:lnTo>
              <a:lnTo>
                <a:pt x="1788319" y="488156"/>
              </a:lnTo>
              <a:lnTo>
                <a:pt x="1788319" y="495300"/>
              </a:lnTo>
              <a:lnTo>
                <a:pt x="1883569" y="495300"/>
              </a:lnTo>
              <a:lnTo>
                <a:pt x="1883569" y="507206"/>
              </a:lnTo>
              <a:lnTo>
                <a:pt x="1912144" y="507206"/>
              </a:lnTo>
              <a:lnTo>
                <a:pt x="1912144" y="514350"/>
              </a:lnTo>
              <a:lnTo>
                <a:pt x="1924050" y="514350"/>
              </a:lnTo>
              <a:lnTo>
                <a:pt x="1924050" y="533400"/>
              </a:lnTo>
              <a:lnTo>
                <a:pt x="1962150" y="533400"/>
              </a:lnTo>
              <a:lnTo>
                <a:pt x="1962150" y="566737"/>
              </a:lnTo>
              <a:lnTo>
                <a:pt x="2005013" y="566737"/>
              </a:lnTo>
              <a:lnTo>
                <a:pt x="2005013" y="578644"/>
              </a:lnTo>
              <a:lnTo>
                <a:pt x="2019300" y="578644"/>
              </a:lnTo>
              <a:lnTo>
                <a:pt x="2019300" y="602456"/>
              </a:lnTo>
              <a:lnTo>
                <a:pt x="2102644" y="602456"/>
              </a:lnTo>
              <a:lnTo>
                <a:pt x="2102644" y="619125"/>
              </a:lnTo>
              <a:lnTo>
                <a:pt x="2147888" y="619125"/>
              </a:lnTo>
              <a:lnTo>
                <a:pt x="2147888" y="619125"/>
              </a:lnTo>
              <a:lnTo>
                <a:pt x="2164557" y="635794"/>
              </a:lnTo>
              <a:lnTo>
                <a:pt x="2164557" y="659606"/>
              </a:lnTo>
              <a:lnTo>
                <a:pt x="2197894" y="659606"/>
              </a:lnTo>
              <a:lnTo>
                <a:pt x="2197894" y="673894"/>
              </a:lnTo>
              <a:lnTo>
                <a:pt x="2257425" y="673894"/>
              </a:lnTo>
              <a:lnTo>
                <a:pt x="2257425" y="690562"/>
              </a:lnTo>
              <a:lnTo>
                <a:pt x="2276475" y="690562"/>
              </a:lnTo>
              <a:lnTo>
                <a:pt x="2276475" y="700087"/>
              </a:lnTo>
              <a:lnTo>
                <a:pt x="2321719" y="700087"/>
              </a:lnTo>
              <a:lnTo>
                <a:pt x="2321719" y="726281"/>
              </a:lnTo>
              <a:lnTo>
                <a:pt x="2450306" y="726281"/>
              </a:lnTo>
              <a:lnTo>
                <a:pt x="2450306" y="757237"/>
              </a:lnTo>
              <a:lnTo>
                <a:pt x="2562225" y="757237"/>
              </a:lnTo>
              <a:lnTo>
                <a:pt x="2562225" y="771525"/>
              </a:lnTo>
              <a:lnTo>
                <a:pt x="2655094" y="771525"/>
              </a:lnTo>
              <a:lnTo>
                <a:pt x="2655094" y="785812"/>
              </a:lnTo>
              <a:lnTo>
                <a:pt x="2759869" y="785812"/>
              </a:lnTo>
              <a:lnTo>
                <a:pt x="2759869" y="800100"/>
              </a:lnTo>
              <a:lnTo>
                <a:pt x="2812256" y="800100"/>
              </a:lnTo>
              <a:lnTo>
                <a:pt x="2812256" y="814387"/>
              </a:lnTo>
              <a:lnTo>
                <a:pt x="2840831" y="814387"/>
              </a:lnTo>
              <a:lnTo>
                <a:pt x="2840831" y="842962"/>
              </a:lnTo>
              <a:lnTo>
                <a:pt x="2867025" y="842962"/>
              </a:lnTo>
              <a:lnTo>
                <a:pt x="2867025" y="864394"/>
              </a:lnTo>
              <a:lnTo>
                <a:pt x="3062288" y="864394"/>
              </a:lnTo>
              <a:lnTo>
                <a:pt x="3062288" y="916781"/>
              </a:lnTo>
              <a:lnTo>
                <a:pt x="3095625" y="916781"/>
              </a:lnTo>
              <a:lnTo>
                <a:pt x="3095625" y="971550"/>
              </a:lnTo>
              <a:lnTo>
                <a:pt x="3128963" y="971550"/>
              </a:lnTo>
              <a:lnTo>
                <a:pt x="3128963" y="1059656"/>
              </a:lnTo>
              <a:lnTo>
                <a:pt x="3359944" y="1059656"/>
              </a:lnTo>
            </a:path>
          </a:pathLst>
        </a:custGeom>
        <a:noFill xmlns:a="http://schemas.openxmlformats.org/drawingml/2006/main"/>
        <a:ln xmlns:a="http://schemas.openxmlformats.org/drawingml/2006/main">
          <a:solidFill>
            <a:srgbClr val="858585"/>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de-DE"/>
        </a:p>
      </cdr:txBody>
    </cdr:sp>
  </cdr:relSizeAnchor>
  <cdr:relSizeAnchor xmlns:cdr="http://schemas.openxmlformats.org/drawingml/2006/chartDrawing">
    <cdr:from>
      <cdr:x>0.52893</cdr:x>
      <cdr:y>0.26036</cdr:y>
    </cdr:from>
    <cdr:to>
      <cdr:x>0.95622</cdr:x>
      <cdr:y>0.45123</cdr:y>
    </cdr:to>
    <cdr:sp macro="" textlink="">
      <cdr:nvSpPr>
        <cdr:cNvPr id="3" name="Freihandform: Form 2">
          <a:extLst xmlns:a="http://schemas.openxmlformats.org/drawingml/2006/main">
            <a:ext uri="{FF2B5EF4-FFF2-40B4-BE49-F238E27FC236}">
              <a16:creationId xmlns="" xmlns:a16="http://schemas.microsoft.com/office/drawing/2014/main" id="{7A4C77AA-14B5-478C-ADE1-096047DBA7F6}"/>
            </a:ext>
          </a:extLst>
        </cdr:cNvPr>
        <cdr:cNvSpPr/>
      </cdr:nvSpPr>
      <cdr:spPr>
        <a:xfrm xmlns:a="http://schemas.openxmlformats.org/drawingml/2006/main">
          <a:off x="2075176" y="522938"/>
          <a:ext cx="1676400" cy="383382"/>
        </a:xfrm>
        <a:custGeom xmlns:a="http://schemas.openxmlformats.org/drawingml/2006/main">
          <a:avLst/>
          <a:gdLst>
            <a:gd name="connsiteX0" fmla="*/ 1676400 w 1676400"/>
            <a:gd name="connsiteY0" fmla="*/ 383382 h 383382"/>
            <a:gd name="connsiteX1" fmla="*/ 1493044 w 1676400"/>
            <a:gd name="connsiteY1" fmla="*/ 383382 h 383382"/>
            <a:gd name="connsiteX2" fmla="*/ 1493044 w 1676400"/>
            <a:gd name="connsiteY2" fmla="*/ 295275 h 383382"/>
            <a:gd name="connsiteX3" fmla="*/ 1312069 w 1676400"/>
            <a:gd name="connsiteY3" fmla="*/ 295275 h 383382"/>
            <a:gd name="connsiteX4" fmla="*/ 1312069 w 1676400"/>
            <a:gd name="connsiteY4" fmla="*/ 276225 h 383382"/>
            <a:gd name="connsiteX5" fmla="*/ 1214438 w 1676400"/>
            <a:gd name="connsiteY5" fmla="*/ 276225 h 383382"/>
            <a:gd name="connsiteX6" fmla="*/ 1214438 w 1676400"/>
            <a:gd name="connsiteY6" fmla="*/ 261938 h 383382"/>
            <a:gd name="connsiteX7" fmla="*/ 1154907 w 1676400"/>
            <a:gd name="connsiteY7" fmla="*/ 261938 h 383382"/>
            <a:gd name="connsiteX8" fmla="*/ 1154907 w 1676400"/>
            <a:gd name="connsiteY8" fmla="*/ 261938 h 383382"/>
            <a:gd name="connsiteX9" fmla="*/ 1140619 w 1676400"/>
            <a:gd name="connsiteY9" fmla="*/ 247650 h 383382"/>
            <a:gd name="connsiteX10" fmla="*/ 1131094 w 1676400"/>
            <a:gd name="connsiteY10" fmla="*/ 238125 h 383382"/>
            <a:gd name="connsiteX11" fmla="*/ 1069182 w 1676400"/>
            <a:gd name="connsiteY11" fmla="*/ 238125 h 383382"/>
            <a:gd name="connsiteX12" fmla="*/ 1069182 w 1676400"/>
            <a:gd name="connsiteY12" fmla="*/ 228600 h 383382"/>
            <a:gd name="connsiteX13" fmla="*/ 1012032 w 1676400"/>
            <a:gd name="connsiteY13" fmla="*/ 228600 h 383382"/>
            <a:gd name="connsiteX14" fmla="*/ 1012032 w 1676400"/>
            <a:gd name="connsiteY14" fmla="*/ 219075 h 383382"/>
            <a:gd name="connsiteX15" fmla="*/ 964407 w 1676400"/>
            <a:gd name="connsiteY15" fmla="*/ 219075 h 383382"/>
            <a:gd name="connsiteX16" fmla="*/ 964407 w 1676400"/>
            <a:gd name="connsiteY16" fmla="*/ 209550 h 383382"/>
            <a:gd name="connsiteX17" fmla="*/ 921544 w 1676400"/>
            <a:gd name="connsiteY17" fmla="*/ 209550 h 383382"/>
            <a:gd name="connsiteX18" fmla="*/ 921544 w 1676400"/>
            <a:gd name="connsiteY18" fmla="*/ 200025 h 383382"/>
            <a:gd name="connsiteX19" fmla="*/ 871538 w 1676400"/>
            <a:gd name="connsiteY19" fmla="*/ 200025 h 383382"/>
            <a:gd name="connsiteX20" fmla="*/ 871538 w 1676400"/>
            <a:gd name="connsiteY20" fmla="*/ 185738 h 383382"/>
            <a:gd name="connsiteX21" fmla="*/ 733425 w 1676400"/>
            <a:gd name="connsiteY21" fmla="*/ 185738 h 383382"/>
            <a:gd name="connsiteX22" fmla="*/ 733425 w 1676400"/>
            <a:gd name="connsiteY22" fmla="*/ 171450 h 383382"/>
            <a:gd name="connsiteX23" fmla="*/ 647700 w 1676400"/>
            <a:gd name="connsiteY23" fmla="*/ 171450 h 383382"/>
            <a:gd name="connsiteX24" fmla="*/ 647700 w 1676400"/>
            <a:gd name="connsiteY24" fmla="*/ 161925 h 383382"/>
            <a:gd name="connsiteX25" fmla="*/ 628650 w 1676400"/>
            <a:gd name="connsiteY25" fmla="*/ 161925 h 383382"/>
            <a:gd name="connsiteX26" fmla="*/ 628650 w 1676400"/>
            <a:gd name="connsiteY26" fmla="*/ 154782 h 383382"/>
            <a:gd name="connsiteX27" fmla="*/ 611982 w 1676400"/>
            <a:gd name="connsiteY27" fmla="*/ 154782 h 383382"/>
            <a:gd name="connsiteX28" fmla="*/ 611982 w 1676400"/>
            <a:gd name="connsiteY28" fmla="*/ 145257 h 383382"/>
            <a:gd name="connsiteX29" fmla="*/ 542925 w 1676400"/>
            <a:gd name="connsiteY29" fmla="*/ 145257 h 383382"/>
            <a:gd name="connsiteX30" fmla="*/ 542925 w 1676400"/>
            <a:gd name="connsiteY30" fmla="*/ 140494 h 383382"/>
            <a:gd name="connsiteX31" fmla="*/ 466725 w 1676400"/>
            <a:gd name="connsiteY31" fmla="*/ 140494 h 383382"/>
            <a:gd name="connsiteX32" fmla="*/ 466725 w 1676400"/>
            <a:gd name="connsiteY32" fmla="*/ 126207 h 383382"/>
            <a:gd name="connsiteX33" fmla="*/ 435769 w 1676400"/>
            <a:gd name="connsiteY33" fmla="*/ 126207 h 383382"/>
            <a:gd name="connsiteX34" fmla="*/ 435769 w 1676400"/>
            <a:gd name="connsiteY34" fmla="*/ 111919 h 383382"/>
            <a:gd name="connsiteX35" fmla="*/ 400050 w 1676400"/>
            <a:gd name="connsiteY35" fmla="*/ 111919 h 383382"/>
            <a:gd name="connsiteX36" fmla="*/ 400050 w 1676400"/>
            <a:gd name="connsiteY36" fmla="*/ 100013 h 383382"/>
            <a:gd name="connsiteX37" fmla="*/ 357188 w 1676400"/>
            <a:gd name="connsiteY37" fmla="*/ 100013 h 383382"/>
            <a:gd name="connsiteX38" fmla="*/ 357188 w 1676400"/>
            <a:gd name="connsiteY38" fmla="*/ 92869 h 383382"/>
            <a:gd name="connsiteX39" fmla="*/ 321469 w 1676400"/>
            <a:gd name="connsiteY39" fmla="*/ 92869 h 383382"/>
            <a:gd name="connsiteX40" fmla="*/ 321469 w 1676400"/>
            <a:gd name="connsiteY40" fmla="*/ 88107 h 383382"/>
            <a:gd name="connsiteX41" fmla="*/ 307182 w 1676400"/>
            <a:gd name="connsiteY41" fmla="*/ 88107 h 383382"/>
            <a:gd name="connsiteX42" fmla="*/ 307182 w 1676400"/>
            <a:gd name="connsiteY42" fmla="*/ 71438 h 383382"/>
            <a:gd name="connsiteX43" fmla="*/ 261938 w 1676400"/>
            <a:gd name="connsiteY43" fmla="*/ 71438 h 383382"/>
            <a:gd name="connsiteX44" fmla="*/ 261938 w 1676400"/>
            <a:gd name="connsiteY44" fmla="*/ 54769 h 383382"/>
            <a:gd name="connsiteX45" fmla="*/ 223838 w 1676400"/>
            <a:gd name="connsiteY45" fmla="*/ 54769 h 383382"/>
            <a:gd name="connsiteX46" fmla="*/ 223838 w 1676400"/>
            <a:gd name="connsiteY46" fmla="*/ 26194 h 383382"/>
            <a:gd name="connsiteX47" fmla="*/ 54769 w 1676400"/>
            <a:gd name="connsiteY47" fmla="*/ 26194 h 383382"/>
            <a:gd name="connsiteX48" fmla="*/ 54769 w 1676400"/>
            <a:gd name="connsiteY48" fmla="*/ 9525 h 383382"/>
            <a:gd name="connsiteX49" fmla="*/ 9525 w 1676400"/>
            <a:gd name="connsiteY49" fmla="*/ 9525 h 383382"/>
            <a:gd name="connsiteX50" fmla="*/ 9525 w 1676400"/>
            <a:gd name="connsiteY50" fmla="*/ 0 h 383382"/>
            <a:gd name="connsiteX51" fmla="*/ 0 w 1676400"/>
            <a:gd name="connsiteY51" fmla="*/ 0 h 38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76400" h="383382">
              <a:moveTo>
                <a:pt x="1676400" y="383382"/>
              </a:moveTo>
              <a:lnTo>
                <a:pt x="1493044" y="383382"/>
              </a:lnTo>
              <a:lnTo>
                <a:pt x="1493044" y="295275"/>
              </a:lnTo>
              <a:lnTo>
                <a:pt x="1312069" y="295275"/>
              </a:lnTo>
              <a:lnTo>
                <a:pt x="1312069" y="276225"/>
              </a:lnTo>
              <a:lnTo>
                <a:pt x="1214438" y="276225"/>
              </a:lnTo>
              <a:lnTo>
                <a:pt x="1214438" y="261938"/>
              </a:lnTo>
              <a:lnTo>
                <a:pt x="1154907" y="261938"/>
              </a:lnTo>
              <a:lnTo>
                <a:pt x="1154907" y="261938"/>
              </a:lnTo>
              <a:lnTo>
                <a:pt x="1140619" y="247650"/>
              </a:lnTo>
              <a:lnTo>
                <a:pt x="1131094" y="238125"/>
              </a:lnTo>
              <a:lnTo>
                <a:pt x="1069182" y="238125"/>
              </a:lnTo>
              <a:lnTo>
                <a:pt x="1069182" y="228600"/>
              </a:lnTo>
              <a:lnTo>
                <a:pt x="1012032" y="228600"/>
              </a:lnTo>
              <a:lnTo>
                <a:pt x="1012032" y="219075"/>
              </a:lnTo>
              <a:lnTo>
                <a:pt x="964407" y="219075"/>
              </a:lnTo>
              <a:lnTo>
                <a:pt x="964407" y="209550"/>
              </a:lnTo>
              <a:lnTo>
                <a:pt x="921544" y="209550"/>
              </a:lnTo>
              <a:lnTo>
                <a:pt x="921544" y="200025"/>
              </a:lnTo>
              <a:lnTo>
                <a:pt x="871538" y="200025"/>
              </a:lnTo>
              <a:lnTo>
                <a:pt x="871538" y="185738"/>
              </a:lnTo>
              <a:lnTo>
                <a:pt x="733425" y="185738"/>
              </a:lnTo>
              <a:lnTo>
                <a:pt x="733425" y="171450"/>
              </a:lnTo>
              <a:lnTo>
                <a:pt x="647700" y="171450"/>
              </a:lnTo>
              <a:lnTo>
                <a:pt x="647700" y="161925"/>
              </a:lnTo>
              <a:lnTo>
                <a:pt x="628650" y="161925"/>
              </a:lnTo>
              <a:lnTo>
                <a:pt x="628650" y="154782"/>
              </a:lnTo>
              <a:lnTo>
                <a:pt x="611982" y="154782"/>
              </a:lnTo>
              <a:lnTo>
                <a:pt x="611982" y="145257"/>
              </a:lnTo>
              <a:lnTo>
                <a:pt x="542925" y="145257"/>
              </a:lnTo>
              <a:lnTo>
                <a:pt x="542925" y="140494"/>
              </a:lnTo>
              <a:lnTo>
                <a:pt x="466725" y="140494"/>
              </a:lnTo>
              <a:lnTo>
                <a:pt x="466725" y="126207"/>
              </a:lnTo>
              <a:lnTo>
                <a:pt x="435769" y="126207"/>
              </a:lnTo>
              <a:lnTo>
                <a:pt x="435769" y="111919"/>
              </a:lnTo>
              <a:lnTo>
                <a:pt x="400050" y="111919"/>
              </a:lnTo>
              <a:lnTo>
                <a:pt x="400050" y="100013"/>
              </a:lnTo>
              <a:lnTo>
                <a:pt x="357188" y="100013"/>
              </a:lnTo>
              <a:lnTo>
                <a:pt x="357188" y="92869"/>
              </a:lnTo>
              <a:lnTo>
                <a:pt x="321469" y="92869"/>
              </a:lnTo>
              <a:lnTo>
                <a:pt x="321469" y="88107"/>
              </a:lnTo>
              <a:lnTo>
                <a:pt x="307182" y="88107"/>
              </a:lnTo>
              <a:lnTo>
                <a:pt x="307182" y="71438"/>
              </a:lnTo>
              <a:lnTo>
                <a:pt x="261938" y="71438"/>
              </a:lnTo>
              <a:lnTo>
                <a:pt x="261938" y="54769"/>
              </a:lnTo>
              <a:lnTo>
                <a:pt x="223838" y="54769"/>
              </a:lnTo>
              <a:lnTo>
                <a:pt x="223838" y="26194"/>
              </a:lnTo>
              <a:lnTo>
                <a:pt x="54769" y="26194"/>
              </a:lnTo>
              <a:lnTo>
                <a:pt x="54769" y="9525"/>
              </a:lnTo>
              <a:lnTo>
                <a:pt x="9525" y="9525"/>
              </a:lnTo>
              <a:lnTo>
                <a:pt x="9525" y="0"/>
              </a:lnTo>
              <a:lnTo>
                <a:pt x="0" y="0"/>
              </a:lnTo>
            </a:path>
          </a:pathLst>
        </a:custGeom>
        <a:noFill xmlns:a="http://schemas.openxmlformats.org/drawingml/2006/main"/>
        <a:ln xmlns:a="http://schemas.openxmlformats.org/drawingml/2006/main">
          <a:solidFill>
            <a:srgbClr val="004D74"/>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de-DE"/>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70CFA19-5850-4B43-84BA-8825B7D3282B}" type="datetimeFigureOut">
              <a:rPr lang="en-US" smtClean="0"/>
              <a:t>9/27/2021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08804BC-C4E0-9E40-9640-48F2E22F7053}" type="slidenum">
              <a:rPr lang="en-US" smtClean="0"/>
              <a:t>‹Nr.›</a:t>
            </a:fld>
            <a:endParaRPr lang="en-US"/>
          </a:p>
        </p:txBody>
      </p:sp>
    </p:spTree>
    <p:extLst>
      <p:ext uri="{BB962C8B-B14F-4D97-AF65-F5344CB8AC3E}">
        <p14:creationId xmlns:p14="http://schemas.microsoft.com/office/powerpoint/2010/main" val="8313219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81000" y="4343400"/>
            <a:ext cx="60960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202E6E-A867-8D48-B3FD-AE8B73CEE2BA}" type="slidenum">
              <a:rPr lang="en-US" smtClean="0"/>
              <a:t>‹Nr.›</a:t>
            </a:fld>
            <a:endParaRPr lang="en-US"/>
          </a:p>
        </p:txBody>
      </p:sp>
    </p:spTree>
    <p:extLst>
      <p:ext uri="{BB962C8B-B14F-4D97-AF65-F5344CB8AC3E}">
        <p14:creationId xmlns:p14="http://schemas.microsoft.com/office/powerpoint/2010/main" val="7450666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460523-EB91-46D3-B1F2-0EA6C638628D}" type="slidenum">
              <a:rPr lang="de-DE" altLang="de-DE" b="1" smtClean="0">
                <a:latin typeface="Arial" panose="020B0604020202020204" pitchFamily="34" charset="0"/>
                <a:ea typeface="MS PGothic" panose="020B0600070205080204" pitchFamily="34" charset="-128"/>
              </a:rPr>
              <a:pPr>
                <a:spcBef>
                  <a:spcPct val="0"/>
                </a:spcBef>
              </a:pPr>
              <a:t>1</a:t>
            </a:fld>
            <a:endParaRPr lang="de-DE" altLang="de-DE" b="1" smtClean="0">
              <a:latin typeface="Arial" panose="020B0604020202020204" pitchFamily="34" charset="0"/>
              <a:ea typeface="MS PGothic" panose="020B0600070205080204" pitchFamily="34" charset="-128"/>
            </a:endParaRPr>
          </a:p>
        </p:txBody>
      </p:sp>
      <p:sp>
        <p:nvSpPr>
          <p:cNvPr id="19459"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smtClean="0"/>
          </a:p>
        </p:txBody>
      </p:sp>
    </p:spTree>
    <p:extLst>
      <p:ext uri="{BB962C8B-B14F-4D97-AF65-F5344CB8AC3E}">
        <p14:creationId xmlns:p14="http://schemas.microsoft.com/office/powerpoint/2010/main" val="2382404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C202E6E-A867-8D48-B3FD-AE8B73CEE2BA}" type="slidenum">
              <a:rPr lang="en-US" smtClean="0"/>
              <a:t>42</a:t>
            </a:fld>
            <a:endParaRPr lang="en-US"/>
          </a:p>
        </p:txBody>
      </p:sp>
    </p:spTree>
    <p:extLst>
      <p:ext uri="{BB962C8B-B14F-4D97-AF65-F5344CB8AC3E}">
        <p14:creationId xmlns:p14="http://schemas.microsoft.com/office/powerpoint/2010/main" val="568372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C202E6E-A867-8D48-B3FD-AE8B73CEE2BA}" type="slidenum">
              <a:rPr lang="en-US" smtClean="0"/>
              <a:t>43</a:t>
            </a:fld>
            <a:endParaRPr lang="en-US"/>
          </a:p>
        </p:txBody>
      </p:sp>
    </p:spTree>
    <p:extLst>
      <p:ext uri="{BB962C8B-B14F-4D97-AF65-F5344CB8AC3E}">
        <p14:creationId xmlns:p14="http://schemas.microsoft.com/office/powerpoint/2010/main" val="1085314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C202E6E-A867-8D48-B3FD-AE8B73CEE2BA}" type="slidenum">
              <a:rPr lang="en-US" smtClean="0"/>
              <a:t>44</a:t>
            </a:fld>
            <a:endParaRPr lang="en-US"/>
          </a:p>
        </p:txBody>
      </p:sp>
    </p:spTree>
    <p:extLst>
      <p:ext uri="{BB962C8B-B14F-4D97-AF65-F5344CB8AC3E}">
        <p14:creationId xmlns:p14="http://schemas.microsoft.com/office/powerpoint/2010/main" val="3491555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Ob sich ein Tumor bildet oder nicht hängt in erster Linie davon ab, ob unser Immunsystem Krebszellen als Gefahr erkennt und angreift. Hierzu laufen im Körper komplexe Prozesse ab, die die körpereigene</a:t>
            </a:r>
            <a:r>
              <a:rPr lang="de-DE" b="1" baseline="0" dirty="0"/>
              <a:t> Immunantwort steuern</a:t>
            </a:r>
            <a:r>
              <a:rPr lang="de-DE" baseline="0" dirty="0"/>
              <a:t>. </a:t>
            </a:r>
          </a:p>
          <a:p>
            <a:endParaRPr lang="de-DE" baseline="0" dirty="0"/>
          </a:p>
          <a:p>
            <a:pPr marL="228600" indent="-228600">
              <a:buAutoNum type="arabicPeriod"/>
            </a:pPr>
            <a:r>
              <a:rPr lang="de-DE" baseline="0" dirty="0"/>
              <a:t>Am Anfang stehen die Tumorzellen selbst, sie setzten Tumorantigene frei. </a:t>
            </a:r>
          </a:p>
          <a:p>
            <a:pPr marL="228600" indent="-228600">
              <a:buAutoNum type="arabicPeriod"/>
            </a:pPr>
            <a:r>
              <a:rPr lang="de-DE" baseline="0" dirty="0"/>
              <a:t>Diese Tumorantigene werden von Zellen des Immunsystems, sogenannten APC (Antigenpräsentierende Zellen), aufgenommen. </a:t>
            </a:r>
          </a:p>
          <a:p>
            <a:pPr marL="228600" indent="-228600">
              <a:buAutoNum type="arabicPeriod"/>
            </a:pPr>
            <a:r>
              <a:rPr lang="de-DE" baseline="0" dirty="0"/>
              <a:t>In den Lymphknoten werden die Tumorantigene naiven T-Zellen präsentiert. Über stimulierende Signale werden die naiven T-Zellen aktiviert und reifen zu zytotoxischen T-Zellen – man spricht von </a:t>
            </a:r>
            <a:r>
              <a:rPr lang="de-DE" baseline="0" dirty="0" err="1"/>
              <a:t>Priming</a:t>
            </a:r>
            <a:r>
              <a:rPr lang="de-DE" baseline="0" dirty="0"/>
              <a:t>.</a:t>
            </a:r>
          </a:p>
          <a:p>
            <a:pPr marL="228600" indent="-228600">
              <a:buAutoNum type="arabicPeriod"/>
            </a:pPr>
            <a:r>
              <a:rPr lang="de-DE" baseline="0" dirty="0"/>
              <a:t>Die zytotoxischen T-Zellen wandern zum Tumor.</a:t>
            </a:r>
          </a:p>
          <a:p>
            <a:pPr marL="228600" indent="-228600">
              <a:buAutoNum type="arabicPeriod"/>
            </a:pPr>
            <a:r>
              <a:rPr lang="de-DE" baseline="0" dirty="0"/>
              <a:t>Die zytotoxischen T-Zellen wandern über Blutgefäße ins Tumorgewebe. </a:t>
            </a:r>
          </a:p>
          <a:p>
            <a:pPr marL="228600" indent="-228600">
              <a:buAutoNum type="arabicPeriod"/>
            </a:pPr>
            <a:r>
              <a:rPr lang="de-DE" baseline="0" dirty="0"/>
              <a:t>Dort erkennen die Z-Zellen spezifisch die Tumorzellen </a:t>
            </a:r>
          </a:p>
          <a:p>
            <a:pPr marL="228600" indent="-228600">
              <a:buAutoNum type="arabicPeriod"/>
            </a:pPr>
            <a:r>
              <a:rPr lang="de-DE" baseline="0" dirty="0"/>
              <a:t>und können diese gezielt zerstören. Der Tumor schrumpft. </a:t>
            </a:r>
          </a:p>
          <a:p>
            <a:pPr marL="0" indent="0">
              <a:buNone/>
            </a:pPr>
            <a:endParaRPr lang="de-DE" baseline="0" dirty="0"/>
          </a:p>
          <a:p>
            <a:pPr marL="0" indent="0">
              <a:buNone/>
            </a:pPr>
            <a:r>
              <a:rPr lang="de-DE" b="1" baseline="0" dirty="0"/>
              <a:t>Idealerweise läuft dieser Prozess von Natur aus ab, so dass sich der Körper selbst vor eventuell entarteten Zellen schützen kann. </a:t>
            </a:r>
          </a:p>
          <a:p>
            <a:pPr marL="0" indent="0">
              <a:buNone/>
            </a:pPr>
            <a:endParaRPr lang="de-DE" dirty="0"/>
          </a:p>
        </p:txBody>
      </p:sp>
      <p:sp>
        <p:nvSpPr>
          <p:cNvPr id="4" name="Foliennummernplatzhalter 3"/>
          <p:cNvSpPr>
            <a:spLocks noGrp="1"/>
          </p:cNvSpPr>
          <p:nvPr>
            <p:ph type="sldNum" sz="quarter" idx="10"/>
          </p:nvPr>
        </p:nvSpPr>
        <p:spPr/>
        <p:txBody>
          <a:bodyPr/>
          <a:lstStyle/>
          <a:p>
            <a:fld id="{286D5B34-4397-4087-8E26-40E1B66B4FDB}" type="slidenum">
              <a:rPr lang="de-DE" smtClean="0"/>
              <a:t>46</a:t>
            </a:fld>
            <a:endParaRPr lang="de-DE"/>
          </a:p>
        </p:txBody>
      </p:sp>
    </p:spTree>
    <p:extLst>
      <p:ext uri="{BB962C8B-B14F-4D97-AF65-F5344CB8AC3E}">
        <p14:creationId xmlns:p14="http://schemas.microsoft.com/office/powerpoint/2010/main" val="4135754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Folienbildplatzhalt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defTabSz="457200">
              <a:buFontTx/>
              <a:buChar char="-"/>
            </a:pPr>
            <a:r>
              <a:rPr lang="de-DE" altLang="de-DE"/>
              <a:t>Wie Sie wissen ging der diesjährige Medizin-Nobelpreis an diese beiden Herren, die an der Entwicklung von Checkpoint-Inhibitoren maßgeblich beteiligt waren.</a:t>
            </a:r>
          </a:p>
          <a:p>
            <a:pPr marL="171450" indent="-171450" defTabSz="457200">
              <a:buFontTx/>
              <a:buChar char="-"/>
            </a:pPr>
            <a:r>
              <a:rPr lang="de-DE" altLang="de-DE"/>
              <a:t>Noch einmal kurz zur Erinnerung bzgl. der Wirkweise: Eine T-Zelle erkennt über ihren T-Zell-Rezeptor ein durch die Tumorzelle präsentiertes Antigen. Über PD-L1 kann die Tumorzelle aber an PD-1 auf der T-Zelle binden und diese dadurch wiederum deaktivieren. Die Tumorzelle entzieht sich somit dem Immunsystem.</a:t>
            </a:r>
          </a:p>
          <a:p>
            <a:pPr marL="171450" indent="-171450" defTabSz="457200">
              <a:buFontTx/>
              <a:buChar char="-"/>
            </a:pPr>
            <a:r>
              <a:rPr lang="de-DE" altLang="de-DE"/>
              <a:t>Checkpoint-Inhibitoren binden entweder an PD-L1 oder PD-1, sodass diese Interaktion nicht mehr stattfinden und Tumorzelle wieder vom Immunsysten erkannt und vernichtet werden kann.</a:t>
            </a:r>
          </a:p>
          <a:p>
            <a:pPr marL="171450" indent="-171450" defTabSz="457200">
              <a:buFontTx/>
              <a:buChar char="-"/>
            </a:pPr>
            <a:r>
              <a:rPr lang="de-DE" altLang="de-DE"/>
              <a:t>Hier sieht man die Namen einiger Checkpoint-Inhibitoren: Atezolizumab, Pembrolizumab etc..</a:t>
            </a:r>
          </a:p>
        </p:txBody>
      </p:sp>
      <p:sp>
        <p:nvSpPr>
          <p:cNvPr id="1085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F6B7DD7-0130-4E40-B164-D17F8EB1FD09}" type="slidenum">
              <a:rPr lang="de-DE" altLang="de-DE">
                <a:solidFill>
                  <a:srgbClr val="000000"/>
                </a:solidFill>
              </a:rPr>
              <a:pPr eaLnBrk="1" hangingPunct="1"/>
              <a:t>47</a:t>
            </a:fld>
            <a:endParaRPr lang="de-DE" altLang="de-DE">
              <a:solidFill>
                <a:srgbClr val="000000"/>
              </a:solidFill>
            </a:endParaRPr>
          </a:p>
        </p:txBody>
      </p:sp>
    </p:spTree>
    <p:extLst>
      <p:ext uri="{BB962C8B-B14F-4D97-AF65-F5344CB8AC3E}">
        <p14:creationId xmlns:p14="http://schemas.microsoft.com/office/powerpoint/2010/main" val="3230526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000" b="1">
                <a:latin typeface="Arial" panose="020B0604020202020204" pitchFamily="34" charset="0"/>
                <a:cs typeface="Arial" panose="020B0604020202020204" pitchFamily="34" charset="0"/>
              </a:rPr>
              <a:t>https://meetings.asco.org/abstracts-presentations/196389</a:t>
            </a:r>
          </a:p>
          <a:p>
            <a:r>
              <a:rPr lang="en-US" sz="1000" b="1"/>
              <a:t>Background:</a:t>
            </a:r>
          </a:p>
          <a:p>
            <a:r>
              <a:rPr lang="en-US" sz="1000" b="0"/>
              <a:t>The </a:t>
            </a:r>
            <a:r>
              <a:rPr lang="en-US" sz="1000" b="0" err="1"/>
              <a:t>GeparNuevo</a:t>
            </a:r>
            <a:r>
              <a:rPr lang="en-US" sz="1000" b="0"/>
              <a:t> trial investigated the addition of durvalumab, an anti-PD-L1 checkpoint inhibitor (CPI), to standard neoadjuvant chemotherapy (NACT) in patients with early TNBC. Durvalumab increased the pathological complete response (</a:t>
            </a:r>
            <a:r>
              <a:rPr lang="en-US" sz="1000" b="0" err="1"/>
              <a:t>pCR</a:t>
            </a:r>
            <a:r>
              <a:rPr lang="en-US" sz="1000" b="0"/>
              <a:t>) rate particularly in patients treated with durvalumab alone before start of chemotherapy (</a:t>
            </a:r>
            <a:r>
              <a:rPr lang="en-US" sz="1000" b="0" err="1"/>
              <a:t>Loibl</a:t>
            </a:r>
            <a:r>
              <a:rPr lang="en-US" sz="1000" b="0"/>
              <a:t> et al. Ann Oncol 2019). </a:t>
            </a:r>
            <a:endParaRPr lang="en-US" sz="1000" b="1"/>
          </a:p>
          <a:p>
            <a:r>
              <a:rPr lang="en-US" sz="1000" b="1"/>
              <a:t>Methods:</a:t>
            </a:r>
          </a:p>
          <a:p>
            <a:r>
              <a:rPr lang="en-US" sz="1000" b="0" err="1"/>
              <a:t>GeparNuevo</a:t>
            </a:r>
            <a:r>
              <a:rPr lang="en-US" sz="1000" b="0"/>
              <a:t> randomized patients with cT1b-cT4a-d tumors and centrally confirmed TNBC to durvalumab (D) 1.5 g </a:t>
            </a:r>
            <a:r>
              <a:rPr lang="en-US" sz="1000" b="0" err="1"/>
              <a:t>i.v.</a:t>
            </a:r>
            <a:r>
              <a:rPr lang="en-US" sz="1000" b="0"/>
              <a:t> or placebo every 4 weeks. D/placebo monotherapy (0.75 g </a:t>
            </a:r>
            <a:r>
              <a:rPr lang="en-US" sz="1000" b="0" err="1"/>
              <a:t>i.v.</a:t>
            </a:r>
            <a:r>
              <a:rPr lang="en-US" sz="1000" b="0"/>
              <a:t>) was given for the first 2 weeks (window phase), followed by D/placebo plus nab-paclitaxel 125 mg/m² weekly for 12 weeks, followed by D/placebo plus </a:t>
            </a:r>
            <a:r>
              <a:rPr lang="en-US" sz="1000" b="0" err="1"/>
              <a:t>epirubicin</a:t>
            </a:r>
            <a:r>
              <a:rPr lang="en-US" sz="1000" b="0"/>
              <a:t>/cyclophosphamide (EC) q2 weeks for 4 cycles. Randomization was stratified by stromal tumor infiltrating lymphocytes (</a:t>
            </a:r>
            <a:r>
              <a:rPr lang="en-US" sz="1000" b="0" err="1"/>
              <a:t>sTILs</a:t>
            </a:r>
            <a:r>
              <a:rPr lang="en-US" sz="1000" b="0"/>
              <a:t>) (low (≤10%), intermediate (11-59%), high (≥60%)). The primary objective was </a:t>
            </a:r>
            <a:r>
              <a:rPr lang="en-US" sz="1000" b="0" err="1"/>
              <a:t>pCR</a:t>
            </a:r>
            <a:r>
              <a:rPr lang="en-US" sz="1000" b="0"/>
              <a:t> (ypT0 ypN0). Secondary time-to-event endpoints included invasive disease-free survival (</a:t>
            </a:r>
            <a:r>
              <a:rPr lang="en-US" sz="1000" b="0" err="1"/>
              <a:t>iDFS</a:t>
            </a:r>
            <a:r>
              <a:rPr lang="en-US" sz="1000" b="0"/>
              <a:t>), distant disease-free survival (DDFS) and overall survival (OS). </a:t>
            </a:r>
            <a:endParaRPr lang="en-US" sz="1000" b="1"/>
          </a:p>
          <a:p>
            <a:r>
              <a:rPr lang="en-US" sz="1000" b="1"/>
              <a:t>Results:</a:t>
            </a:r>
          </a:p>
          <a:p>
            <a:r>
              <a:rPr lang="en-US" sz="1000" b="0"/>
              <a:t>A total of 174 patients were enrolled between June 2016 and September 2017. The </a:t>
            </a:r>
            <a:r>
              <a:rPr lang="en-US" sz="1000" b="0" err="1"/>
              <a:t>pCR</a:t>
            </a:r>
            <a:r>
              <a:rPr lang="en-US" sz="1000" b="0"/>
              <a:t> rate with durvalumab was 53.4% versus placebo 44.2% (OR 1.45, 95% CI 0.80–2.63, unadjusted Wald p = 0.224). Durvalumab effect was seen only in the window cohort (</a:t>
            </a:r>
            <a:r>
              <a:rPr lang="en-US" sz="1000" b="0" err="1"/>
              <a:t>pCR</a:t>
            </a:r>
            <a:r>
              <a:rPr lang="en-US" sz="1000" b="0"/>
              <a:t> 61.0% versus 41.4%, OR 2.22, 95% CI 1.06–4.64, p = 0.035; interaction p = 0.048). After a median follow-up of 42.2 months, 34 events occurred in 174 patients. 3-year </a:t>
            </a:r>
            <a:r>
              <a:rPr lang="en-US" sz="1000" b="0" err="1"/>
              <a:t>iDFS</a:t>
            </a:r>
            <a:r>
              <a:rPr lang="en-US" sz="1000" b="0"/>
              <a:t> in </a:t>
            </a:r>
            <a:r>
              <a:rPr lang="en-US" sz="1000" b="0" err="1"/>
              <a:t>pCR</a:t>
            </a:r>
            <a:r>
              <a:rPr lang="en-US" sz="1000" b="0"/>
              <a:t> vs non </a:t>
            </a:r>
            <a:r>
              <a:rPr lang="en-US" sz="1000" b="0" err="1"/>
              <a:t>pCR</a:t>
            </a:r>
            <a:r>
              <a:rPr lang="en-US" sz="1000" b="0"/>
              <a:t> was 92.0% vs 71.9% (log-rank p = 0.002). 3-year </a:t>
            </a:r>
            <a:r>
              <a:rPr lang="en-US" sz="1000" b="0" err="1"/>
              <a:t>iDFS</a:t>
            </a:r>
            <a:r>
              <a:rPr lang="en-US" sz="1000" b="0"/>
              <a:t> was 84.9% with durvalumab vs 76.9% with placebo (HR 0.54, 95%CI 0.27-1.09, stratified log-rank p = 0.0559); 3-year DDFS 91.4% vs 79.5% (HR 0.37, 95%CI 0.15-0.87, p = 0.0148); 3-year OS 95.1% vs 83.1% (HR 0.26, 95%CI 0.09-0.79, p = 0.0076). No difference was seen in </a:t>
            </a:r>
            <a:r>
              <a:rPr lang="en-US" sz="1000" b="0" err="1"/>
              <a:t>iDFS</a:t>
            </a:r>
            <a:r>
              <a:rPr lang="en-US" sz="1000" b="0"/>
              <a:t>, DDFS and OS between the window and no window cohort. </a:t>
            </a:r>
            <a:endParaRPr lang="en-US" sz="1000" b="1"/>
          </a:p>
          <a:p>
            <a:r>
              <a:rPr lang="en-US" sz="1000" b="1"/>
              <a:t>Conclusions:</a:t>
            </a:r>
          </a:p>
          <a:p>
            <a:r>
              <a:rPr lang="en-US" sz="1000" b="0"/>
              <a:t>Durvalumab added to neoadjuvant chemotherapy in TNBC significantly improved long-term outcome despite a small </a:t>
            </a:r>
            <a:r>
              <a:rPr lang="en-US" sz="1000" b="0" err="1"/>
              <a:t>pCR</a:t>
            </a:r>
            <a:r>
              <a:rPr lang="en-US" sz="1000" b="0"/>
              <a:t> increase and no continuation after surgery. It needs to be questioned whether adjuvant therapy with CPI is needed at all. </a:t>
            </a:r>
          </a:p>
          <a:p>
            <a:r>
              <a:rPr lang="en-US" sz="1000" b="1"/>
              <a:t>Clinical trial information: NCT02685059</a:t>
            </a:r>
          </a:p>
        </p:txBody>
      </p:sp>
      <p:sp>
        <p:nvSpPr>
          <p:cNvPr id="4" name="Foliennummernplatzhalter 3"/>
          <p:cNvSpPr>
            <a:spLocks noGrp="1"/>
          </p:cNvSpPr>
          <p:nvPr>
            <p:ph type="sldNum" sz="quarter" idx="5"/>
          </p:nvPr>
        </p:nvSpPr>
        <p:spPr/>
        <p:txBody>
          <a:bodyPr/>
          <a:lstStyle/>
          <a:p>
            <a:fld id="{FC202E6E-A867-8D48-B3FD-AE8B73CEE2BA}" type="slidenum">
              <a:rPr lang="en-US" smtClean="0"/>
              <a:t>48</a:t>
            </a:fld>
            <a:endParaRPr lang="en-US"/>
          </a:p>
        </p:txBody>
      </p:sp>
    </p:spTree>
    <p:extLst>
      <p:ext uri="{BB962C8B-B14F-4D97-AF65-F5344CB8AC3E}">
        <p14:creationId xmlns:p14="http://schemas.microsoft.com/office/powerpoint/2010/main" val="2406877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176213" y="738188"/>
            <a:ext cx="6502400" cy="3657600"/>
          </a:xfrm>
          <a:ln cap="flat"/>
        </p:spPr>
      </p:sp>
      <p:sp>
        <p:nvSpPr>
          <p:cNvPr id="104451" name="Rectangle 3"/>
          <p:cNvSpPr>
            <a:spLocks noGrp="1" noChangeArrowheads="1"/>
          </p:cNvSpPr>
          <p:nvPr>
            <p:ph type="body" idx="1"/>
          </p:nvPr>
        </p:nvSpPr>
        <p:spPr>
          <a:xfrm>
            <a:off x="915988" y="4646613"/>
            <a:ext cx="5024437" cy="4394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767" tIns="48187" rIns="94767" bIns="48187"/>
          <a:lstStyle/>
          <a:p>
            <a:pPr defTabSz="949325"/>
            <a:endParaRPr lang="de-DE" altLang="de-DE" smtClean="0">
              <a:latin typeface="Times New Roman" panose="02020603050405020304" pitchFamily="18" charset="0"/>
            </a:endParaRPr>
          </a:p>
        </p:txBody>
      </p:sp>
    </p:spTree>
    <p:extLst>
      <p:ext uri="{BB962C8B-B14F-4D97-AF65-F5344CB8AC3E}">
        <p14:creationId xmlns:p14="http://schemas.microsoft.com/office/powerpoint/2010/main" val="955026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de-DE"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3707F2-46A3-4351-82E6-B92A99A6FF61}" type="slidenum">
              <a:rPr lang="en-US" altLang="de-DE" smtClean="0"/>
              <a:pPr>
                <a:spcBef>
                  <a:spcPct val="0"/>
                </a:spcBef>
              </a:pPr>
              <a:t>57</a:t>
            </a:fld>
            <a:endParaRPr lang="en-US" altLang="de-DE" smtClean="0"/>
          </a:p>
        </p:txBody>
      </p:sp>
    </p:spTree>
    <p:extLst>
      <p:ext uri="{BB962C8B-B14F-4D97-AF65-F5344CB8AC3E}">
        <p14:creationId xmlns:p14="http://schemas.microsoft.com/office/powerpoint/2010/main" val="2598382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C202E6E-A867-8D48-B3FD-AE8B73CEE2BA}" type="slidenum">
              <a:rPr lang="en-US" smtClean="0"/>
              <a:t>59</a:t>
            </a:fld>
            <a:endParaRPr lang="en-US"/>
          </a:p>
        </p:txBody>
      </p:sp>
    </p:spTree>
    <p:extLst>
      <p:ext uri="{BB962C8B-B14F-4D97-AF65-F5344CB8AC3E}">
        <p14:creationId xmlns:p14="http://schemas.microsoft.com/office/powerpoint/2010/main" val="1731586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C202E6E-A867-8D48-B3FD-AE8B73CEE2BA}" type="slidenum">
              <a:rPr lang="en-US" smtClean="0"/>
              <a:t>60</a:t>
            </a:fld>
            <a:endParaRPr lang="en-US"/>
          </a:p>
        </p:txBody>
      </p:sp>
    </p:spTree>
    <p:extLst>
      <p:ext uri="{BB962C8B-B14F-4D97-AF65-F5344CB8AC3E}">
        <p14:creationId xmlns:p14="http://schemas.microsoft.com/office/powerpoint/2010/main" val="3460406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Tree>
    <p:extLst>
      <p:ext uri="{BB962C8B-B14F-4D97-AF65-F5344CB8AC3E}">
        <p14:creationId xmlns:p14="http://schemas.microsoft.com/office/powerpoint/2010/main" val="3460371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p:cNvSpPr>
            <a:spLocks noGrp="1" noChangeArrowheads="1"/>
          </p:cNvSpPr>
          <p:nvPr>
            <p:ph type="sldNum" sz="quarter" idx="5"/>
          </p:nvPr>
        </p:nvSpPr>
        <p:spPr bwMode="auto">
          <a:xfrm>
            <a:off x="3884614"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eaLnBrk="1" hangingPunct="1"/>
            <a:fld id="{AD6F5A19-E9EF-4A07-A4BF-BF2B7FDF0B93}" type="slidenum">
              <a:rPr lang="en-GB">
                <a:solidFill>
                  <a:srgbClr val="000000"/>
                </a:solidFill>
                <a:latin typeface="Calibri" pitchFamily="34" charset="0"/>
              </a:rPr>
              <a:pPr eaLnBrk="1" hangingPunct="1"/>
              <a:t>7</a:t>
            </a:fld>
            <a:endParaRPr lang="en-GB">
              <a:solidFill>
                <a:srgbClr val="000000"/>
              </a:solidFill>
              <a:latin typeface="Calibri" pitchFamily="34" charset="0"/>
            </a:endParaRPr>
          </a:p>
        </p:txBody>
      </p:sp>
      <p:sp>
        <p:nvSpPr>
          <p:cNvPr id="76803" name="Rectangle 7"/>
          <p:cNvSpPr txBox="1">
            <a:spLocks noGrp="1" noChangeArrowheads="1"/>
          </p:cNvSpPr>
          <p:nvPr/>
        </p:nvSpPr>
        <p:spPr bwMode="auto">
          <a:xfrm>
            <a:off x="3884614"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algn="r" eaLnBrk="1" fontAlgn="base" hangingPunct="1">
              <a:spcBef>
                <a:spcPct val="0"/>
              </a:spcBef>
              <a:spcAft>
                <a:spcPct val="0"/>
              </a:spcAft>
            </a:pPr>
            <a:fld id="{8E4261BC-E811-4A72-840C-5D50721151FA}" type="slidenum">
              <a:rPr lang="en-US" sz="1200" smtClean="0">
                <a:solidFill>
                  <a:srgbClr val="000000"/>
                </a:solidFill>
                <a:latin typeface="Arial" pitchFamily="34" charset="0"/>
                <a:ea typeface="ヒラギノ角ゴ Pro W3"/>
                <a:cs typeface="ヒラギノ角ゴ Pro W3"/>
              </a:rPr>
              <a:pPr algn="r" eaLnBrk="1" fontAlgn="base" hangingPunct="1">
                <a:spcBef>
                  <a:spcPct val="0"/>
                </a:spcBef>
                <a:spcAft>
                  <a:spcPct val="0"/>
                </a:spcAft>
              </a:pPr>
              <a:t>7</a:t>
            </a:fld>
            <a:endParaRPr lang="en-US" sz="1200" smtClean="0">
              <a:solidFill>
                <a:srgbClr val="000000"/>
              </a:solidFill>
              <a:latin typeface="Arial" pitchFamily="34" charset="0"/>
              <a:ea typeface="ヒラギノ角ゴ Pro W3"/>
              <a:cs typeface="ヒラギノ角ゴ Pro W3"/>
            </a:endParaRPr>
          </a:p>
        </p:txBody>
      </p:sp>
      <p:sp>
        <p:nvSpPr>
          <p:cNvPr id="76804" name="Rectangle 2"/>
          <p:cNvSpPr>
            <a:spLocks noGrp="1" noRot="1" noChangeAspect="1" noChangeArrowheads="1" noTextEdit="1"/>
          </p:cNvSpPr>
          <p:nvPr>
            <p:ph type="sldImg"/>
          </p:nvPr>
        </p:nvSpPr>
        <p:spPr bwMode="auto">
          <a:xfrm>
            <a:off x="590550" y="801688"/>
            <a:ext cx="5680075" cy="31956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5" name="Rectangle 3"/>
          <p:cNvSpPr>
            <a:spLocks noGrp="1" noChangeArrowheads="1"/>
          </p:cNvSpPr>
          <p:nvPr>
            <p:ph type="body" idx="1"/>
          </p:nvPr>
        </p:nvSpPr>
        <p:spPr bwMode="auto">
          <a:xfrm>
            <a:off x="1141413" y="4348163"/>
            <a:ext cx="4575175" cy="3846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5988" rtl="0" eaLnBrk="0" fontAlgn="base" latinLnBrk="0" hangingPunct="0">
              <a:lnSpc>
                <a:spcPct val="100000"/>
              </a:lnSpc>
              <a:spcBef>
                <a:spcPct val="0"/>
              </a:spcBef>
              <a:spcAft>
                <a:spcPct val="0"/>
              </a:spcAft>
              <a:buClrTx/>
              <a:buSzTx/>
              <a:buFontTx/>
              <a:buNone/>
              <a:tabLst/>
              <a:defRPr/>
            </a:pPr>
            <a:r>
              <a:rPr lang="en-GB" sz="300" b="1" dirty="0" err="1" smtClean="0">
                <a:latin typeface="Arial" charset="0"/>
                <a:cs typeface="Arial" charset="0"/>
              </a:rPr>
              <a:t>Referenz</a:t>
            </a:r>
            <a:endParaRPr lang="en-GB" sz="300" b="1" dirty="0" smtClean="0">
              <a:latin typeface="Arial" charset="0"/>
              <a:cs typeface="Arial" charset="0"/>
            </a:endParaRPr>
          </a:p>
          <a:p>
            <a:r>
              <a:rPr lang="en-US" sz="800" kern="1200" dirty="0" smtClean="0">
                <a:solidFill>
                  <a:schemeClr val="tx1"/>
                </a:solidFill>
                <a:effectLst/>
                <a:latin typeface="Imago" pitchFamily="2" charset="0"/>
                <a:ea typeface="+mn-ea"/>
                <a:cs typeface="+mn-cs"/>
              </a:rPr>
              <a:t>Swain SM, </a:t>
            </a:r>
            <a:r>
              <a:rPr lang="en-US" sz="800" kern="1200" dirty="0" err="1" smtClean="0">
                <a:solidFill>
                  <a:schemeClr val="tx1"/>
                </a:solidFill>
                <a:effectLst/>
                <a:latin typeface="Imago" pitchFamily="2" charset="0"/>
                <a:ea typeface="+mn-ea"/>
                <a:cs typeface="+mn-cs"/>
              </a:rPr>
              <a:t>Baselga</a:t>
            </a:r>
            <a:r>
              <a:rPr lang="en-US" sz="800" kern="1200" dirty="0" smtClean="0">
                <a:solidFill>
                  <a:schemeClr val="tx1"/>
                </a:solidFill>
                <a:effectLst/>
                <a:latin typeface="Imago" pitchFamily="2" charset="0"/>
                <a:ea typeface="+mn-ea"/>
                <a:cs typeface="+mn-cs"/>
              </a:rPr>
              <a:t> J, Kim SB, Ro J, </a:t>
            </a:r>
            <a:r>
              <a:rPr lang="en-US" sz="800" kern="1200" dirty="0" err="1" smtClean="0">
                <a:solidFill>
                  <a:schemeClr val="tx1"/>
                </a:solidFill>
                <a:effectLst/>
                <a:latin typeface="Imago" pitchFamily="2" charset="0"/>
                <a:ea typeface="+mn-ea"/>
                <a:cs typeface="+mn-cs"/>
              </a:rPr>
              <a:t>Semiglazov</a:t>
            </a:r>
            <a:r>
              <a:rPr lang="en-US" sz="800" kern="1200" dirty="0" smtClean="0">
                <a:solidFill>
                  <a:schemeClr val="tx1"/>
                </a:solidFill>
                <a:effectLst/>
                <a:latin typeface="Imago" pitchFamily="2" charset="0"/>
                <a:ea typeface="+mn-ea"/>
                <a:cs typeface="+mn-cs"/>
              </a:rPr>
              <a:t> V, </a:t>
            </a:r>
            <a:r>
              <a:rPr lang="en-US" sz="800" kern="1200" dirty="0" err="1" smtClean="0">
                <a:solidFill>
                  <a:schemeClr val="tx1"/>
                </a:solidFill>
                <a:effectLst/>
                <a:latin typeface="Imago" pitchFamily="2" charset="0"/>
                <a:ea typeface="+mn-ea"/>
                <a:cs typeface="+mn-cs"/>
              </a:rPr>
              <a:t>Campone</a:t>
            </a:r>
            <a:r>
              <a:rPr lang="en-US" sz="800" kern="1200" dirty="0" smtClean="0">
                <a:solidFill>
                  <a:schemeClr val="tx1"/>
                </a:solidFill>
                <a:effectLst/>
                <a:latin typeface="Imago" pitchFamily="2" charset="0"/>
                <a:ea typeface="+mn-ea"/>
                <a:cs typeface="+mn-cs"/>
              </a:rPr>
              <a:t> M, </a:t>
            </a:r>
            <a:r>
              <a:rPr lang="en-US" sz="800" kern="1200" dirty="0" err="1" smtClean="0">
                <a:solidFill>
                  <a:schemeClr val="tx1"/>
                </a:solidFill>
                <a:effectLst/>
                <a:latin typeface="Imago" pitchFamily="2" charset="0"/>
                <a:ea typeface="+mn-ea"/>
                <a:cs typeface="+mn-cs"/>
              </a:rPr>
              <a:t>Ciruelos</a:t>
            </a:r>
            <a:r>
              <a:rPr lang="en-US" sz="800" kern="1200" dirty="0" smtClean="0">
                <a:solidFill>
                  <a:schemeClr val="tx1"/>
                </a:solidFill>
                <a:effectLst/>
                <a:latin typeface="Imago" pitchFamily="2" charset="0"/>
                <a:ea typeface="+mn-ea"/>
                <a:cs typeface="+mn-cs"/>
              </a:rPr>
              <a:t> E, Ferrero JM, </a:t>
            </a:r>
            <a:r>
              <a:rPr lang="en-US" sz="800" kern="1200" dirty="0" err="1" smtClean="0">
                <a:solidFill>
                  <a:schemeClr val="tx1"/>
                </a:solidFill>
                <a:effectLst/>
                <a:latin typeface="Imago" pitchFamily="2" charset="0"/>
                <a:ea typeface="+mn-ea"/>
                <a:cs typeface="+mn-cs"/>
              </a:rPr>
              <a:t>Schneeweiss</a:t>
            </a:r>
            <a:r>
              <a:rPr lang="en-US" sz="800" kern="1200" dirty="0" smtClean="0">
                <a:solidFill>
                  <a:schemeClr val="tx1"/>
                </a:solidFill>
                <a:effectLst/>
                <a:latin typeface="Imago" pitchFamily="2" charset="0"/>
                <a:ea typeface="+mn-ea"/>
                <a:cs typeface="+mn-cs"/>
              </a:rPr>
              <a:t> A, </a:t>
            </a:r>
            <a:r>
              <a:rPr lang="en-US" sz="800" kern="1200" dirty="0" err="1" smtClean="0">
                <a:solidFill>
                  <a:schemeClr val="tx1"/>
                </a:solidFill>
                <a:effectLst/>
                <a:latin typeface="Imago" pitchFamily="2" charset="0"/>
                <a:ea typeface="+mn-ea"/>
                <a:cs typeface="+mn-cs"/>
              </a:rPr>
              <a:t>Heeson</a:t>
            </a:r>
            <a:r>
              <a:rPr lang="en-US" sz="800" kern="1200" dirty="0" smtClean="0">
                <a:solidFill>
                  <a:schemeClr val="tx1"/>
                </a:solidFill>
                <a:effectLst/>
                <a:latin typeface="Imago" pitchFamily="2" charset="0"/>
                <a:ea typeface="+mn-ea"/>
                <a:cs typeface="+mn-cs"/>
              </a:rPr>
              <a:t> S, Clark E, Ross G, </a:t>
            </a:r>
            <a:r>
              <a:rPr lang="en-US" sz="800" kern="1200" dirty="0" err="1" smtClean="0">
                <a:solidFill>
                  <a:schemeClr val="tx1"/>
                </a:solidFill>
                <a:effectLst/>
                <a:latin typeface="Imago" pitchFamily="2" charset="0"/>
                <a:ea typeface="+mn-ea"/>
                <a:cs typeface="+mn-cs"/>
              </a:rPr>
              <a:t>Benyunes</a:t>
            </a:r>
            <a:r>
              <a:rPr lang="en-US" sz="800" kern="1200" dirty="0" smtClean="0">
                <a:solidFill>
                  <a:schemeClr val="tx1"/>
                </a:solidFill>
                <a:effectLst/>
                <a:latin typeface="Imago" pitchFamily="2" charset="0"/>
                <a:ea typeface="+mn-ea"/>
                <a:cs typeface="+mn-cs"/>
              </a:rPr>
              <a:t> MC, Cortés J; CLEOPATRA Study Group. </a:t>
            </a:r>
            <a:r>
              <a:rPr lang="en-US" sz="800" kern="1200" dirty="0" err="1" smtClean="0">
                <a:solidFill>
                  <a:schemeClr val="tx1"/>
                </a:solidFill>
                <a:effectLst/>
                <a:latin typeface="Imago" pitchFamily="2" charset="0"/>
                <a:ea typeface="+mn-ea"/>
                <a:cs typeface="+mn-cs"/>
              </a:rPr>
              <a:t>Pertuzumab</a:t>
            </a:r>
            <a:r>
              <a:rPr lang="en-US" sz="800" kern="1200" dirty="0" smtClean="0">
                <a:solidFill>
                  <a:schemeClr val="tx1"/>
                </a:solidFill>
                <a:effectLst/>
                <a:latin typeface="Imago" pitchFamily="2" charset="0"/>
                <a:ea typeface="+mn-ea"/>
                <a:cs typeface="+mn-cs"/>
              </a:rPr>
              <a:t>, </a:t>
            </a:r>
            <a:r>
              <a:rPr lang="en-US" sz="800" kern="1200" dirty="0" err="1" smtClean="0">
                <a:solidFill>
                  <a:schemeClr val="tx1"/>
                </a:solidFill>
                <a:effectLst/>
                <a:latin typeface="Imago" pitchFamily="2" charset="0"/>
                <a:ea typeface="+mn-ea"/>
                <a:cs typeface="+mn-cs"/>
              </a:rPr>
              <a:t>trastuzumab</a:t>
            </a:r>
            <a:r>
              <a:rPr lang="en-US" sz="800" kern="1200" dirty="0" smtClean="0">
                <a:solidFill>
                  <a:schemeClr val="tx1"/>
                </a:solidFill>
                <a:effectLst/>
                <a:latin typeface="Imago" pitchFamily="2" charset="0"/>
                <a:ea typeface="+mn-ea"/>
                <a:cs typeface="+mn-cs"/>
              </a:rPr>
              <a:t>, and </a:t>
            </a:r>
            <a:r>
              <a:rPr lang="en-US" sz="800" kern="1200" dirty="0" err="1" smtClean="0">
                <a:solidFill>
                  <a:schemeClr val="tx1"/>
                </a:solidFill>
                <a:effectLst/>
                <a:latin typeface="Imago" pitchFamily="2" charset="0"/>
                <a:ea typeface="+mn-ea"/>
                <a:cs typeface="+mn-cs"/>
              </a:rPr>
              <a:t>docetaxel</a:t>
            </a:r>
            <a:r>
              <a:rPr lang="en-US" sz="800" kern="1200" dirty="0" smtClean="0">
                <a:solidFill>
                  <a:schemeClr val="tx1"/>
                </a:solidFill>
                <a:effectLst/>
                <a:latin typeface="Imago" pitchFamily="2" charset="0"/>
                <a:ea typeface="+mn-ea"/>
                <a:cs typeface="+mn-cs"/>
              </a:rPr>
              <a:t> in HER2-positive metastatic breast cancer. N </a:t>
            </a:r>
            <a:r>
              <a:rPr lang="en-US" sz="800" kern="1200" dirty="0" err="1" smtClean="0">
                <a:solidFill>
                  <a:schemeClr val="tx1"/>
                </a:solidFill>
                <a:effectLst/>
                <a:latin typeface="Imago" pitchFamily="2" charset="0"/>
                <a:ea typeface="+mn-ea"/>
                <a:cs typeface="+mn-cs"/>
              </a:rPr>
              <a:t>Engl</a:t>
            </a:r>
            <a:r>
              <a:rPr lang="en-US" sz="800" kern="1200" dirty="0" smtClean="0">
                <a:solidFill>
                  <a:schemeClr val="tx1"/>
                </a:solidFill>
                <a:effectLst/>
                <a:latin typeface="Imago" pitchFamily="2" charset="0"/>
                <a:ea typeface="+mn-ea"/>
                <a:cs typeface="+mn-cs"/>
              </a:rPr>
              <a:t> J Med. 2015 Feb 19;372(8):724-34.</a:t>
            </a:r>
            <a:endParaRPr lang="de-DE" sz="800" kern="1200" dirty="0" smtClean="0">
              <a:solidFill>
                <a:schemeClr val="tx1"/>
              </a:solidFill>
              <a:effectLst/>
              <a:latin typeface="Imago" pitchFamily="2" charset="0"/>
              <a:ea typeface="+mn-ea"/>
              <a:cs typeface="+mn-cs"/>
            </a:endParaRPr>
          </a:p>
          <a:p>
            <a:pPr marL="190500" indent="-190500">
              <a:lnSpc>
                <a:spcPct val="80000"/>
              </a:lnSpc>
              <a:spcBef>
                <a:spcPct val="0"/>
              </a:spcBef>
            </a:pPr>
            <a:endParaRPr lang="en-US" sz="900" dirty="0" smtClean="0">
              <a:latin typeface="Arial" pitchFamily="34" charset="0"/>
              <a:cs typeface="Arial" pitchFamily="34" charset="0"/>
            </a:endParaRPr>
          </a:p>
        </p:txBody>
      </p:sp>
    </p:spTree>
    <p:extLst>
      <p:ext uri="{BB962C8B-B14F-4D97-AF65-F5344CB8AC3E}">
        <p14:creationId xmlns:p14="http://schemas.microsoft.com/office/powerpoint/2010/main" val="1629445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spcBef>
                <a:spcPct val="0"/>
              </a:spcBef>
            </a:pPr>
            <a:r>
              <a:rPr lang="en-US" b="1" dirty="0" err="1" smtClean="0"/>
              <a:t>Referenz</a:t>
            </a:r>
            <a:endParaRPr lang="en-US" b="1" dirty="0" smtClean="0"/>
          </a:p>
          <a:p>
            <a:pPr eaLnBrk="1" hangingPunct="1">
              <a:spcBef>
                <a:spcPct val="0"/>
              </a:spcBef>
            </a:pPr>
            <a:endParaRPr lang="en-US" b="1" dirty="0" smtClean="0"/>
          </a:p>
          <a:p>
            <a:pPr marL="0" indent="0" defTabSz="915680" eaLnBrk="1" hangingPunct="1">
              <a:spcBef>
                <a:spcPct val="0"/>
              </a:spcBef>
              <a:buFont typeface="Arial" pitchFamily="34" charset="0"/>
              <a:buNone/>
              <a:defRPr/>
            </a:pPr>
            <a:r>
              <a:rPr lang="en-GB" b="0" dirty="0" err="1" smtClean="0"/>
              <a:t>Verma</a:t>
            </a:r>
            <a:r>
              <a:rPr lang="en-GB" b="0" dirty="0" smtClean="0"/>
              <a:t> S, Miles D, Gianni L, </a:t>
            </a:r>
            <a:r>
              <a:rPr lang="en-GB" b="0" i="1" dirty="0" smtClean="0"/>
              <a:t>et al</a:t>
            </a:r>
            <a:r>
              <a:rPr lang="en-GB" b="0" dirty="0" smtClean="0"/>
              <a:t>. </a:t>
            </a:r>
            <a:r>
              <a:rPr lang="en-GB" b="0" dirty="0" err="1" smtClean="0"/>
              <a:t>Trastuzumab</a:t>
            </a:r>
            <a:r>
              <a:rPr lang="en-GB" b="0" dirty="0" smtClean="0"/>
              <a:t> </a:t>
            </a:r>
            <a:r>
              <a:rPr lang="en-GB" b="0" dirty="0" err="1" smtClean="0"/>
              <a:t>emtansine</a:t>
            </a:r>
            <a:r>
              <a:rPr lang="en-GB" b="0" dirty="0" smtClean="0"/>
              <a:t> for HER2-positive advanced breast cancer. </a:t>
            </a:r>
            <a:r>
              <a:rPr lang="en-GB" b="0" i="1" dirty="0" smtClean="0"/>
              <a:t>N </a:t>
            </a:r>
            <a:r>
              <a:rPr lang="en-GB" b="0" i="1" dirty="0" err="1" smtClean="0"/>
              <a:t>Engl</a:t>
            </a:r>
            <a:r>
              <a:rPr lang="en-GB" b="0" i="1" dirty="0" smtClean="0"/>
              <a:t> J Med</a:t>
            </a:r>
            <a:r>
              <a:rPr lang="en-GB" b="0" dirty="0" smtClean="0"/>
              <a:t> 2012; 367:1783–1791.</a:t>
            </a:r>
          </a:p>
          <a:p>
            <a:pPr marL="0" indent="0" defTabSz="915680" eaLnBrk="1" hangingPunct="1">
              <a:spcBef>
                <a:spcPct val="0"/>
              </a:spcBef>
              <a:buFont typeface="Arial" pitchFamily="34" charset="0"/>
              <a:buNone/>
              <a:defRPr/>
            </a:pPr>
            <a:endParaRPr lang="en-GB" b="0" dirty="0" smtClean="0"/>
          </a:p>
          <a:p>
            <a:pPr marL="0" indent="0" defTabSz="915680" eaLnBrk="1" hangingPunct="1">
              <a:spcBef>
                <a:spcPct val="0"/>
              </a:spcBef>
              <a:buFont typeface="Arial" pitchFamily="34" charset="0"/>
              <a:buNone/>
              <a:defRPr/>
            </a:pPr>
            <a:endParaRPr lang="en-US" b="0" dirty="0" smtClean="0"/>
          </a:p>
          <a:p>
            <a:endParaRPr lang="de-DE" dirty="0"/>
          </a:p>
        </p:txBody>
      </p:sp>
    </p:spTree>
    <p:extLst>
      <p:ext uri="{BB962C8B-B14F-4D97-AF65-F5344CB8AC3E}">
        <p14:creationId xmlns:p14="http://schemas.microsoft.com/office/powerpoint/2010/main" val="2957342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spcBef>
                <a:spcPct val="0"/>
              </a:spcBef>
            </a:pPr>
            <a:r>
              <a:rPr lang="en-US" b="1" dirty="0" err="1" smtClean="0"/>
              <a:t>Referenz</a:t>
            </a:r>
            <a:endParaRPr lang="en-US" b="1" dirty="0" smtClean="0"/>
          </a:p>
          <a:p>
            <a:pPr eaLnBrk="1" hangingPunct="1">
              <a:spcBef>
                <a:spcPct val="0"/>
              </a:spcBef>
            </a:pPr>
            <a:endParaRPr lang="en-US" b="1" dirty="0" smtClean="0"/>
          </a:p>
          <a:p>
            <a:pPr defTabSz="915680" eaLnBrk="1" hangingPunct="1">
              <a:spcBef>
                <a:spcPct val="0"/>
              </a:spcBef>
              <a:defRPr/>
            </a:pPr>
            <a:r>
              <a:rPr lang="en-GB" b="0" dirty="0" err="1" smtClean="0"/>
              <a:t>Verma</a:t>
            </a:r>
            <a:r>
              <a:rPr lang="en-GB" b="0" dirty="0" smtClean="0"/>
              <a:t> S, Miles D, Gianni L, </a:t>
            </a:r>
            <a:r>
              <a:rPr lang="en-GB" b="0" i="1" dirty="0" smtClean="0"/>
              <a:t>et al</a:t>
            </a:r>
            <a:r>
              <a:rPr lang="en-GB" b="0" dirty="0" smtClean="0"/>
              <a:t>. </a:t>
            </a:r>
            <a:r>
              <a:rPr lang="en-GB" b="0" dirty="0" err="1" smtClean="0"/>
              <a:t>Trastuzumab</a:t>
            </a:r>
            <a:r>
              <a:rPr lang="en-GB" b="0" dirty="0" smtClean="0"/>
              <a:t> </a:t>
            </a:r>
            <a:r>
              <a:rPr lang="en-GB" b="0" dirty="0" err="1" smtClean="0"/>
              <a:t>emtansine</a:t>
            </a:r>
            <a:r>
              <a:rPr lang="en-GB" b="0" dirty="0" smtClean="0"/>
              <a:t> for HER2-positive advanced breast cancer. </a:t>
            </a:r>
            <a:r>
              <a:rPr lang="en-GB" b="0" i="1" dirty="0" smtClean="0"/>
              <a:t>N </a:t>
            </a:r>
            <a:r>
              <a:rPr lang="en-GB" b="0" i="1" dirty="0" err="1" smtClean="0"/>
              <a:t>Engl</a:t>
            </a:r>
            <a:r>
              <a:rPr lang="en-GB" b="0" i="1" dirty="0" smtClean="0"/>
              <a:t> J Med</a:t>
            </a:r>
            <a:r>
              <a:rPr lang="en-GB" b="0" dirty="0" smtClean="0"/>
              <a:t> 2012; 367:1783–1791.</a:t>
            </a:r>
            <a:endParaRPr lang="en-US" b="0" dirty="0" smtClean="0"/>
          </a:p>
          <a:p>
            <a:pPr eaLnBrk="1" hangingPunct="1">
              <a:spcBef>
                <a:spcPct val="0"/>
              </a:spcBef>
            </a:pPr>
            <a:endParaRPr lang="en-GB" dirty="0" smtClean="0"/>
          </a:p>
          <a:p>
            <a:endParaRPr lang="de-DE" dirty="0"/>
          </a:p>
        </p:txBody>
      </p:sp>
    </p:spTree>
    <p:extLst>
      <p:ext uri="{BB962C8B-B14F-4D97-AF65-F5344CB8AC3E}">
        <p14:creationId xmlns:p14="http://schemas.microsoft.com/office/powerpoint/2010/main" val="2700303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C202E6E-A867-8D48-B3FD-AE8B73CEE2BA}" type="slidenum">
              <a:rPr lang="en-US" smtClean="0"/>
              <a:t>13</a:t>
            </a:fld>
            <a:endParaRPr lang="en-US"/>
          </a:p>
        </p:txBody>
      </p:sp>
    </p:spTree>
    <p:extLst>
      <p:ext uri="{BB962C8B-B14F-4D97-AF65-F5344CB8AC3E}">
        <p14:creationId xmlns:p14="http://schemas.microsoft.com/office/powerpoint/2010/main" val="483782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C202E6E-A867-8D48-B3FD-AE8B73CEE2BA}" type="slidenum">
              <a:rPr lang="en-US" smtClean="0"/>
              <a:t>22</a:t>
            </a:fld>
            <a:endParaRPr lang="en-US"/>
          </a:p>
        </p:txBody>
      </p:sp>
    </p:spTree>
    <p:extLst>
      <p:ext uri="{BB962C8B-B14F-4D97-AF65-F5344CB8AC3E}">
        <p14:creationId xmlns:p14="http://schemas.microsoft.com/office/powerpoint/2010/main" val="3956408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100" b="1">
                <a:cs typeface="Arial" panose="020B0604020202020204" pitchFamily="34" charset="0"/>
              </a:rPr>
              <a:t>https://meetinglibrary.asco.org/record/196707/abstract</a:t>
            </a:r>
          </a:p>
          <a:p>
            <a:r>
              <a:rPr lang="en-US" sz="1100" b="1">
                <a:cs typeface="Arial" panose="020B0604020202020204" pitchFamily="34" charset="0"/>
              </a:rPr>
              <a:t>Background:</a:t>
            </a:r>
          </a:p>
          <a:p>
            <a:r>
              <a:rPr lang="de-DE" sz="1100">
                <a:cs typeface="Arial" panose="020B0604020202020204" pitchFamily="34" charset="0"/>
              </a:rPr>
              <a:t>PARP </a:t>
            </a:r>
            <a:r>
              <a:rPr lang="de-DE" sz="1100" err="1">
                <a:cs typeface="Arial" panose="020B0604020202020204" pitchFamily="34" charset="0"/>
              </a:rPr>
              <a:t>inhibitors</a:t>
            </a:r>
            <a:r>
              <a:rPr lang="de-DE" sz="1100">
                <a:cs typeface="Arial" panose="020B0604020202020204" pitchFamily="34" charset="0"/>
              </a:rPr>
              <a:t> (</a:t>
            </a:r>
            <a:r>
              <a:rPr lang="de-DE" sz="1100" err="1">
                <a:cs typeface="Arial" panose="020B0604020202020204" pitchFamily="34" charset="0"/>
              </a:rPr>
              <a:t>PARPi</a:t>
            </a:r>
            <a:r>
              <a:rPr lang="de-DE" sz="1100">
                <a:cs typeface="Arial" panose="020B0604020202020204" pitchFamily="34" charset="0"/>
              </a:rPr>
              <a:t>) </a:t>
            </a:r>
            <a:r>
              <a:rPr lang="de-DE" sz="1100" err="1">
                <a:cs typeface="Arial" panose="020B0604020202020204" pitchFamily="34" charset="0"/>
              </a:rPr>
              <a:t>target</a:t>
            </a:r>
            <a:r>
              <a:rPr lang="de-DE" sz="1100">
                <a:cs typeface="Arial" panose="020B0604020202020204" pitchFamily="34" charset="0"/>
              </a:rPr>
              <a:t> </a:t>
            </a:r>
            <a:r>
              <a:rPr lang="de-DE" sz="1100" err="1">
                <a:cs typeface="Arial" panose="020B0604020202020204" pitchFamily="34" charset="0"/>
              </a:rPr>
              <a:t>cancers</a:t>
            </a:r>
            <a:r>
              <a:rPr lang="de-DE" sz="1100">
                <a:cs typeface="Arial" panose="020B0604020202020204" pitchFamily="34" charset="0"/>
              </a:rPr>
              <a:t> </a:t>
            </a:r>
            <a:r>
              <a:rPr lang="de-DE" sz="1100" err="1">
                <a:cs typeface="Arial" panose="020B0604020202020204" pitchFamily="34" charset="0"/>
              </a:rPr>
              <a:t>with</a:t>
            </a:r>
            <a:r>
              <a:rPr lang="de-DE" sz="1100">
                <a:cs typeface="Arial" panose="020B0604020202020204" pitchFamily="34" charset="0"/>
              </a:rPr>
              <a:t> </a:t>
            </a:r>
            <a:r>
              <a:rPr lang="de-DE" sz="1100" err="1">
                <a:cs typeface="Arial" panose="020B0604020202020204" pitchFamily="34" charset="0"/>
              </a:rPr>
              <a:t>homologous</a:t>
            </a:r>
            <a:r>
              <a:rPr lang="de-DE" sz="1100">
                <a:cs typeface="Arial" panose="020B0604020202020204" pitchFamily="34" charset="0"/>
              </a:rPr>
              <a:t> </a:t>
            </a:r>
            <a:r>
              <a:rPr lang="de-DE" sz="1100" err="1">
                <a:cs typeface="Arial" panose="020B0604020202020204" pitchFamily="34" charset="0"/>
              </a:rPr>
              <a:t>recombination</a:t>
            </a:r>
            <a:r>
              <a:rPr lang="de-DE" sz="1100">
                <a:cs typeface="Arial" panose="020B0604020202020204" pitchFamily="34" charset="0"/>
              </a:rPr>
              <a:t> </a:t>
            </a:r>
            <a:r>
              <a:rPr lang="de-DE" sz="1100" err="1">
                <a:cs typeface="Arial" panose="020B0604020202020204" pitchFamily="34" charset="0"/>
              </a:rPr>
              <a:t>repair</a:t>
            </a:r>
            <a:r>
              <a:rPr lang="de-DE" sz="1100">
                <a:cs typeface="Arial" panose="020B0604020202020204" pitchFamily="34" charset="0"/>
              </a:rPr>
              <a:t> </a:t>
            </a:r>
            <a:r>
              <a:rPr lang="de-DE" sz="1100" err="1">
                <a:cs typeface="Arial" panose="020B0604020202020204" pitchFamily="34" charset="0"/>
              </a:rPr>
              <a:t>defects</a:t>
            </a:r>
            <a:r>
              <a:rPr lang="de-DE" sz="1100">
                <a:cs typeface="Arial" panose="020B0604020202020204" pitchFamily="34" charset="0"/>
              </a:rPr>
              <a:t> </a:t>
            </a:r>
            <a:r>
              <a:rPr lang="de-DE" sz="1100" err="1">
                <a:cs typeface="Arial" panose="020B0604020202020204" pitchFamily="34" charset="0"/>
              </a:rPr>
              <a:t>by</a:t>
            </a:r>
            <a:r>
              <a:rPr lang="de-DE" sz="1100">
                <a:cs typeface="Arial" panose="020B0604020202020204" pitchFamily="34" charset="0"/>
              </a:rPr>
              <a:t> </a:t>
            </a:r>
            <a:r>
              <a:rPr lang="de-DE" sz="1100" err="1">
                <a:cs typeface="Arial" panose="020B0604020202020204" pitchFamily="34" charset="0"/>
              </a:rPr>
              <a:t>synthetic</a:t>
            </a:r>
            <a:r>
              <a:rPr lang="de-DE" sz="1100">
                <a:cs typeface="Arial" panose="020B0604020202020204" pitchFamily="34" charset="0"/>
              </a:rPr>
              <a:t> </a:t>
            </a:r>
            <a:r>
              <a:rPr lang="de-DE" sz="1100" err="1">
                <a:cs typeface="Arial" panose="020B0604020202020204" pitchFamily="34" charset="0"/>
              </a:rPr>
              <a:t>lethality</a:t>
            </a:r>
            <a:r>
              <a:rPr lang="de-DE" sz="1100">
                <a:cs typeface="Arial" panose="020B0604020202020204" pitchFamily="34" charset="0"/>
              </a:rPr>
              <a:t>. The </a:t>
            </a:r>
            <a:r>
              <a:rPr lang="de-DE" sz="1100" err="1">
                <a:cs typeface="Arial" panose="020B0604020202020204" pitchFamily="34" charset="0"/>
              </a:rPr>
              <a:t>PARPi</a:t>
            </a:r>
            <a:r>
              <a:rPr lang="de-DE" sz="1100">
                <a:cs typeface="Arial" panose="020B0604020202020204" pitchFamily="34" charset="0"/>
              </a:rPr>
              <a:t> </a:t>
            </a:r>
            <a:r>
              <a:rPr lang="de-DE" sz="1100" err="1">
                <a:cs typeface="Arial" panose="020B0604020202020204" pitchFamily="34" charset="0"/>
              </a:rPr>
              <a:t>olaparib</a:t>
            </a:r>
            <a:r>
              <a:rPr lang="de-DE" sz="1100">
                <a:cs typeface="Arial" panose="020B0604020202020204" pitchFamily="34" charset="0"/>
              </a:rPr>
              <a:t> (OL) </a:t>
            </a:r>
            <a:r>
              <a:rPr lang="de-DE" sz="1100" err="1">
                <a:cs typeface="Arial" panose="020B0604020202020204" pitchFamily="34" charset="0"/>
              </a:rPr>
              <a:t>is</a:t>
            </a:r>
            <a:r>
              <a:rPr lang="de-DE" sz="1100">
                <a:cs typeface="Arial" panose="020B0604020202020204" pitchFamily="34" charset="0"/>
              </a:rPr>
              <a:t> </a:t>
            </a:r>
            <a:r>
              <a:rPr lang="de-DE" sz="1100" err="1">
                <a:cs typeface="Arial" panose="020B0604020202020204" pitchFamily="34" charset="0"/>
              </a:rPr>
              <a:t>licensed</a:t>
            </a:r>
            <a:r>
              <a:rPr lang="de-DE" sz="1100">
                <a:cs typeface="Arial" panose="020B0604020202020204" pitchFamily="34" charset="0"/>
              </a:rPr>
              <a:t> </a:t>
            </a:r>
            <a:r>
              <a:rPr lang="de-DE" sz="1100" err="1">
                <a:cs typeface="Arial" panose="020B0604020202020204" pitchFamily="34" charset="0"/>
              </a:rPr>
              <a:t>for</a:t>
            </a:r>
            <a:r>
              <a:rPr lang="de-DE" sz="1100">
                <a:cs typeface="Arial" panose="020B0604020202020204" pitchFamily="34" charset="0"/>
              </a:rPr>
              <a:t> </a:t>
            </a:r>
            <a:r>
              <a:rPr lang="de-DE" sz="1100" err="1">
                <a:cs typeface="Arial" panose="020B0604020202020204" pitchFamily="34" charset="0"/>
              </a:rPr>
              <a:t>metastatic</a:t>
            </a:r>
            <a:r>
              <a:rPr lang="de-DE" sz="1100">
                <a:cs typeface="Arial" panose="020B0604020202020204" pitchFamily="34" charset="0"/>
              </a:rPr>
              <a:t> HER2-negative </a:t>
            </a:r>
            <a:r>
              <a:rPr lang="de-DE" sz="1100" err="1">
                <a:cs typeface="Arial" panose="020B0604020202020204" pitchFamily="34" charset="0"/>
              </a:rPr>
              <a:t>breast</a:t>
            </a:r>
            <a:r>
              <a:rPr lang="de-DE" sz="1100">
                <a:cs typeface="Arial" panose="020B0604020202020204" pitchFamily="34" charset="0"/>
              </a:rPr>
              <a:t> </a:t>
            </a:r>
            <a:r>
              <a:rPr lang="de-DE" sz="1100" err="1">
                <a:cs typeface="Arial" panose="020B0604020202020204" pitchFamily="34" charset="0"/>
              </a:rPr>
              <a:t>cancer</a:t>
            </a:r>
            <a:r>
              <a:rPr lang="de-DE" sz="1100">
                <a:cs typeface="Arial" panose="020B0604020202020204" pitchFamily="34" charset="0"/>
              </a:rPr>
              <a:t> </a:t>
            </a:r>
            <a:r>
              <a:rPr lang="de-DE" sz="1100" err="1">
                <a:cs typeface="Arial" panose="020B0604020202020204" pitchFamily="34" charset="0"/>
              </a:rPr>
              <a:t>with</a:t>
            </a:r>
            <a:r>
              <a:rPr lang="de-DE" sz="1100">
                <a:cs typeface="Arial" panose="020B0604020202020204" pitchFamily="34" charset="0"/>
              </a:rPr>
              <a:t> </a:t>
            </a:r>
            <a:r>
              <a:rPr lang="de-DE" sz="1100" i="1">
                <a:cs typeface="Arial" panose="020B0604020202020204" pitchFamily="34" charset="0"/>
              </a:rPr>
              <a:t>BRCA1/2 </a:t>
            </a:r>
            <a:r>
              <a:rPr lang="de-DE" sz="1100" err="1">
                <a:cs typeface="Arial" panose="020B0604020202020204" pitchFamily="34" charset="0"/>
              </a:rPr>
              <a:t>germline</a:t>
            </a:r>
            <a:r>
              <a:rPr lang="de-DE" sz="1100">
                <a:cs typeface="Arial" panose="020B0604020202020204" pitchFamily="34" charset="0"/>
              </a:rPr>
              <a:t> </a:t>
            </a:r>
            <a:r>
              <a:rPr lang="de-DE" sz="1100" err="1">
                <a:cs typeface="Arial" panose="020B0604020202020204" pitchFamily="34" charset="0"/>
              </a:rPr>
              <a:t>mutation</a:t>
            </a:r>
            <a:r>
              <a:rPr lang="de-DE" sz="1100">
                <a:cs typeface="Arial" panose="020B0604020202020204" pitchFamily="34" charset="0"/>
              </a:rPr>
              <a:t> (</a:t>
            </a:r>
            <a:r>
              <a:rPr lang="de-DE" sz="1100" err="1">
                <a:cs typeface="Arial" panose="020B0604020202020204" pitchFamily="34" charset="0"/>
              </a:rPr>
              <a:t>gBRCAm</a:t>
            </a:r>
            <a:r>
              <a:rPr lang="de-DE" sz="1100">
                <a:cs typeface="Arial" panose="020B0604020202020204" pitchFamily="34" charset="0"/>
              </a:rPr>
              <a:t>). </a:t>
            </a:r>
            <a:r>
              <a:rPr lang="de-DE" sz="1100" err="1">
                <a:cs typeface="Arial" panose="020B0604020202020204" pitchFamily="34" charset="0"/>
              </a:rPr>
              <a:t>Despite</a:t>
            </a:r>
            <a:r>
              <a:rPr lang="de-DE" sz="1100">
                <a:cs typeface="Arial" panose="020B0604020202020204" pitchFamily="34" charset="0"/>
              </a:rPr>
              <a:t> (</a:t>
            </a:r>
            <a:r>
              <a:rPr lang="de-DE" sz="1100" err="1">
                <a:cs typeface="Arial" panose="020B0604020202020204" pitchFamily="34" charset="0"/>
              </a:rPr>
              <a:t>neo</a:t>
            </a:r>
            <a:r>
              <a:rPr lang="de-DE" sz="1100">
                <a:cs typeface="Arial" panose="020B0604020202020204" pitchFamily="34" charset="0"/>
              </a:rPr>
              <a:t>)adjuvant </a:t>
            </a:r>
            <a:r>
              <a:rPr lang="de-DE" sz="1100" err="1">
                <a:cs typeface="Arial" panose="020B0604020202020204" pitchFamily="34" charset="0"/>
              </a:rPr>
              <a:t>chemotherapy</a:t>
            </a:r>
            <a:r>
              <a:rPr lang="de-DE" sz="1100">
                <a:cs typeface="Arial" panose="020B0604020202020204" pitchFamily="34" charset="0"/>
              </a:rPr>
              <a:t> ([N]ACT), </a:t>
            </a:r>
            <a:r>
              <a:rPr lang="de-DE" sz="1100" err="1">
                <a:cs typeface="Arial" panose="020B0604020202020204" pitchFamily="34" charset="0"/>
              </a:rPr>
              <a:t>recurrence</a:t>
            </a:r>
            <a:r>
              <a:rPr lang="de-DE" sz="1100">
                <a:cs typeface="Arial" panose="020B0604020202020204" pitchFamily="34" charset="0"/>
              </a:rPr>
              <a:t> </a:t>
            </a:r>
            <a:r>
              <a:rPr lang="de-DE" sz="1100" err="1">
                <a:cs typeface="Arial" panose="020B0604020202020204" pitchFamily="34" charset="0"/>
              </a:rPr>
              <a:t>rates</a:t>
            </a:r>
            <a:r>
              <a:rPr lang="de-DE" sz="1100">
                <a:cs typeface="Arial" panose="020B0604020202020204" pitchFamily="34" charset="0"/>
              </a:rPr>
              <a:t> in </a:t>
            </a:r>
            <a:r>
              <a:rPr lang="de-DE" sz="1100" err="1">
                <a:cs typeface="Arial" panose="020B0604020202020204" pitchFamily="34" charset="0"/>
              </a:rPr>
              <a:t>patients</a:t>
            </a:r>
            <a:r>
              <a:rPr lang="de-DE" sz="1100">
                <a:cs typeface="Arial" panose="020B0604020202020204" pitchFamily="34" charset="0"/>
              </a:rPr>
              <a:t> (</a:t>
            </a:r>
            <a:r>
              <a:rPr lang="de-DE" sz="1100" err="1">
                <a:cs typeface="Arial" panose="020B0604020202020204" pitchFamily="34" charset="0"/>
              </a:rPr>
              <a:t>pts</a:t>
            </a:r>
            <a:r>
              <a:rPr lang="de-DE" sz="1100">
                <a:cs typeface="Arial" panose="020B0604020202020204" pitchFamily="34" charset="0"/>
              </a:rPr>
              <a:t>) </a:t>
            </a:r>
            <a:r>
              <a:rPr lang="de-DE" sz="1100" err="1">
                <a:cs typeface="Arial" panose="020B0604020202020204" pitchFamily="34" charset="0"/>
              </a:rPr>
              <a:t>with</a:t>
            </a:r>
            <a:r>
              <a:rPr lang="de-DE" sz="1100">
                <a:cs typeface="Arial" panose="020B0604020202020204" pitchFamily="34" charset="0"/>
              </a:rPr>
              <a:t> </a:t>
            </a:r>
            <a:r>
              <a:rPr lang="de-DE" sz="1100" err="1">
                <a:cs typeface="Arial" panose="020B0604020202020204" pitchFamily="34" charset="0"/>
              </a:rPr>
              <a:t>gBRCAm</a:t>
            </a:r>
            <a:r>
              <a:rPr lang="de-DE" sz="1100">
                <a:cs typeface="Arial" panose="020B0604020202020204" pitchFamily="34" charset="0"/>
              </a:rPr>
              <a:t> </a:t>
            </a:r>
            <a:r>
              <a:rPr lang="de-DE" sz="1100" err="1">
                <a:cs typeface="Arial" panose="020B0604020202020204" pitchFamily="34" charset="0"/>
              </a:rPr>
              <a:t>early</a:t>
            </a:r>
            <a:r>
              <a:rPr lang="de-DE" sz="1100">
                <a:cs typeface="Arial" panose="020B0604020202020204" pitchFamily="34" charset="0"/>
              </a:rPr>
              <a:t> </a:t>
            </a:r>
            <a:r>
              <a:rPr lang="de-DE" sz="1100" err="1">
                <a:cs typeface="Arial" panose="020B0604020202020204" pitchFamily="34" charset="0"/>
              </a:rPr>
              <a:t>breast</a:t>
            </a:r>
            <a:r>
              <a:rPr lang="de-DE" sz="1100">
                <a:cs typeface="Arial" panose="020B0604020202020204" pitchFamily="34" charset="0"/>
              </a:rPr>
              <a:t> </a:t>
            </a:r>
            <a:r>
              <a:rPr lang="de-DE" sz="1100" err="1">
                <a:cs typeface="Arial" panose="020B0604020202020204" pitchFamily="34" charset="0"/>
              </a:rPr>
              <a:t>cancer</a:t>
            </a:r>
            <a:r>
              <a:rPr lang="de-DE" sz="1100">
                <a:cs typeface="Arial" panose="020B0604020202020204" pitchFamily="34" charset="0"/>
              </a:rPr>
              <a:t> (EBC) </a:t>
            </a:r>
            <a:r>
              <a:rPr lang="de-DE" sz="1100" err="1">
                <a:cs typeface="Arial" panose="020B0604020202020204" pitchFamily="34" charset="0"/>
              </a:rPr>
              <a:t>can</a:t>
            </a:r>
            <a:r>
              <a:rPr lang="de-DE" sz="1100">
                <a:cs typeface="Arial" panose="020B0604020202020204" pitchFamily="34" charset="0"/>
              </a:rPr>
              <a:t> </a:t>
            </a:r>
            <a:r>
              <a:rPr lang="de-DE" sz="1100" err="1">
                <a:cs typeface="Arial" panose="020B0604020202020204" pitchFamily="34" charset="0"/>
              </a:rPr>
              <a:t>be</a:t>
            </a:r>
            <a:r>
              <a:rPr lang="de-DE" sz="1100">
                <a:cs typeface="Arial" panose="020B0604020202020204" pitchFamily="34" charset="0"/>
              </a:rPr>
              <a:t> high. </a:t>
            </a:r>
            <a:r>
              <a:rPr lang="de-DE" sz="1100" err="1">
                <a:cs typeface="Arial" panose="020B0604020202020204" pitchFamily="34" charset="0"/>
              </a:rPr>
              <a:t>Novel</a:t>
            </a:r>
            <a:r>
              <a:rPr lang="de-DE" sz="1100">
                <a:cs typeface="Arial" panose="020B0604020202020204" pitchFamily="34" charset="0"/>
              </a:rPr>
              <a:t> adjuvant </a:t>
            </a:r>
            <a:r>
              <a:rPr lang="de-DE" sz="1100" err="1">
                <a:cs typeface="Arial" panose="020B0604020202020204" pitchFamily="34" charset="0"/>
              </a:rPr>
              <a:t>treatments</a:t>
            </a:r>
            <a:r>
              <a:rPr lang="de-DE" sz="1100">
                <a:cs typeface="Arial" panose="020B0604020202020204" pitchFamily="34" charset="0"/>
              </a:rPr>
              <a:t> </a:t>
            </a:r>
            <a:r>
              <a:rPr lang="de-DE" sz="1100" err="1">
                <a:cs typeface="Arial" panose="020B0604020202020204" pitchFamily="34" charset="0"/>
              </a:rPr>
              <a:t>are</a:t>
            </a:r>
            <a:r>
              <a:rPr lang="de-DE" sz="1100">
                <a:cs typeface="Arial" panose="020B0604020202020204" pitchFamily="34" charset="0"/>
              </a:rPr>
              <a:t> </a:t>
            </a:r>
            <a:r>
              <a:rPr lang="de-DE" sz="1100" err="1">
                <a:cs typeface="Arial" panose="020B0604020202020204" pitchFamily="34" charset="0"/>
              </a:rPr>
              <a:t>needed</a:t>
            </a:r>
            <a:r>
              <a:rPr lang="de-DE" sz="1100">
                <a:cs typeface="Arial" panose="020B0604020202020204" pitchFamily="34" charset="0"/>
              </a:rPr>
              <a:t>. </a:t>
            </a:r>
          </a:p>
          <a:p>
            <a:r>
              <a:rPr lang="de-DE" sz="1100" b="1">
                <a:cs typeface="Arial" panose="020B0604020202020204" pitchFamily="34" charset="0"/>
              </a:rPr>
              <a:t>Methods:</a:t>
            </a:r>
            <a:r>
              <a:rPr lang="de-DE" sz="1100">
                <a:cs typeface="Arial" panose="020B0604020202020204" pitchFamily="34" charset="0"/>
              </a:rPr>
              <a:t> </a:t>
            </a:r>
          </a:p>
          <a:p>
            <a:r>
              <a:rPr lang="de-DE" sz="1100" err="1">
                <a:cs typeface="Arial" panose="020B0604020202020204" pitchFamily="34" charset="0"/>
              </a:rPr>
              <a:t>OlympiA</a:t>
            </a:r>
            <a:r>
              <a:rPr lang="de-DE" sz="1100">
                <a:cs typeface="Arial" panose="020B0604020202020204" pitchFamily="34" charset="0"/>
              </a:rPr>
              <a:t> (NCT02032823), a </a:t>
            </a:r>
            <a:r>
              <a:rPr lang="de-DE" sz="1100" err="1">
                <a:cs typeface="Arial" panose="020B0604020202020204" pitchFamily="34" charset="0"/>
              </a:rPr>
              <a:t>randomized</a:t>
            </a:r>
            <a:r>
              <a:rPr lang="de-DE" sz="1100">
                <a:cs typeface="Arial" panose="020B0604020202020204" pitchFamily="34" charset="0"/>
              </a:rPr>
              <a:t>, double-blind, </a:t>
            </a:r>
            <a:r>
              <a:rPr lang="de-DE" sz="1100" err="1">
                <a:cs typeface="Arial" panose="020B0604020202020204" pitchFamily="34" charset="0"/>
              </a:rPr>
              <a:t>phase</a:t>
            </a:r>
            <a:r>
              <a:rPr lang="de-DE" sz="1100">
                <a:cs typeface="Arial" panose="020B0604020202020204" pitchFamily="34" charset="0"/>
              </a:rPr>
              <a:t> III </a:t>
            </a:r>
            <a:r>
              <a:rPr lang="de-DE" sz="1100" err="1">
                <a:cs typeface="Arial" panose="020B0604020202020204" pitchFamily="34" charset="0"/>
              </a:rPr>
              <a:t>study</a:t>
            </a:r>
            <a:r>
              <a:rPr lang="de-DE" sz="1100">
                <a:cs typeface="Arial" panose="020B0604020202020204" pitchFamily="34" charset="0"/>
              </a:rPr>
              <a:t>, </a:t>
            </a:r>
            <a:r>
              <a:rPr lang="de-DE" sz="1100" err="1">
                <a:cs typeface="Arial" panose="020B0604020202020204" pitchFamily="34" charset="0"/>
              </a:rPr>
              <a:t>enrolled</a:t>
            </a:r>
            <a:r>
              <a:rPr lang="de-DE" sz="1100">
                <a:cs typeface="Arial" panose="020B0604020202020204" pitchFamily="34" charset="0"/>
              </a:rPr>
              <a:t> </a:t>
            </a:r>
            <a:r>
              <a:rPr lang="de-DE" sz="1100" err="1">
                <a:cs typeface="Arial" panose="020B0604020202020204" pitchFamily="34" charset="0"/>
              </a:rPr>
              <a:t>pts</a:t>
            </a:r>
            <a:r>
              <a:rPr lang="de-DE" sz="1100">
                <a:cs typeface="Arial" panose="020B0604020202020204" pitchFamily="34" charset="0"/>
              </a:rPr>
              <a:t> </a:t>
            </a:r>
            <a:r>
              <a:rPr lang="de-DE" sz="1100" err="1">
                <a:cs typeface="Arial" panose="020B0604020202020204" pitchFamily="34" charset="0"/>
              </a:rPr>
              <a:t>with</a:t>
            </a:r>
            <a:r>
              <a:rPr lang="de-DE" sz="1100">
                <a:cs typeface="Arial" panose="020B0604020202020204" pitchFamily="34" charset="0"/>
              </a:rPr>
              <a:t> </a:t>
            </a:r>
            <a:r>
              <a:rPr lang="de-DE" sz="1100" err="1">
                <a:cs typeface="Arial" panose="020B0604020202020204" pitchFamily="34" charset="0"/>
              </a:rPr>
              <a:t>gBRCAm</a:t>
            </a:r>
            <a:r>
              <a:rPr lang="de-DE" sz="1100">
                <a:cs typeface="Arial" panose="020B0604020202020204" pitchFamily="34" charset="0"/>
              </a:rPr>
              <a:t> and HER2-negative (TNBC </a:t>
            </a:r>
            <a:r>
              <a:rPr lang="de-DE" sz="1100" err="1">
                <a:cs typeface="Arial" panose="020B0604020202020204" pitchFamily="34" charset="0"/>
              </a:rPr>
              <a:t>or</a:t>
            </a:r>
            <a:r>
              <a:rPr lang="de-DE" sz="1100">
                <a:cs typeface="Arial" panose="020B0604020202020204" pitchFamily="34" charset="0"/>
              </a:rPr>
              <a:t> </a:t>
            </a:r>
            <a:r>
              <a:rPr lang="de-DE" sz="1100" err="1">
                <a:cs typeface="Arial" panose="020B0604020202020204" pitchFamily="34" charset="0"/>
              </a:rPr>
              <a:t>hormone-receptor</a:t>
            </a:r>
            <a:r>
              <a:rPr lang="de-DE" sz="1100">
                <a:cs typeface="Arial" panose="020B0604020202020204" pitchFamily="34" charset="0"/>
              </a:rPr>
              <a:t>+ [HR+]) high-</a:t>
            </a:r>
            <a:r>
              <a:rPr lang="de-DE" sz="1100" err="1">
                <a:cs typeface="Arial" panose="020B0604020202020204" pitchFamily="34" charset="0"/>
              </a:rPr>
              <a:t>risk</a:t>
            </a:r>
            <a:r>
              <a:rPr lang="de-DE" sz="1100">
                <a:cs typeface="Arial" panose="020B0604020202020204" pitchFamily="34" charset="0"/>
              </a:rPr>
              <a:t> EBC after </a:t>
            </a:r>
            <a:r>
              <a:rPr lang="de-DE" sz="1100" err="1">
                <a:cs typeface="Arial" panose="020B0604020202020204" pitchFamily="34" charset="0"/>
              </a:rPr>
              <a:t>primary</a:t>
            </a:r>
            <a:r>
              <a:rPr lang="de-DE" sz="1100">
                <a:cs typeface="Arial" panose="020B0604020202020204" pitchFamily="34" charset="0"/>
              </a:rPr>
              <a:t> </a:t>
            </a:r>
            <a:r>
              <a:rPr lang="de-DE" sz="1100" err="1">
                <a:cs typeface="Arial" panose="020B0604020202020204" pitchFamily="34" charset="0"/>
              </a:rPr>
              <a:t>local</a:t>
            </a:r>
            <a:r>
              <a:rPr lang="de-DE" sz="1100">
                <a:cs typeface="Arial" panose="020B0604020202020204" pitchFamily="34" charset="0"/>
              </a:rPr>
              <a:t> </a:t>
            </a:r>
            <a:r>
              <a:rPr lang="de-DE" sz="1100" err="1">
                <a:cs typeface="Arial" panose="020B0604020202020204" pitchFamily="34" charset="0"/>
              </a:rPr>
              <a:t>treatment</a:t>
            </a:r>
            <a:r>
              <a:rPr lang="de-DE" sz="1100">
                <a:cs typeface="Arial" panose="020B0604020202020204" pitchFamily="34" charset="0"/>
              </a:rPr>
              <a:t> and ACT/NACT. </a:t>
            </a:r>
            <a:r>
              <a:rPr lang="de-DE" sz="1100" err="1">
                <a:cs typeface="Arial" panose="020B0604020202020204" pitchFamily="34" charset="0"/>
              </a:rPr>
              <a:t>Eligible</a:t>
            </a:r>
            <a:r>
              <a:rPr lang="de-DE" sz="1100">
                <a:cs typeface="Arial" panose="020B0604020202020204" pitchFamily="34" charset="0"/>
              </a:rPr>
              <a:t> </a:t>
            </a:r>
            <a:r>
              <a:rPr lang="de-DE" sz="1100" err="1">
                <a:cs typeface="Arial" panose="020B0604020202020204" pitchFamily="34" charset="0"/>
              </a:rPr>
              <a:t>pts</a:t>
            </a:r>
            <a:r>
              <a:rPr lang="de-DE" sz="1100">
                <a:cs typeface="Arial" panose="020B0604020202020204" pitchFamily="34" charset="0"/>
              </a:rPr>
              <a:t> </a:t>
            </a:r>
            <a:r>
              <a:rPr lang="de-DE" sz="1100" err="1">
                <a:cs typeface="Arial" panose="020B0604020202020204" pitchFamily="34" charset="0"/>
              </a:rPr>
              <a:t>with</a:t>
            </a:r>
            <a:r>
              <a:rPr lang="de-DE" sz="1100">
                <a:cs typeface="Arial" panose="020B0604020202020204" pitchFamily="34" charset="0"/>
              </a:rPr>
              <a:t> TNBC </a:t>
            </a:r>
            <a:r>
              <a:rPr lang="de-DE" sz="1100" err="1">
                <a:cs typeface="Arial" panose="020B0604020202020204" pitchFamily="34" charset="0"/>
              </a:rPr>
              <a:t>had</a:t>
            </a:r>
            <a:r>
              <a:rPr lang="de-DE" sz="1100">
                <a:cs typeface="Arial" panose="020B0604020202020204" pitchFamily="34" charset="0"/>
              </a:rPr>
              <a:t> ≥pT2 </a:t>
            </a:r>
            <a:r>
              <a:rPr lang="de-DE" sz="1100" err="1">
                <a:cs typeface="Arial" panose="020B0604020202020204" pitchFamily="34" charset="0"/>
              </a:rPr>
              <a:t>or</a:t>
            </a:r>
            <a:r>
              <a:rPr lang="de-DE" sz="1100">
                <a:cs typeface="Arial" panose="020B0604020202020204" pitchFamily="34" charset="0"/>
              </a:rPr>
              <a:t> ≥pN1 </a:t>
            </a:r>
            <a:r>
              <a:rPr lang="de-DE" sz="1100" err="1">
                <a:cs typeface="Arial" panose="020B0604020202020204" pitchFamily="34" charset="0"/>
              </a:rPr>
              <a:t>disease</a:t>
            </a:r>
            <a:r>
              <a:rPr lang="de-DE" sz="1100">
                <a:cs typeface="Arial" panose="020B0604020202020204" pitchFamily="34" charset="0"/>
              </a:rPr>
              <a:t> </a:t>
            </a:r>
            <a:r>
              <a:rPr lang="de-DE" sz="1100" err="1">
                <a:cs typeface="Arial" panose="020B0604020202020204" pitchFamily="34" charset="0"/>
              </a:rPr>
              <a:t>prior</a:t>
            </a:r>
            <a:r>
              <a:rPr lang="de-DE" sz="1100">
                <a:cs typeface="Arial" panose="020B0604020202020204" pitchFamily="34" charset="0"/>
              </a:rPr>
              <a:t> </a:t>
            </a:r>
            <a:r>
              <a:rPr lang="de-DE" sz="1100" err="1">
                <a:cs typeface="Arial" panose="020B0604020202020204" pitchFamily="34" charset="0"/>
              </a:rPr>
              <a:t>to</a:t>
            </a:r>
            <a:r>
              <a:rPr lang="de-DE" sz="1100">
                <a:cs typeface="Arial" panose="020B0604020202020204" pitchFamily="34" charset="0"/>
              </a:rPr>
              <a:t> ACT </a:t>
            </a:r>
            <a:r>
              <a:rPr lang="de-DE" sz="1100" err="1">
                <a:cs typeface="Arial" panose="020B0604020202020204" pitchFamily="34" charset="0"/>
              </a:rPr>
              <a:t>or</a:t>
            </a:r>
            <a:r>
              <a:rPr lang="de-DE" sz="1100">
                <a:cs typeface="Arial" panose="020B0604020202020204" pitchFamily="34" charset="0"/>
              </a:rPr>
              <a:t> non-</a:t>
            </a:r>
            <a:r>
              <a:rPr lang="de-DE" sz="1100" err="1">
                <a:cs typeface="Arial" panose="020B0604020202020204" pitchFamily="34" charset="0"/>
              </a:rPr>
              <a:t>pCR</a:t>
            </a:r>
            <a:r>
              <a:rPr lang="de-DE" sz="1100">
                <a:cs typeface="Arial" panose="020B0604020202020204" pitchFamily="34" charset="0"/>
              </a:rPr>
              <a:t> after NACT; </a:t>
            </a:r>
            <a:r>
              <a:rPr lang="de-DE" sz="1100" err="1">
                <a:cs typeface="Arial" panose="020B0604020202020204" pitchFamily="34" charset="0"/>
              </a:rPr>
              <a:t>those</a:t>
            </a:r>
            <a:r>
              <a:rPr lang="de-DE" sz="1100">
                <a:cs typeface="Arial" panose="020B0604020202020204" pitchFamily="34" charset="0"/>
              </a:rPr>
              <a:t> </a:t>
            </a:r>
            <a:r>
              <a:rPr lang="de-DE" sz="1100" err="1">
                <a:cs typeface="Arial" panose="020B0604020202020204" pitchFamily="34" charset="0"/>
              </a:rPr>
              <a:t>with</a:t>
            </a:r>
            <a:r>
              <a:rPr lang="de-DE" sz="1100">
                <a:cs typeface="Arial" panose="020B0604020202020204" pitchFamily="34" charset="0"/>
              </a:rPr>
              <a:t> HR+ BC </a:t>
            </a:r>
            <a:r>
              <a:rPr lang="de-DE" sz="1100" err="1">
                <a:cs typeface="Arial" panose="020B0604020202020204" pitchFamily="34" charset="0"/>
              </a:rPr>
              <a:t>had</a:t>
            </a:r>
            <a:r>
              <a:rPr lang="de-DE" sz="1100">
                <a:cs typeface="Arial" panose="020B0604020202020204" pitchFamily="34" charset="0"/>
              </a:rPr>
              <a:t> ≥4 positive </a:t>
            </a:r>
            <a:r>
              <a:rPr lang="de-DE" sz="1100" err="1">
                <a:cs typeface="Arial" panose="020B0604020202020204" pitchFamily="34" charset="0"/>
              </a:rPr>
              <a:t>nodes</a:t>
            </a:r>
            <a:r>
              <a:rPr lang="de-DE" sz="1100">
                <a:cs typeface="Arial" panose="020B0604020202020204" pitchFamily="34" charset="0"/>
              </a:rPr>
              <a:t> </a:t>
            </a:r>
            <a:r>
              <a:rPr lang="de-DE" sz="1100" err="1">
                <a:cs typeface="Arial" panose="020B0604020202020204" pitchFamily="34" charset="0"/>
              </a:rPr>
              <a:t>prior</a:t>
            </a:r>
            <a:r>
              <a:rPr lang="de-DE" sz="1100">
                <a:cs typeface="Arial" panose="020B0604020202020204" pitchFamily="34" charset="0"/>
              </a:rPr>
              <a:t> </a:t>
            </a:r>
            <a:r>
              <a:rPr lang="de-DE" sz="1100" err="1">
                <a:cs typeface="Arial" panose="020B0604020202020204" pitchFamily="34" charset="0"/>
              </a:rPr>
              <a:t>to</a:t>
            </a:r>
            <a:r>
              <a:rPr lang="de-DE" sz="1100">
                <a:cs typeface="Arial" panose="020B0604020202020204" pitchFamily="34" charset="0"/>
              </a:rPr>
              <a:t> ACT </a:t>
            </a:r>
            <a:r>
              <a:rPr lang="de-DE" sz="1100" err="1">
                <a:cs typeface="Arial" panose="020B0604020202020204" pitchFamily="34" charset="0"/>
              </a:rPr>
              <a:t>or</a:t>
            </a:r>
            <a:r>
              <a:rPr lang="de-DE" sz="1100">
                <a:cs typeface="Arial" panose="020B0604020202020204" pitchFamily="34" charset="0"/>
              </a:rPr>
              <a:t> non-</a:t>
            </a:r>
            <a:r>
              <a:rPr lang="de-DE" sz="1100" err="1">
                <a:cs typeface="Arial" panose="020B0604020202020204" pitchFamily="34" charset="0"/>
              </a:rPr>
              <a:t>pCR</a:t>
            </a:r>
            <a:r>
              <a:rPr lang="de-DE" sz="1100">
                <a:cs typeface="Arial" panose="020B0604020202020204" pitchFamily="34" charset="0"/>
              </a:rPr>
              <a:t> and CPS&amp;EG score ≥3 after NACT. </a:t>
            </a:r>
            <a:r>
              <a:rPr lang="de-DE" sz="1100" err="1">
                <a:cs typeface="Arial" panose="020B0604020202020204" pitchFamily="34" charset="0"/>
              </a:rPr>
              <a:t>Pts</a:t>
            </a:r>
            <a:r>
              <a:rPr lang="de-DE" sz="1100">
                <a:cs typeface="Arial" panose="020B0604020202020204" pitchFamily="34" charset="0"/>
              </a:rPr>
              <a:t> </a:t>
            </a:r>
            <a:r>
              <a:rPr lang="de-DE" sz="1100" err="1">
                <a:cs typeface="Arial" panose="020B0604020202020204" pitchFamily="34" charset="0"/>
              </a:rPr>
              <a:t>were</a:t>
            </a:r>
            <a:r>
              <a:rPr lang="de-DE" sz="1100">
                <a:cs typeface="Arial" panose="020B0604020202020204" pitchFamily="34" charset="0"/>
              </a:rPr>
              <a:t> </a:t>
            </a:r>
            <a:r>
              <a:rPr lang="de-DE" sz="1100" err="1">
                <a:cs typeface="Arial" panose="020B0604020202020204" pitchFamily="34" charset="0"/>
              </a:rPr>
              <a:t>randomized</a:t>
            </a:r>
            <a:r>
              <a:rPr lang="de-DE" sz="1100">
                <a:cs typeface="Arial" panose="020B0604020202020204" pitchFamily="34" charset="0"/>
              </a:rPr>
              <a:t> 1:1 </a:t>
            </a:r>
            <a:r>
              <a:rPr lang="de-DE" sz="1100" err="1">
                <a:cs typeface="Arial" panose="020B0604020202020204" pitchFamily="34" charset="0"/>
              </a:rPr>
              <a:t>to</a:t>
            </a:r>
            <a:r>
              <a:rPr lang="de-DE" sz="1100">
                <a:cs typeface="Arial" panose="020B0604020202020204" pitchFamily="34" charset="0"/>
              </a:rPr>
              <a:t> 1 </a:t>
            </a:r>
            <a:r>
              <a:rPr lang="de-DE" sz="1100" err="1">
                <a:cs typeface="Arial" panose="020B0604020202020204" pitchFamily="34" charset="0"/>
              </a:rPr>
              <a:t>year</a:t>
            </a:r>
            <a:r>
              <a:rPr lang="de-DE" sz="1100">
                <a:cs typeface="Arial" panose="020B0604020202020204" pitchFamily="34" charset="0"/>
              </a:rPr>
              <a:t> </a:t>
            </a:r>
            <a:r>
              <a:rPr lang="de-DE" sz="1100" err="1">
                <a:cs typeface="Arial" panose="020B0604020202020204" pitchFamily="34" charset="0"/>
              </a:rPr>
              <a:t>of</a:t>
            </a:r>
            <a:r>
              <a:rPr lang="de-DE" sz="1100">
                <a:cs typeface="Arial" panose="020B0604020202020204" pitchFamily="34" charset="0"/>
              </a:rPr>
              <a:t> </a:t>
            </a:r>
            <a:r>
              <a:rPr lang="de-DE" sz="1100" err="1">
                <a:cs typeface="Arial" panose="020B0604020202020204" pitchFamily="34" charset="0"/>
              </a:rPr>
              <a:t>continuous</a:t>
            </a:r>
            <a:r>
              <a:rPr lang="de-DE" sz="1100">
                <a:cs typeface="Arial" panose="020B0604020202020204" pitchFamily="34" charset="0"/>
              </a:rPr>
              <a:t> oral OL (300 mg BID) </a:t>
            </a:r>
            <a:r>
              <a:rPr lang="de-DE" sz="1100" err="1">
                <a:cs typeface="Arial" panose="020B0604020202020204" pitchFamily="34" charset="0"/>
              </a:rPr>
              <a:t>or</a:t>
            </a:r>
            <a:r>
              <a:rPr lang="de-DE" sz="1100">
                <a:cs typeface="Arial" panose="020B0604020202020204" pitchFamily="34" charset="0"/>
              </a:rPr>
              <a:t> </a:t>
            </a:r>
            <a:r>
              <a:rPr lang="de-DE" sz="1100" err="1">
                <a:cs typeface="Arial" panose="020B0604020202020204" pitchFamily="34" charset="0"/>
              </a:rPr>
              <a:t>placebo</a:t>
            </a:r>
            <a:r>
              <a:rPr lang="de-DE" sz="1100">
                <a:cs typeface="Arial" panose="020B0604020202020204" pitchFamily="34" charset="0"/>
              </a:rPr>
              <a:t> (PL). </a:t>
            </a:r>
            <a:r>
              <a:rPr lang="de-DE" sz="1100" err="1">
                <a:cs typeface="Arial" panose="020B0604020202020204" pitchFamily="34" charset="0"/>
              </a:rPr>
              <a:t>Endocrine</a:t>
            </a:r>
            <a:r>
              <a:rPr lang="de-DE" sz="1100">
                <a:cs typeface="Arial" panose="020B0604020202020204" pitchFamily="34" charset="0"/>
              </a:rPr>
              <a:t> </a:t>
            </a:r>
            <a:r>
              <a:rPr lang="de-DE" sz="1100" err="1">
                <a:cs typeface="Arial" panose="020B0604020202020204" pitchFamily="34" charset="0"/>
              </a:rPr>
              <a:t>therapy</a:t>
            </a:r>
            <a:r>
              <a:rPr lang="de-DE" sz="1100">
                <a:cs typeface="Arial" panose="020B0604020202020204" pitchFamily="34" charset="0"/>
              </a:rPr>
              <a:t> and </a:t>
            </a:r>
            <a:r>
              <a:rPr lang="de-DE" sz="1100" err="1">
                <a:cs typeface="Arial" panose="020B0604020202020204" pitchFamily="34" charset="0"/>
              </a:rPr>
              <a:t>bisphosphonates</a:t>
            </a:r>
            <a:r>
              <a:rPr lang="de-DE" sz="1100">
                <a:cs typeface="Arial" panose="020B0604020202020204" pitchFamily="34" charset="0"/>
              </a:rPr>
              <a:t> </a:t>
            </a:r>
            <a:r>
              <a:rPr lang="de-DE" sz="1100" err="1">
                <a:cs typeface="Arial" panose="020B0604020202020204" pitchFamily="34" charset="0"/>
              </a:rPr>
              <a:t>were</a:t>
            </a:r>
            <a:r>
              <a:rPr lang="de-DE" sz="1100">
                <a:cs typeface="Arial" panose="020B0604020202020204" pitchFamily="34" charset="0"/>
              </a:rPr>
              <a:t> </a:t>
            </a:r>
            <a:r>
              <a:rPr lang="de-DE" sz="1100" err="1">
                <a:cs typeface="Arial" panose="020B0604020202020204" pitchFamily="34" charset="0"/>
              </a:rPr>
              <a:t>allowed</a:t>
            </a:r>
            <a:r>
              <a:rPr lang="de-DE" sz="1100">
                <a:cs typeface="Arial" panose="020B0604020202020204" pitchFamily="34" charset="0"/>
              </a:rPr>
              <a:t>. The </a:t>
            </a:r>
            <a:r>
              <a:rPr lang="de-DE" sz="1100" err="1">
                <a:cs typeface="Arial" panose="020B0604020202020204" pitchFamily="34" charset="0"/>
              </a:rPr>
              <a:t>primary</a:t>
            </a:r>
            <a:r>
              <a:rPr lang="de-DE" sz="1100">
                <a:cs typeface="Arial" panose="020B0604020202020204" pitchFamily="34" charset="0"/>
              </a:rPr>
              <a:t> </a:t>
            </a:r>
            <a:r>
              <a:rPr lang="de-DE" sz="1100" err="1">
                <a:cs typeface="Arial" panose="020B0604020202020204" pitchFamily="34" charset="0"/>
              </a:rPr>
              <a:t>endpoint</a:t>
            </a:r>
            <a:r>
              <a:rPr lang="de-DE" sz="1100">
                <a:cs typeface="Arial" panose="020B0604020202020204" pitchFamily="34" charset="0"/>
              </a:rPr>
              <a:t> was invasive </a:t>
            </a:r>
            <a:r>
              <a:rPr lang="de-DE" sz="1100" err="1">
                <a:cs typeface="Arial" panose="020B0604020202020204" pitchFamily="34" charset="0"/>
              </a:rPr>
              <a:t>disease-free</a:t>
            </a:r>
            <a:r>
              <a:rPr lang="de-DE" sz="1100">
                <a:cs typeface="Arial" panose="020B0604020202020204" pitchFamily="34" charset="0"/>
              </a:rPr>
              <a:t> </a:t>
            </a:r>
            <a:r>
              <a:rPr lang="de-DE" sz="1100" err="1">
                <a:cs typeface="Arial" panose="020B0604020202020204" pitchFamily="34" charset="0"/>
              </a:rPr>
              <a:t>survival</a:t>
            </a:r>
            <a:r>
              <a:rPr lang="de-DE" sz="1100">
                <a:cs typeface="Arial" panose="020B0604020202020204" pitchFamily="34" charset="0"/>
              </a:rPr>
              <a:t> (IDFS) in </a:t>
            </a:r>
            <a:r>
              <a:rPr lang="de-DE" sz="1100" err="1">
                <a:cs typeface="Arial" panose="020B0604020202020204" pitchFamily="34" charset="0"/>
              </a:rPr>
              <a:t>the</a:t>
            </a:r>
            <a:r>
              <a:rPr lang="de-DE" sz="1100">
                <a:cs typeface="Arial" panose="020B0604020202020204" pitchFamily="34" charset="0"/>
              </a:rPr>
              <a:t> ITT </a:t>
            </a:r>
            <a:r>
              <a:rPr lang="de-DE" sz="1100" err="1">
                <a:cs typeface="Arial" panose="020B0604020202020204" pitchFamily="34" charset="0"/>
              </a:rPr>
              <a:t>population</a:t>
            </a:r>
            <a:r>
              <a:rPr lang="de-DE" sz="1100">
                <a:cs typeface="Arial" panose="020B0604020202020204" pitchFamily="34" charset="0"/>
              </a:rPr>
              <a:t>. </a:t>
            </a:r>
            <a:r>
              <a:rPr lang="de-DE" sz="1100" err="1">
                <a:cs typeface="Arial" panose="020B0604020202020204" pitchFamily="34" charset="0"/>
              </a:rPr>
              <a:t>Secondary</a:t>
            </a:r>
            <a:r>
              <a:rPr lang="de-DE" sz="1100">
                <a:cs typeface="Arial" panose="020B0604020202020204" pitchFamily="34" charset="0"/>
              </a:rPr>
              <a:t> </a:t>
            </a:r>
            <a:r>
              <a:rPr lang="de-DE" sz="1100" err="1">
                <a:cs typeface="Arial" panose="020B0604020202020204" pitchFamily="34" charset="0"/>
              </a:rPr>
              <a:t>endpoints</a:t>
            </a:r>
            <a:r>
              <a:rPr lang="de-DE" sz="1100">
                <a:cs typeface="Arial" panose="020B0604020202020204" pitchFamily="34" charset="0"/>
              </a:rPr>
              <a:t> </a:t>
            </a:r>
            <a:r>
              <a:rPr lang="de-DE" sz="1100" err="1">
                <a:cs typeface="Arial" panose="020B0604020202020204" pitchFamily="34" charset="0"/>
              </a:rPr>
              <a:t>included</a:t>
            </a:r>
            <a:r>
              <a:rPr lang="de-DE" sz="1100">
                <a:cs typeface="Arial" panose="020B0604020202020204" pitchFamily="34" charset="0"/>
              </a:rPr>
              <a:t> </a:t>
            </a:r>
            <a:r>
              <a:rPr lang="de-DE" sz="1100" err="1">
                <a:cs typeface="Arial" panose="020B0604020202020204" pitchFamily="34" charset="0"/>
              </a:rPr>
              <a:t>distant</a:t>
            </a:r>
            <a:r>
              <a:rPr lang="de-DE" sz="1100">
                <a:cs typeface="Arial" panose="020B0604020202020204" pitchFamily="34" charset="0"/>
              </a:rPr>
              <a:t> DFS (DDFS), </a:t>
            </a:r>
            <a:r>
              <a:rPr lang="de-DE" sz="1100" err="1">
                <a:cs typeface="Arial" panose="020B0604020202020204" pitchFamily="34" charset="0"/>
              </a:rPr>
              <a:t>overall</a:t>
            </a:r>
            <a:r>
              <a:rPr lang="de-DE" sz="1100">
                <a:cs typeface="Arial" panose="020B0604020202020204" pitchFamily="34" charset="0"/>
              </a:rPr>
              <a:t> </a:t>
            </a:r>
            <a:r>
              <a:rPr lang="de-DE" sz="1100" err="1">
                <a:cs typeface="Arial" panose="020B0604020202020204" pitchFamily="34" charset="0"/>
              </a:rPr>
              <a:t>survival</a:t>
            </a:r>
            <a:r>
              <a:rPr lang="de-DE" sz="1100">
                <a:cs typeface="Arial" panose="020B0604020202020204" pitchFamily="34" charset="0"/>
              </a:rPr>
              <a:t> (OS) and </a:t>
            </a:r>
            <a:r>
              <a:rPr lang="de-DE" sz="1100" err="1">
                <a:cs typeface="Arial" panose="020B0604020202020204" pitchFamily="34" charset="0"/>
              </a:rPr>
              <a:t>safety</a:t>
            </a:r>
            <a:r>
              <a:rPr lang="de-DE" sz="1100">
                <a:cs typeface="Arial" panose="020B0604020202020204" pitchFamily="34" charset="0"/>
              </a:rPr>
              <a:t>. </a:t>
            </a:r>
            <a:r>
              <a:rPr lang="de-DE" sz="1100" err="1">
                <a:cs typeface="Arial" panose="020B0604020202020204" pitchFamily="34" charset="0"/>
              </a:rPr>
              <a:t>Safety</a:t>
            </a:r>
            <a:r>
              <a:rPr lang="de-DE" sz="1100">
                <a:cs typeface="Arial" panose="020B0604020202020204" pitchFamily="34" charset="0"/>
              </a:rPr>
              <a:t> </a:t>
            </a:r>
            <a:r>
              <a:rPr lang="de-DE" sz="1100" err="1">
                <a:cs typeface="Arial" panose="020B0604020202020204" pitchFamily="34" charset="0"/>
              </a:rPr>
              <a:t>analysis</a:t>
            </a:r>
            <a:r>
              <a:rPr lang="de-DE" sz="1100">
                <a:cs typeface="Arial" panose="020B0604020202020204" pitchFamily="34" charset="0"/>
              </a:rPr>
              <a:t> </a:t>
            </a:r>
            <a:r>
              <a:rPr lang="de-DE" sz="1100" err="1">
                <a:cs typeface="Arial" panose="020B0604020202020204" pitchFamily="34" charset="0"/>
              </a:rPr>
              <a:t>included</a:t>
            </a:r>
            <a:r>
              <a:rPr lang="de-DE" sz="1100">
                <a:cs typeface="Arial" panose="020B0604020202020204" pitchFamily="34" charset="0"/>
              </a:rPr>
              <a:t> adverse </a:t>
            </a:r>
            <a:r>
              <a:rPr lang="de-DE" sz="1100" err="1">
                <a:cs typeface="Arial" panose="020B0604020202020204" pitchFamily="34" charset="0"/>
              </a:rPr>
              <a:t>events</a:t>
            </a:r>
            <a:r>
              <a:rPr lang="de-DE" sz="1100">
                <a:cs typeface="Arial" panose="020B0604020202020204" pitchFamily="34" charset="0"/>
              </a:rPr>
              <a:t> </a:t>
            </a:r>
            <a:r>
              <a:rPr lang="de-DE" sz="1100" err="1">
                <a:cs typeface="Arial" panose="020B0604020202020204" pitchFamily="34" charset="0"/>
              </a:rPr>
              <a:t>of</a:t>
            </a:r>
            <a:r>
              <a:rPr lang="de-DE" sz="1100">
                <a:cs typeface="Arial" panose="020B0604020202020204" pitchFamily="34" charset="0"/>
              </a:rPr>
              <a:t> </a:t>
            </a:r>
            <a:r>
              <a:rPr lang="de-DE" sz="1100" err="1">
                <a:cs typeface="Arial" panose="020B0604020202020204" pitchFamily="34" charset="0"/>
              </a:rPr>
              <a:t>special</a:t>
            </a:r>
            <a:r>
              <a:rPr lang="de-DE" sz="1100">
                <a:cs typeface="Arial" panose="020B0604020202020204" pitchFamily="34" charset="0"/>
              </a:rPr>
              <a:t> </a:t>
            </a:r>
            <a:r>
              <a:rPr lang="de-DE" sz="1100" err="1">
                <a:cs typeface="Arial" panose="020B0604020202020204" pitchFamily="34" charset="0"/>
              </a:rPr>
              <a:t>interest</a:t>
            </a:r>
            <a:r>
              <a:rPr lang="de-DE" sz="1100">
                <a:cs typeface="Arial" panose="020B0604020202020204" pitchFamily="34" charset="0"/>
              </a:rPr>
              <a:t> (AESI) (</a:t>
            </a:r>
            <a:r>
              <a:rPr lang="de-DE" sz="1100" err="1">
                <a:cs typeface="Arial" panose="020B0604020202020204" pitchFamily="34" charset="0"/>
              </a:rPr>
              <a:t>myelodysplastic</a:t>
            </a:r>
            <a:r>
              <a:rPr lang="de-DE" sz="1100">
                <a:cs typeface="Arial" panose="020B0604020202020204" pitchFamily="34" charset="0"/>
              </a:rPr>
              <a:t> </a:t>
            </a:r>
            <a:r>
              <a:rPr lang="de-DE" sz="1100" err="1">
                <a:cs typeface="Arial" panose="020B0604020202020204" pitchFamily="34" charset="0"/>
              </a:rPr>
              <a:t>syndrome</a:t>
            </a:r>
            <a:r>
              <a:rPr lang="de-DE" sz="1100">
                <a:cs typeface="Arial" panose="020B0604020202020204" pitchFamily="34" charset="0"/>
              </a:rPr>
              <a:t>/ </a:t>
            </a:r>
            <a:r>
              <a:rPr lang="de-DE" sz="1100" err="1">
                <a:cs typeface="Arial" panose="020B0604020202020204" pitchFamily="34" charset="0"/>
              </a:rPr>
              <a:t>acute</a:t>
            </a:r>
            <a:r>
              <a:rPr lang="de-DE" sz="1100">
                <a:cs typeface="Arial" panose="020B0604020202020204" pitchFamily="34" charset="0"/>
              </a:rPr>
              <a:t> myeloid </a:t>
            </a:r>
            <a:r>
              <a:rPr lang="de-DE" sz="1100" err="1">
                <a:cs typeface="Arial" panose="020B0604020202020204" pitchFamily="34" charset="0"/>
              </a:rPr>
              <a:t>leukemia</a:t>
            </a:r>
            <a:r>
              <a:rPr lang="de-DE" sz="1100">
                <a:cs typeface="Arial" panose="020B0604020202020204" pitchFamily="34" charset="0"/>
              </a:rPr>
              <a:t>, </a:t>
            </a:r>
            <a:r>
              <a:rPr lang="de-DE" sz="1100" err="1">
                <a:cs typeface="Arial" panose="020B0604020202020204" pitchFamily="34" charset="0"/>
              </a:rPr>
              <a:t>new</a:t>
            </a:r>
            <a:r>
              <a:rPr lang="de-DE" sz="1100">
                <a:cs typeface="Arial" panose="020B0604020202020204" pitchFamily="34" charset="0"/>
              </a:rPr>
              <a:t> </a:t>
            </a:r>
            <a:r>
              <a:rPr lang="de-DE" sz="1100" err="1">
                <a:cs typeface="Arial" panose="020B0604020202020204" pitchFamily="34" charset="0"/>
              </a:rPr>
              <a:t>primary</a:t>
            </a:r>
            <a:r>
              <a:rPr lang="de-DE" sz="1100">
                <a:cs typeface="Arial" panose="020B0604020202020204" pitchFamily="34" charset="0"/>
              </a:rPr>
              <a:t> </a:t>
            </a:r>
            <a:r>
              <a:rPr lang="de-DE" sz="1100" err="1">
                <a:cs typeface="Arial" panose="020B0604020202020204" pitchFamily="34" charset="0"/>
              </a:rPr>
              <a:t>malignancy</a:t>
            </a:r>
            <a:r>
              <a:rPr lang="de-DE" sz="1100">
                <a:cs typeface="Arial" panose="020B0604020202020204" pitchFamily="34" charset="0"/>
              </a:rPr>
              <a:t>, </a:t>
            </a:r>
            <a:r>
              <a:rPr lang="de-DE" sz="1100" err="1">
                <a:cs typeface="Arial" panose="020B0604020202020204" pitchFamily="34" charset="0"/>
              </a:rPr>
              <a:t>pneumonitis</a:t>
            </a:r>
            <a:r>
              <a:rPr lang="de-DE" sz="1100">
                <a:cs typeface="Arial" panose="020B0604020202020204" pitchFamily="34" charset="0"/>
              </a:rPr>
              <a:t>). Per </a:t>
            </a:r>
            <a:r>
              <a:rPr lang="de-DE" sz="1100" err="1">
                <a:cs typeface="Arial" panose="020B0604020202020204" pitchFamily="34" charset="0"/>
              </a:rPr>
              <a:t>protocol</a:t>
            </a:r>
            <a:r>
              <a:rPr lang="de-DE" sz="1100">
                <a:cs typeface="Arial" panose="020B0604020202020204" pitchFamily="34" charset="0"/>
              </a:rPr>
              <a:t> IDMC </a:t>
            </a:r>
            <a:r>
              <a:rPr lang="de-DE" sz="1100" err="1">
                <a:cs typeface="Arial" panose="020B0604020202020204" pitchFamily="34" charset="0"/>
              </a:rPr>
              <a:t>interim</a:t>
            </a:r>
            <a:r>
              <a:rPr lang="de-DE" sz="1100">
                <a:cs typeface="Arial" panose="020B0604020202020204" pitchFamily="34" charset="0"/>
              </a:rPr>
              <a:t> </a:t>
            </a:r>
            <a:r>
              <a:rPr lang="de-DE" sz="1100" err="1">
                <a:cs typeface="Arial" panose="020B0604020202020204" pitchFamily="34" charset="0"/>
              </a:rPr>
              <a:t>analysis</a:t>
            </a:r>
            <a:r>
              <a:rPr lang="de-DE" sz="1100">
                <a:cs typeface="Arial" panose="020B0604020202020204" pitchFamily="34" charset="0"/>
              </a:rPr>
              <a:t> (IA) review was </a:t>
            </a:r>
            <a:r>
              <a:rPr lang="de-DE" sz="1100" err="1">
                <a:cs typeface="Arial" panose="020B0604020202020204" pitchFamily="34" charset="0"/>
              </a:rPr>
              <a:t>triggered</a:t>
            </a:r>
            <a:r>
              <a:rPr lang="de-DE" sz="1100">
                <a:cs typeface="Arial" panose="020B0604020202020204" pitchFamily="34" charset="0"/>
              </a:rPr>
              <a:t> at 165 IDFS </a:t>
            </a:r>
            <a:r>
              <a:rPr lang="de-DE" sz="1100" err="1">
                <a:cs typeface="Arial" panose="020B0604020202020204" pitchFamily="34" charset="0"/>
              </a:rPr>
              <a:t>events</a:t>
            </a:r>
            <a:r>
              <a:rPr lang="de-DE" sz="1100">
                <a:cs typeface="Arial" panose="020B0604020202020204" pitchFamily="34" charset="0"/>
              </a:rPr>
              <a:t> in </a:t>
            </a:r>
            <a:r>
              <a:rPr lang="de-DE" sz="1100" err="1">
                <a:cs typeface="Arial" panose="020B0604020202020204" pitchFamily="34" charset="0"/>
              </a:rPr>
              <a:t>the</a:t>
            </a:r>
            <a:r>
              <a:rPr lang="de-DE" sz="1100">
                <a:cs typeface="Arial" panose="020B0604020202020204" pitchFamily="34" charset="0"/>
              </a:rPr>
              <a:t> </a:t>
            </a:r>
            <a:r>
              <a:rPr lang="de-DE" sz="1100" err="1">
                <a:cs typeface="Arial" panose="020B0604020202020204" pitchFamily="34" charset="0"/>
              </a:rPr>
              <a:t>first</a:t>
            </a:r>
            <a:r>
              <a:rPr lang="de-DE" sz="1100">
                <a:cs typeface="Arial" panose="020B0604020202020204" pitchFamily="34" charset="0"/>
              </a:rPr>
              <a:t> 900 </a:t>
            </a:r>
            <a:r>
              <a:rPr lang="de-DE" sz="1100" err="1">
                <a:cs typeface="Arial" panose="020B0604020202020204" pitchFamily="34" charset="0"/>
              </a:rPr>
              <a:t>pts</a:t>
            </a:r>
            <a:r>
              <a:rPr lang="de-DE" sz="1100">
                <a:cs typeface="Arial" panose="020B0604020202020204" pitchFamily="34" charset="0"/>
              </a:rPr>
              <a:t>, </a:t>
            </a:r>
            <a:r>
              <a:rPr lang="de-DE" sz="1100" err="1">
                <a:cs typeface="Arial" panose="020B0604020202020204" pitchFamily="34" charset="0"/>
              </a:rPr>
              <a:t>with</a:t>
            </a:r>
            <a:r>
              <a:rPr lang="de-DE" sz="1100">
                <a:cs typeface="Arial" panose="020B0604020202020204" pitchFamily="34" charset="0"/>
              </a:rPr>
              <a:t> </a:t>
            </a:r>
            <a:r>
              <a:rPr lang="de-DE" sz="1100" err="1">
                <a:cs typeface="Arial" panose="020B0604020202020204" pitchFamily="34" charset="0"/>
              </a:rPr>
              <a:t>superiority</a:t>
            </a:r>
            <a:r>
              <a:rPr lang="de-DE" sz="1100">
                <a:cs typeface="Arial" panose="020B0604020202020204" pitchFamily="34" charset="0"/>
              </a:rPr>
              <a:t> </a:t>
            </a:r>
            <a:r>
              <a:rPr lang="de-DE" sz="1100" err="1">
                <a:cs typeface="Arial" panose="020B0604020202020204" pitchFamily="34" charset="0"/>
              </a:rPr>
              <a:t>boundaries</a:t>
            </a:r>
            <a:r>
              <a:rPr lang="de-DE" sz="1100">
                <a:cs typeface="Arial" panose="020B0604020202020204" pitchFamily="34" charset="0"/>
              </a:rPr>
              <a:t> </a:t>
            </a:r>
            <a:r>
              <a:rPr lang="de-DE" sz="1100" err="1">
                <a:cs typeface="Arial" panose="020B0604020202020204" pitchFamily="34" charset="0"/>
              </a:rPr>
              <a:t>based</a:t>
            </a:r>
            <a:r>
              <a:rPr lang="de-DE" sz="1100">
                <a:cs typeface="Arial" panose="020B0604020202020204" pitchFamily="34" charset="0"/>
              </a:rPr>
              <a:t> on a </a:t>
            </a:r>
            <a:r>
              <a:rPr lang="de-DE" sz="1100" err="1">
                <a:cs typeface="Arial" panose="020B0604020202020204" pitchFamily="34" charset="0"/>
              </a:rPr>
              <a:t>hierarchical</a:t>
            </a:r>
            <a:r>
              <a:rPr lang="de-DE" sz="1100">
                <a:cs typeface="Arial" panose="020B0604020202020204" pitchFamily="34" charset="0"/>
              </a:rPr>
              <a:t> multiple </a:t>
            </a:r>
            <a:r>
              <a:rPr lang="de-DE" sz="1100" err="1">
                <a:cs typeface="Arial" panose="020B0604020202020204" pitchFamily="34" charset="0"/>
              </a:rPr>
              <a:t>testing</a:t>
            </a:r>
            <a:r>
              <a:rPr lang="de-DE" sz="1100">
                <a:cs typeface="Arial" panose="020B0604020202020204" pitchFamily="34" charset="0"/>
              </a:rPr>
              <a:t> </a:t>
            </a:r>
            <a:r>
              <a:rPr lang="de-DE" sz="1100" err="1">
                <a:cs typeface="Arial" panose="020B0604020202020204" pitchFamily="34" charset="0"/>
              </a:rPr>
              <a:t>procedure</a:t>
            </a:r>
            <a:r>
              <a:rPr lang="de-DE" sz="1100">
                <a:cs typeface="Arial" panose="020B0604020202020204" pitchFamily="34" charset="0"/>
              </a:rPr>
              <a:t>: P &lt; 0.005 </a:t>
            </a:r>
            <a:r>
              <a:rPr lang="de-DE" sz="1100" err="1">
                <a:cs typeface="Arial" panose="020B0604020202020204" pitchFamily="34" charset="0"/>
              </a:rPr>
              <a:t>for</a:t>
            </a:r>
            <a:r>
              <a:rPr lang="de-DE" sz="1100">
                <a:cs typeface="Arial" panose="020B0604020202020204" pitchFamily="34" charset="0"/>
              </a:rPr>
              <a:t> IDFS, </a:t>
            </a:r>
            <a:r>
              <a:rPr lang="de-DE" sz="1100" err="1">
                <a:cs typeface="Arial" panose="020B0604020202020204" pitchFamily="34" charset="0"/>
              </a:rPr>
              <a:t>followed</a:t>
            </a:r>
            <a:r>
              <a:rPr lang="de-DE" sz="1100">
                <a:cs typeface="Arial" panose="020B0604020202020204" pitchFamily="34" charset="0"/>
              </a:rPr>
              <a:t> </a:t>
            </a:r>
            <a:r>
              <a:rPr lang="de-DE" sz="1100" err="1">
                <a:cs typeface="Arial" panose="020B0604020202020204" pitchFamily="34" charset="0"/>
              </a:rPr>
              <a:t>by</a:t>
            </a:r>
            <a:r>
              <a:rPr lang="de-DE" sz="1100">
                <a:cs typeface="Arial" panose="020B0604020202020204" pitchFamily="34" charset="0"/>
              </a:rPr>
              <a:t> P &lt; 0.005 </a:t>
            </a:r>
            <a:r>
              <a:rPr lang="de-DE" sz="1100" err="1">
                <a:cs typeface="Arial" panose="020B0604020202020204" pitchFamily="34" charset="0"/>
              </a:rPr>
              <a:t>for</a:t>
            </a:r>
            <a:r>
              <a:rPr lang="de-DE" sz="1100">
                <a:cs typeface="Arial" panose="020B0604020202020204" pitchFamily="34" charset="0"/>
              </a:rPr>
              <a:t> DDFS and p&lt;0.01 </a:t>
            </a:r>
            <a:r>
              <a:rPr lang="de-DE" sz="1100" err="1">
                <a:cs typeface="Arial" panose="020B0604020202020204" pitchFamily="34" charset="0"/>
              </a:rPr>
              <a:t>for</a:t>
            </a:r>
            <a:r>
              <a:rPr lang="de-DE" sz="1100">
                <a:cs typeface="Arial" panose="020B0604020202020204" pitchFamily="34" charset="0"/>
              </a:rPr>
              <a:t> OS. </a:t>
            </a:r>
          </a:p>
          <a:p>
            <a:r>
              <a:rPr lang="de-DE" sz="1100" b="1" err="1">
                <a:cs typeface="Arial" panose="020B0604020202020204" pitchFamily="34" charset="0"/>
              </a:rPr>
              <a:t>Results</a:t>
            </a:r>
            <a:r>
              <a:rPr lang="de-DE" sz="1100" b="1">
                <a:cs typeface="Arial" panose="020B0604020202020204" pitchFamily="34" charset="0"/>
              </a:rPr>
              <a:t>: </a:t>
            </a:r>
          </a:p>
          <a:p>
            <a:r>
              <a:rPr lang="de-DE" sz="1100">
                <a:cs typeface="Arial" panose="020B0604020202020204" pitchFamily="34" charset="0"/>
              </a:rPr>
              <a:t>1836 </a:t>
            </a:r>
            <a:r>
              <a:rPr lang="de-DE" sz="1100" err="1">
                <a:cs typeface="Arial" panose="020B0604020202020204" pitchFamily="34" charset="0"/>
              </a:rPr>
              <a:t>pts</a:t>
            </a:r>
            <a:r>
              <a:rPr lang="de-DE" sz="1100">
                <a:cs typeface="Arial" panose="020B0604020202020204" pitchFamily="34" charset="0"/>
              </a:rPr>
              <a:t> </a:t>
            </a:r>
            <a:r>
              <a:rPr lang="de-DE" sz="1100" err="1">
                <a:cs typeface="Arial" panose="020B0604020202020204" pitchFamily="34" charset="0"/>
              </a:rPr>
              <a:t>were</a:t>
            </a:r>
            <a:r>
              <a:rPr lang="de-DE" sz="1100">
                <a:cs typeface="Arial" panose="020B0604020202020204" pitchFamily="34" charset="0"/>
              </a:rPr>
              <a:t> </a:t>
            </a:r>
            <a:r>
              <a:rPr lang="de-DE" sz="1100" err="1">
                <a:cs typeface="Arial" panose="020B0604020202020204" pitchFamily="34" charset="0"/>
              </a:rPr>
              <a:t>enrolled</a:t>
            </a:r>
            <a:r>
              <a:rPr lang="de-DE" sz="1100">
                <a:cs typeface="Arial" panose="020B0604020202020204" pitchFamily="34" charset="0"/>
              </a:rPr>
              <a:t> </a:t>
            </a:r>
            <a:r>
              <a:rPr lang="de-DE" sz="1100" err="1">
                <a:cs typeface="Arial" panose="020B0604020202020204" pitchFamily="34" charset="0"/>
              </a:rPr>
              <a:t>between</a:t>
            </a:r>
            <a:r>
              <a:rPr lang="de-DE" sz="1100">
                <a:cs typeface="Arial" panose="020B0604020202020204" pitchFamily="34" charset="0"/>
              </a:rPr>
              <a:t> 06/14–05/19; 49.9% </a:t>
            </a:r>
            <a:r>
              <a:rPr lang="de-DE" sz="1100" err="1">
                <a:cs typeface="Arial" panose="020B0604020202020204" pitchFamily="34" charset="0"/>
              </a:rPr>
              <a:t>had</a:t>
            </a:r>
            <a:r>
              <a:rPr lang="de-DE" sz="1100">
                <a:cs typeface="Arial" panose="020B0604020202020204" pitchFamily="34" charset="0"/>
              </a:rPr>
              <a:t> ACT, 50.1% NACT. Baseline </a:t>
            </a:r>
            <a:r>
              <a:rPr lang="de-DE" sz="1100" err="1">
                <a:cs typeface="Arial" panose="020B0604020202020204" pitchFamily="34" charset="0"/>
              </a:rPr>
              <a:t>demographics</a:t>
            </a:r>
            <a:r>
              <a:rPr lang="de-DE" sz="1100">
                <a:cs typeface="Arial" panose="020B0604020202020204" pitchFamily="34" charset="0"/>
              </a:rPr>
              <a:t> and </a:t>
            </a:r>
            <a:r>
              <a:rPr lang="de-DE" sz="1100" err="1">
                <a:cs typeface="Arial" panose="020B0604020202020204" pitchFamily="34" charset="0"/>
              </a:rPr>
              <a:t>tumor</a:t>
            </a:r>
            <a:r>
              <a:rPr lang="de-DE" sz="1100">
                <a:cs typeface="Arial" panose="020B0604020202020204" pitchFamily="34" charset="0"/>
              </a:rPr>
              <a:t> </a:t>
            </a:r>
            <a:r>
              <a:rPr lang="de-DE" sz="1100" err="1">
                <a:cs typeface="Arial" panose="020B0604020202020204" pitchFamily="34" charset="0"/>
              </a:rPr>
              <a:t>characteristics</a:t>
            </a:r>
            <a:r>
              <a:rPr lang="de-DE" sz="1100">
                <a:cs typeface="Arial" panose="020B0604020202020204" pitchFamily="34" charset="0"/>
              </a:rPr>
              <a:t> </a:t>
            </a:r>
            <a:r>
              <a:rPr lang="de-DE" sz="1100" err="1">
                <a:cs typeface="Arial" panose="020B0604020202020204" pitchFamily="34" charset="0"/>
              </a:rPr>
              <a:t>were</a:t>
            </a:r>
            <a:r>
              <a:rPr lang="de-DE" sz="1100">
                <a:cs typeface="Arial" panose="020B0604020202020204" pitchFamily="34" charset="0"/>
              </a:rPr>
              <a:t> </a:t>
            </a:r>
            <a:r>
              <a:rPr lang="de-DE" sz="1100" err="1">
                <a:cs typeface="Arial" panose="020B0604020202020204" pitchFamily="34" charset="0"/>
              </a:rPr>
              <a:t>balanced</a:t>
            </a:r>
            <a:r>
              <a:rPr lang="de-DE" sz="1100">
                <a:cs typeface="Arial" panose="020B0604020202020204" pitchFamily="34" charset="0"/>
              </a:rPr>
              <a:t> </a:t>
            </a:r>
            <a:r>
              <a:rPr lang="de-DE" sz="1100" err="1">
                <a:cs typeface="Arial" panose="020B0604020202020204" pitchFamily="34" charset="0"/>
              </a:rPr>
              <a:t>between</a:t>
            </a:r>
            <a:r>
              <a:rPr lang="de-DE" sz="1100">
                <a:cs typeface="Arial" panose="020B0604020202020204" pitchFamily="34" charset="0"/>
              </a:rPr>
              <a:t> </a:t>
            </a:r>
            <a:r>
              <a:rPr lang="de-DE" sz="1100" err="1">
                <a:cs typeface="Arial" panose="020B0604020202020204" pitchFamily="34" charset="0"/>
              </a:rPr>
              <a:t>arms</a:t>
            </a:r>
            <a:r>
              <a:rPr lang="de-DE" sz="1100">
                <a:cs typeface="Arial" panose="020B0604020202020204" pitchFamily="34" charset="0"/>
              </a:rPr>
              <a:t>. 82.2% </a:t>
            </a:r>
            <a:r>
              <a:rPr lang="de-DE" sz="1100" err="1">
                <a:cs typeface="Arial" panose="020B0604020202020204" pitchFamily="34" charset="0"/>
              </a:rPr>
              <a:t>had</a:t>
            </a:r>
            <a:r>
              <a:rPr lang="de-DE" sz="1100">
                <a:cs typeface="Arial" panose="020B0604020202020204" pitchFamily="34" charset="0"/>
              </a:rPr>
              <a:t> TNBC; 26.5% </a:t>
            </a:r>
            <a:r>
              <a:rPr lang="de-DE" sz="1100" err="1">
                <a:cs typeface="Arial" panose="020B0604020202020204" pitchFamily="34" charset="0"/>
              </a:rPr>
              <a:t>received</a:t>
            </a:r>
            <a:r>
              <a:rPr lang="de-DE" sz="1100">
                <a:cs typeface="Arial" panose="020B0604020202020204" pitchFamily="34" charset="0"/>
              </a:rPr>
              <a:t> a </a:t>
            </a:r>
            <a:r>
              <a:rPr lang="de-DE" sz="1100" err="1">
                <a:cs typeface="Arial" panose="020B0604020202020204" pitchFamily="34" charset="0"/>
              </a:rPr>
              <a:t>platinum</a:t>
            </a:r>
            <a:r>
              <a:rPr lang="de-DE" sz="1100">
                <a:cs typeface="Arial" panose="020B0604020202020204" pitchFamily="34" charset="0"/>
              </a:rPr>
              <a:t> </a:t>
            </a:r>
            <a:r>
              <a:rPr lang="de-DE" sz="1100" err="1">
                <a:cs typeface="Arial" panose="020B0604020202020204" pitchFamily="34" charset="0"/>
              </a:rPr>
              <a:t>agent</a:t>
            </a:r>
            <a:r>
              <a:rPr lang="de-DE" sz="1100">
                <a:cs typeface="Arial" panose="020B0604020202020204" pitchFamily="34" charset="0"/>
              </a:rPr>
              <a:t>. The IDMC </a:t>
            </a:r>
            <a:r>
              <a:rPr lang="de-DE" sz="1100" err="1">
                <a:cs typeface="Arial" panose="020B0604020202020204" pitchFamily="34" charset="0"/>
              </a:rPr>
              <a:t>recommended</a:t>
            </a:r>
            <a:r>
              <a:rPr lang="de-DE" sz="1100">
                <a:cs typeface="Arial" panose="020B0604020202020204" pitchFamily="34" charset="0"/>
              </a:rPr>
              <a:t> </a:t>
            </a:r>
            <a:r>
              <a:rPr lang="de-DE" sz="1100" err="1">
                <a:cs typeface="Arial" panose="020B0604020202020204" pitchFamily="34" charset="0"/>
              </a:rPr>
              <a:t>data</a:t>
            </a:r>
            <a:r>
              <a:rPr lang="de-DE" sz="1100">
                <a:cs typeface="Arial" panose="020B0604020202020204" pitchFamily="34" charset="0"/>
              </a:rPr>
              <a:t> </a:t>
            </a:r>
            <a:r>
              <a:rPr lang="de-DE" sz="1100" err="1">
                <a:cs typeface="Arial" panose="020B0604020202020204" pitchFamily="34" charset="0"/>
              </a:rPr>
              <a:t>unblinding</a:t>
            </a:r>
            <a:r>
              <a:rPr lang="de-DE" sz="1100">
                <a:cs typeface="Arial" panose="020B0604020202020204" pitchFamily="34" charset="0"/>
              </a:rPr>
              <a:t> </a:t>
            </a:r>
            <a:r>
              <a:rPr lang="de-DE" sz="1100" err="1">
                <a:cs typeface="Arial" panose="020B0604020202020204" pitchFamily="34" charset="0"/>
              </a:rPr>
              <a:t>as</a:t>
            </a:r>
            <a:r>
              <a:rPr lang="de-DE" sz="1100">
                <a:cs typeface="Arial" panose="020B0604020202020204" pitchFamily="34" charset="0"/>
              </a:rPr>
              <a:t> IA </a:t>
            </a:r>
            <a:r>
              <a:rPr lang="de-DE" sz="1100" err="1">
                <a:cs typeface="Arial" panose="020B0604020202020204" pitchFamily="34" charset="0"/>
              </a:rPr>
              <a:t>showed</a:t>
            </a:r>
            <a:r>
              <a:rPr lang="de-DE" sz="1100">
                <a:cs typeface="Arial" panose="020B0604020202020204" pitchFamily="34" charset="0"/>
              </a:rPr>
              <a:t> a </a:t>
            </a:r>
            <a:r>
              <a:rPr lang="de-DE" sz="1100" err="1">
                <a:cs typeface="Arial" panose="020B0604020202020204" pitchFamily="34" charset="0"/>
              </a:rPr>
              <a:t>significant</a:t>
            </a:r>
            <a:r>
              <a:rPr lang="de-DE" sz="1100">
                <a:cs typeface="Arial" panose="020B0604020202020204" pitchFamily="34" charset="0"/>
              </a:rPr>
              <a:t> </a:t>
            </a:r>
            <a:r>
              <a:rPr lang="de-DE" sz="1100" err="1">
                <a:cs typeface="Arial" panose="020B0604020202020204" pitchFamily="34" charset="0"/>
              </a:rPr>
              <a:t>benefit</a:t>
            </a:r>
            <a:r>
              <a:rPr lang="de-DE" sz="1100">
                <a:cs typeface="Arial" panose="020B0604020202020204" pitchFamily="34" charset="0"/>
              </a:rPr>
              <a:t> </a:t>
            </a:r>
            <a:r>
              <a:rPr lang="de-DE" sz="1100" err="1">
                <a:cs typeface="Arial" panose="020B0604020202020204" pitchFamily="34" charset="0"/>
              </a:rPr>
              <a:t>of</a:t>
            </a:r>
            <a:r>
              <a:rPr lang="de-DE" sz="1100">
                <a:cs typeface="Arial" panose="020B0604020202020204" pitchFamily="34" charset="0"/>
              </a:rPr>
              <a:t> OL </a:t>
            </a:r>
            <a:r>
              <a:rPr lang="de-DE" sz="1100" err="1">
                <a:cs typeface="Arial" panose="020B0604020202020204" pitchFamily="34" charset="0"/>
              </a:rPr>
              <a:t>vs</a:t>
            </a:r>
            <a:r>
              <a:rPr lang="de-DE" sz="1100">
                <a:cs typeface="Arial" panose="020B0604020202020204" pitchFamily="34" charset="0"/>
              </a:rPr>
              <a:t> PL </a:t>
            </a:r>
            <a:r>
              <a:rPr lang="de-DE" sz="1100" err="1">
                <a:cs typeface="Arial" panose="020B0604020202020204" pitchFamily="34" charset="0"/>
              </a:rPr>
              <a:t>for</a:t>
            </a:r>
            <a:r>
              <a:rPr lang="de-DE" sz="1100">
                <a:cs typeface="Arial" panose="020B0604020202020204" pitchFamily="34" charset="0"/>
              </a:rPr>
              <a:t> IDFS (</a:t>
            </a:r>
            <a:r>
              <a:rPr lang="de-DE" sz="1100" err="1">
                <a:cs typeface="Arial" panose="020B0604020202020204" pitchFamily="34" charset="0"/>
              </a:rPr>
              <a:t>hazard</a:t>
            </a:r>
            <a:r>
              <a:rPr lang="de-DE" sz="1100">
                <a:cs typeface="Arial" panose="020B0604020202020204" pitchFamily="34" charset="0"/>
              </a:rPr>
              <a:t> </a:t>
            </a:r>
            <a:r>
              <a:rPr lang="de-DE" sz="1100" err="1">
                <a:cs typeface="Arial" panose="020B0604020202020204" pitchFamily="34" charset="0"/>
              </a:rPr>
              <a:t>ratio</a:t>
            </a:r>
            <a:r>
              <a:rPr lang="de-DE" sz="1100">
                <a:cs typeface="Arial" panose="020B0604020202020204" pitchFamily="34" charset="0"/>
              </a:rPr>
              <a:t> [HR] 0.58; 99.5% CI 0.41, 0.82; P &lt; 0.0001) at 2.5 </a:t>
            </a:r>
            <a:r>
              <a:rPr lang="de-DE" sz="1100" err="1">
                <a:cs typeface="Arial" panose="020B0604020202020204" pitchFamily="34" charset="0"/>
              </a:rPr>
              <a:t>yrs</a:t>
            </a:r>
            <a:r>
              <a:rPr lang="de-DE" sz="1100">
                <a:cs typeface="Arial" panose="020B0604020202020204" pitchFamily="34" charset="0"/>
              </a:rPr>
              <a:t> median follow-</a:t>
            </a:r>
            <a:r>
              <a:rPr lang="de-DE" sz="1100" err="1">
                <a:cs typeface="Arial" panose="020B0604020202020204" pitchFamily="34" charset="0"/>
              </a:rPr>
              <a:t>up</a:t>
            </a:r>
            <a:r>
              <a:rPr lang="de-DE" sz="1100">
                <a:cs typeface="Arial" panose="020B0604020202020204" pitchFamily="34" charset="0"/>
              </a:rPr>
              <a:t>. IDFS </a:t>
            </a:r>
            <a:r>
              <a:rPr lang="de-DE" sz="1100" err="1">
                <a:cs typeface="Arial" panose="020B0604020202020204" pitchFamily="34" charset="0"/>
              </a:rPr>
              <a:t>events</a:t>
            </a:r>
            <a:r>
              <a:rPr lang="de-DE" sz="1100">
                <a:cs typeface="Arial" panose="020B0604020202020204" pitchFamily="34" charset="0"/>
              </a:rPr>
              <a:t> </a:t>
            </a:r>
            <a:r>
              <a:rPr lang="de-DE" sz="1100" err="1">
                <a:cs typeface="Arial" panose="020B0604020202020204" pitchFamily="34" charset="0"/>
              </a:rPr>
              <a:t>occurred</a:t>
            </a:r>
            <a:r>
              <a:rPr lang="de-DE" sz="1100">
                <a:cs typeface="Arial" panose="020B0604020202020204" pitchFamily="34" charset="0"/>
              </a:rPr>
              <a:t> in 106/921 and 178/915 </a:t>
            </a:r>
            <a:r>
              <a:rPr lang="de-DE" sz="1100" err="1">
                <a:cs typeface="Arial" panose="020B0604020202020204" pitchFamily="34" charset="0"/>
              </a:rPr>
              <a:t>pts</a:t>
            </a:r>
            <a:r>
              <a:rPr lang="de-DE" sz="1100">
                <a:cs typeface="Arial" panose="020B0604020202020204" pitchFamily="34" charset="0"/>
              </a:rPr>
              <a:t> </a:t>
            </a:r>
            <a:r>
              <a:rPr lang="de-DE" sz="1100" err="1">
                <a:cs typeface="Arial" panose="020B0604020202020204" pitchFamily="34" charset="0"/>
              </a:rPr>
              <a:t>assigned</a:t>
            </a:r>
            <a:r>
              <a:rPr lang="de-DE" sz="1100">
                <a:cs typeface="Arial" panose="020B0604020202020204" pitchFamily="34" charset="0"/>
              </a:rPr>
              <a:t> </a:t>
            </a:r>
            <a:r>
              <a:rPr lang="de-DE" sz="1100" err="1">
                <a:cs typeface="Arial" panose="020B0604020202020204" pitchFamily="34" charset="0"/>
              </a:rPr>
              <a:t>to</a:t>
            </a:r>
            <a:r>
              <a:rPr lang="de-DE" sz="1100">
                <a:cs typeface="Arial" panose="020B0604020202020204" pitchFamily="34" charset="0"/>
              </a:rPr>
              <a:t> OL and PL, </a:t>
            </a:r>
            <a:r>
              <a:rPr lang="de-DE" sz="1100" err="1">
                <a:cs typeface="Arial" panose="020B0604020202020204" pitchFamily="34" charset="0"/>
              </a:rPr>
              <a:t>respectively</a:t>
            </a:r>
            <a:r>
              <a:rPr lang="de-DE" sz="1100">
                <a:cs typeface="Arial" panose="020B0604020202020204" pitchFamily="34" charset="0"/>
              </a:rPr>
              <a:t>. 3-yr IDFS was 85.9% </a:t>
            </a:r>
            <a:r>
              <a:rPr lang="de-DE" sz="1100" err="1">
                <a:cs typeface="Arial" panose="020B0604020202020204" pitchFamily="34" charset="0"/>
              </a:rPr>
              <a:t>vs</a:t>
            </a:r>
            <a:r>
              <a:rPr lang="de-DE" sz="1100">
                <a:cs typeface="Arial" panose="020B0604020202020204" pitchFamily="34" charset="0"/>
              </a:rPr>
              <a:t> 77.1% (diff. 8.8%; 95% CI 4.5%, 13.0%). DDFS was </a:t>
            </a:r>
            <a:r>
              <a:rPr lang="de-DE" sz="1100" err="1">
                <a:cs typeface="Arial" panose="020B0604020202020204" pitchFamily="34" charset="0"/>
              </a:rPr>
              <a:t>significantly</a:t>
            </a:r>
            <a:r>
              <a:rPr lang="de-DE" sz="1100">
                <a:cs typeface="Arial" panose="020B0604020202020204" pitchFamily="34" charset="0"/>
              </a:rPr>
              <a:t> </a:t>
            </a:r>
            <a:r>
              <a:rPr lang="de-DE" sz="1100" err="1">
                <a:cs typeface="Arial" panose="020B0604020202020204" pitchFamily="34" charset="0"/>
              </a:rPr>
              <a:t>improved</a:t>
            </a:r>
            <a:r>
              <a:rPr lang="de-DE" sz="1100">
                <a:cs typeface="Arial" panose="020B0604020202020204" pitchFamily="34" charset="0"/>
              </a:rPr>
              <a:t> </a:t>
            </a:r>
            <a:r>
              <a:rPr lang="de-DE" sz="1100" err="1">
                <a:cs typeface="Arial" panose="020B0604020202020204" pitchFamily="34" charset="0"/>
              </a:rPr>
              <a:t>with</a:t>
            </a:r>
            <a:r>
              <a:rPr lang="de-DE" sz="1100">
                <a:cs typeface="Arial" panose="020B0604020202020204" pitchFamily="34" charset="0"/>
              </a:rPr>
              <a:t> OL (HR 0.57; 99.5% CI 0.39, 0.83; P&lt; 0.0001); 3-yr DDFS was 87.5% </a:t>
            </a:r>
            <a:r>
              <a:rPr lang="de-DE" sz="1100" err="1">
                <a:cs typeface="Arial" panose="020B0604020202020204" pitchFamily="34" charset="0"/>
              </a:rPr>
              <a:t>vs</a:t>
            </a:r>
            <a:r>
              <a:rPr lang="de-DE" sz="1100">
                <a:cs typeface="Arial" panose="020B0604020202020204" pitchFamily="34" charset="0"/>
              </a:rPr>
              <a:t> 80.4% (diff. 7.1%; 95% CI 3.0%, 11.1%). OS was </a:t>
            </a:r>
            <a:r>
              <a:rPr lang="de-DE" sz="1100" err="1">
                <a:cs typeface="Arial" panose="020B0604020202020204" pitchFamily="34" charset="0"/>
              </a:rPr>
              <a:t>greater</a:t>
            </a:r>
            <a:r>
              <a:rPr lang="de-DE" sz="1100">
                <a:cs typeface="Arial" panose="020B0604020202020204" pitchFamily="34" charset="0"/>
              </a:rPr>
              <a:t> </a:t>
            </a:r>
            <a:r>
              <a:rPr lang="de-DE" sz="1100" err="1">
                <a:cs typeface="Arial" panose="020B0604020202020204" pitchFamily="34" charset="0"/>
              </a:rPr>
              <a:t>for</a:t>
            </a:r>
            <a:r>
              <a:rPr lang="de-DE" sz="1100">
                <a:cs typeface="Arial" panose="020B0604020202020204" pitchFamily="34" charset="0"/>
              </a:rPr>
              <a:t> OL </a:t>
            </a:r>
            <a:r>
              <a:rPr lang="de-DE" sz="1100" err="1">
                <a:cs typeface="Arial" panose="020B0604020202020204" pitchFamily="34" charset="0"/>
              </a:rPr>
              <a:t>than</a:t>
            </a:r>
            <a:r>
              <a:rPr lang="de-DE" sz="1100">
                <a:cs typeface="Arial" panose="020B0604020202020204" pitchFamily="34" charset="0"/>
              </a:rPr>
              <a:t> PL but was not </a:t>
            </a:r>
            <a:r>
              <a:rPr lang="de-DE" sz="1100" err="1">
                <a:cs typeface="Arial" panose="020B0604020202020204" pitchFamily="34" charset="0"/>
              </a:rPr>
              <a:t>statistically</a:t>
            </a:r>
            <a:r>
              <a:rPr lang="de-DE" sz="1100">
                <a:cs typeface="Arial" panose="020B0604020202020204" pitchFamily="34" charset="0"/>
              </a:rPr>
              <a:t> </a:t>
            </a:r>
            <a:r>
              <a:rPr lang="de-DE" sz="1100" err="1">
                <a:cs typeface="Arial" panose="020B0604020202020204" pitchFamily="34" charset="0"/>
              </a:rPr>
              <a:t>significant</a:t>
            </a:r>
            <a:r>
              <a:rPr lang="de-DE" sz="1100">
                <a:cs typeface="Arial" panose="020B0604020202020204" pitchFamily="34" charset="0"/>
              </a:rPr>
              <a:t> at IA (HR 0.68; 99.0% CI 0.44, 1.05; P = 0.024); 3-yr OS% 92.0% </a:t>
            </a:r>
            <a:r>
              <a:rPr lang="de-DE" sz="1100" err="1">
                <a:cs typeface="Arial" panose="020B0604020202020204" pitchFamily="34" charset="0"/>
              </a:rPr>
              <a:t>vs</a:t>
            </a:r>
            <a:r>
              <a:rPr lang="de-DE" sz="1100">
                <a:cs typeface="Arial" panose="020B0604020202020204" pitchFamily="34" charset="0"/>
              </a:rPr>
              <a:t> 88.3% (diff. 3.7%; 95% CI 0.3%, 7.1%). Median </a:t>
            </a:r>
            <a:r>
              <a:rPr lang="de-DE" sz="1100" err="1">
                <a:cs typeface="Arial" panose="020B0604020202020204" pitchFamily="34" charset="0"/>
              </a:rPr>
              <a:t>intended</a:t>
            </a:r>
            <a:r>
              <a:rPr lang="de-DE" sz="1100">
                <a:cs typeface="Arial" panose="020B0604020202020204" pitchFamily="34" charset="0"/>
              </a:rPr>
              <a:t> OL </a:t>
            </a:r>
            <a:r>
              <a:rPr lang="de-DE" sz="1100" err="1">
                <a:cs typeface="Arial" panose="020B0604020202020204" pitchFamily="34" charset="0"/>
              </a:rPr>
              <a:t>exposure</a:t>
            </a:r>
            <a:r>
              <a:rPr lang="de-DE" sz="1100">
                <a:cs typeface="Arial" panose="020B0604020202020204" pitchFamily="34" charset="0"/>
              </a:rPr>
              <a:t> was 94.8%. AEs </a:t>
            </a:r>
            <a:r>
              <a:rPr lang="de-DE" sz="1100" err="1">
                <a:cs typeface="Arial" panose="020B0604020202020204" pitchFamily="34" charset="0"/>
              </a:rPr>
              <a:t>were</a:t>
            </a:r>
            <a:r>
              <a:rPr lang="de-DE" sz="1100">
                <a:cs typeface="Arial" panose="020B0604020202020204" pitchFamily="34" charset="0"/>
              </a:rPr>
              <a:t> </a:t>
            </a:r>
            <a:r>
              <a:rPr lang="de-DE" sz="1100" err="1">
                <a:cs typeface="Arial" panose="020B0604020202020204" pitchFamily="34" charset="0"/>
              </a:rPr>
              <a:t>consistent</a:t>
            </a:r>
            <a:r>
              <a:rPr lang="de-DE" sz="1100">
                <a:cs typeface="Arial" panose="020B0604020202020204" pitchFamily="34" charset="0"/>
              </a:rPr>
              <a:t> </a:t>
            </a:r>
            <a:r>
              <a:rPr lang="de-DE" sz="1100" err="1">
                <a:cs typeface="Arial" panose="020B0604020202020204" pitchFamily="34" charset="0"/>
              </a:rPr>
              <a:t>with</a:t>
            </a:r>
            <a:r>
              <a:rPr lang="de-DE" sz="1100">
                <a:cs typeface="Arial" panose="020B0604020202020204" pitchFamily="34" charset="0"/>
              </a:rPr>
              <a:t> </a:t>
            </a:r>
            <a:r>
              <a:rPr lang="de-DE" sz="1100" err="1">
                <a:cs typeface="Arial" panose="020B0604020202020204" pitchFamily="34" charset="0"/>
              </a:rPr>
              <a:t>the</a:t>
            </a:r>
            <a:r>
              <a:rPr lang="de-DE" sz="1100">
                <a:cs typeface="Arial" panose="020B0604020202020204" pitchFamily="34" charset="0"/>
              </a:rPr>
              <a:t> </a:t>
            </a:r>
            <a:r>
              <a:rPr lang="de-DE" sz="1100" err="1">
                <a:cs typeface="Arial" panose="020B0604020202020204" pitchFamily="34" charset="0"/>
              </a:rPr>
              <a:t>label</a:t>
            </a:r>
            <a:r>
              <a:rPr lang="de-DE" sz="1100">
                <a:cs typeface="Arial" panose="020B0604020202020204" pitchFamily="34" charset="0"/>
              </a:rPr>
              <a:t>. G3+ AEs in &gt;1% </a:t>
            </a:r>
            <a:r>
              <a:rPr lang="de-DE" sz="1100" err="1">
                <a:cs typeface="Arial" panose="020B0604020202020204" pitchFamily="34" charset="0"/>
              </a:rPr>
              <a:t>of</a:t>
            </a:r>
            <a:r>
              <a:rPr lang="de-DE" sz="1100">
                <a:cs typeface="Arial" panose="020B0604020202020204" pitchFamily="34" charset="0"/>
              </a:rPr>
              <a:t> OL </a:t>
            </a:r>
            <a:r>
              <a:rPr lang="de-DE" sz="1100" err="1">
                <a:cs typeface="Arial" panose="020B0604020202020204" pitchFamily="34" charset="0"/>
              </a:rPr>
              <a:t>pts</a:t>
            </a:r>
            <a:r>
              <a:rPr lang="de-DE" sz="1100">
                <a:cs typeface="Arial" panose="020B0604020202020204" pitchFamily="34" charset="0"/>
              </a:rPr>
              <a:t> </a:t>
            </a:r>
            <a:r>
              <a:rPr lang="de-DE" sz="1100" err="1">
                <a:cs typeface="Arial" panose="020B0604020202020204" pitchFamily="34" charset="0"/>
              </a:rPr>
              <a:t>were</a:t>
            </a:r>
            <a:r>
              <a:rPr lang="de-DE" sz="1100">
                <a:cs typeface="Arial" panose="020B0604020202020204" pitchFamily="34" charset="0"/>
              </a:rPr>
              <a:t>; </a:t>
            </a:r>
            <a:r>
              <a:rPr lang="de-DE" sz="1100" err="1">
                <a:cs typeface="Arial" panose="020B0604020202020204" pitchFamily="34" charset="0"/>
              </a:rPr>
              <a:t>anemia</a:t>
            </a:r>
            <a:r>
              <a:rPr lang="de-DE" sz="1100">
                <a:cs typeface="Arial" panose="020B0604020202020204" pitchFamily="34" charset="0"/>
              </a:rPr>
              <a:t> (8.7%), </a:t>
            </a:r>
            <a:r>
              <a:rPr lang="de-DE" sz="1100" err="1">
                <a:cs typeface="Arial" panose="020B0604020202020204" pitchFamily="34" charset="0"/>
              </a:rPr>
              <a:t>neutropenia</a:t>
            </a:r>
            <a:r>
              <a:rPr lang="de-DE" sz="1100">
                <a:cs typeface="Arial" panose="020B0604020202020204" pitchFamily="34" charset="0"/>
              </a:rPr>
              <a:t> (4.8%), </a:t>
            </a:r>
            <a:r>
              <a:rPr lang="de-DE" sz="1100" err="1">
                <a:cs typeface="Arial" panose="020B0604020202020204" pitchFamily="34" charset="0"/>
              </a:rPr>
              <a:t>leukopenia</a:t>
            </a:r>
            <a:r>
              <a:rPr lang="de-DE" sz="1100">
                <a:cs typeface="Arial" panose="020B0604020202020204" pitchFamily="34" charset="0"/>
              </a:rPr>
              <a:t> (3.0%), </a:t>
            </a:r>
            <a:r>
              <a:rPr lang="de-DE" sz="1100" err="1">
                <a:cs typeface="Arial" panose="020B0604020202020204" pitchFamily="34" charset="0"/>
              </a:rPr>
              <a:t>fatigue</a:t>
            </a:r>
            <a:r>
              <a:rPr lang="de-DE" sz="1100">
                <a:cs typeface="Arial" panose="020B0604020202020204" pitchFamily="34" charset="0"/>
              </a:rPr>
              <a:t> (1.8%), and </a:t>
            </a:r>
            <a:r>
              <a:rPr lang="de-DE" sz="1100" err="1">
                <a:cs typeface="Arial" panose="020B0604020202020204" pitchFamily="34" charset="0"/>
              </a:rPr>
              <a:t>lymphocytopenia</a:t>
            </a:r>
            <a:r>
              <a:rPr lang="de-DE" sz="1100">
                <a:cs typeface="Arial" panose="020B0604020202020204" pitchFamily="34" charset="0"/>
              </a:rPr>
              <a:t> (1.2%). SAEs and AESI </a:t>
            </a:r>
            <a:r>
              <a:rPr lang="de-DE" sz="1100" err="1">
                <a:cs typeface="Arial" panose="020B0604020202020204" pitchFamily="34" charset="0"/>
              </a:rPr>
              <a:t>were</a:t>
            </a:r>
            <a:r>
              <a:rPr lang="de-DE" sz="1100">
                <a:cs typeface="Arial" panose="020B0604020202020204" pitchFamily="34" charset="0"/>
              </a:rPr>
              <a:t> not </a:t>
            </a:r>
            <a:r>
              <a:rPr lang="de-DE" sz="1100" err="1">
                <a:cs typeface="Arial" panose="020B0604020202020204" pitchFamily="34" charset="0"/>
              </a:rPr>
              <a:t>increased</a:t>
            </a:r>
            <a:r>
              <a:rPr lang="de-DE" sz="1100">
                <a:cs typeface="Arial" panose="020B0604020202020204" pitchFamily="34" charset="0"/>
              </a:rPr>
              <a:t> </a:t>
            </a:r>
            <a:r>
              <a:rPr lang="de-DE" sz="1100" err="1">
                <a:cs typeface="Arial" panose="020B0604020202020204" pitchFamily="34" charset="0"/>
              </a:rPr>
              <a:t>by</a:t>
            </a:r>
            <a:r>
              <a:rPr lang="de-DE" sz="1100">
                <a:cs typeface="Arial" panose="020B0604020202020204" pitchFamily="34" charset="0"/>
              </a:rPr>
              <a:t> OL, SAE 8.7% </a:t>
            </a:r>
            <a:r>
              <a:rPr lang="de-DE" sz="1100" err="1">
                <a:cs typeface="Arial" panose="020B0604020202020204" pitchFamily="34" charset="0"/>
              </a:rPr>
              <a:t>vs</a:t>
            </a:r>
            <a:r>
              <a:rPr lang="de-DE" sz="1100">
                <a:cs typeface="Arial" panose="020B0604020202020204" pitchFamily="34" charset="0"/>
              </a:rPr>
              <a:t> 8.4% and AESI 3.3% </a:t>
            </a:r>
            <a:r>
              <a:rPr lang="de-DE" sz="1100" err="1">
                <a:cs typeface="Arial" panose="020B0604020202020204" pitchFamily="34" charset="0"/>
              </a:rPr>
              <a:t>vs</a:t>
            </a:r>
            <a:r>
              <a:rPr lang="de-DE" sz="1100">
                <a:cs typeface="Arial" panose="020B0604020202020204" pitchFamily="34" charset="0"/>
              </a:rPr>
              <a:t> 5.1%, OL </a:t>
            </a:r>
            <a:r>
              <a:rPr lang="de-DE" sz="1100" err="1">
                <a:cs typeface="Arial" panose="020B0604020202020204" pitchFamily="34" charset="0"/>
              </a:rPr>
              <a:t>vs</a:t>
            </a:r>
            <a:r>
              <a:rPr lang="de-DE" sz="1100">
                <a:cs typeface="Arial" panose="020B0604020202020204" pitchFamily="34" charset="0"/>
              </a:rPr>
              <a:t> PL </a:t>
            </a:r>
            <a:r>
              <a:rPr lang="de-DE" sz="1100" err="1">
                <a:cs typeface="Arial" panose="020B0604020202020204" pitchFamily="34" charset="0"/>
              </a:rPr>
              <a:t>respectively</a:t>
            </a:r>
            <a:r>
              <a:rPr lang="de-DE" sz="1100">
                <a:cs typeface="Arial" panose="020B0604020202020204" pitchFamily="34" charset="0"/>
              </a:rPr>
              <a:t>. </a:t>
            </a:r>
          </a:p>
          <a:p>
            <a:r>
              <a:rPr lang="de-DE" sz="1100" b="1" err="1">
                <a:cs typeface="Arial" panose="020B0604020202020204" pitchFamily="34" charset="0"/>
              </a:rPr>
              <a:t>Conclusions</a:t>
            </a:r>
            <a:r>
              <a:rPr lang="de-DE" sz="1100" b="1">
                <a:cs typeface="Arial" panose="020B0604020202020204" pitchFamily="34" charset="0"/>
              </a:rPr>
              <a:t>: </a:t>
            </a:r>
          </a:p>
          <a:p>
            <a:r>
              <a:rPr lang="de-DE" sz="1100">
                <a:cs typeface="Arial" panose="020B0604020202020204" pitchFamily="34" charset="0"/>
              </a:rPr>
              <a:t>Adjuvant OL </a:t>
            </a:r>
            <a:r>
              <a:rPr lang="de-DE" sz="1100" err="1">
                <a:cs typeface="Arial" panose="020B0604020202020204" pitchFamily="34" charset="0"/>
              </a:rPr>
              <a:t>following</a:t>
            </a:r>
            <a:r>
              <a:rPr lang="de-DE" sz="1100">
                <a:cs typeface="Arial" panose="020B0604020202020204" pitchFamily="34" charset="0"/>
              </a:rPr>
              <a:t> ACT </a:t>
            </a:r>
            <a:r>
              <a:rPr lang="de-DE" sz="1100" err="1">
                <a:cs typeface="Arial" panose="020B0604020202020204" pitchFamily="34" charset="0"/>
              </a:rPr>
              <a:t>or</a:t>
            </a:r>
            <a:r>
              <a:rPr lang="de-DE" sz="1100">
                <a:cs typeface="Arial" panose="020B0604020202020204" pitchFamily="34" charset="0"/>
              </a:rPr>
              <a:t> NACT </a:t>
            </a:r>
            <a:r>
              <a:rPr lang="de-DE" sz="1100" err="1">
                <a:cs typeface="Arial" panose="020B0604020202020204" pitchFamily="34" charset="0"/>
              </a:rPr>
              <a:t>significantly</a:t>
            </a:r>
            <a:r>
              <a:rPr lang="de-DE" sz="1100">
                <a:cs typeface="Arial" panose="020B0604020202020204" pitchFamily="34" charset="0"/>
              </a:rPr>
              <a:t> </a:t>
            </a:r>
            <a:r>
              <a:rPr lang="de-DE" sz="1100" err="1">
                <a:cs typeface="Arial" panose="020B0604020202020204" pitchFamily="34" charset="0"/>
              </a:rPr>
              <a:t>improved</a:t>
            </a:r>
            <a:r>
              <a:rPr lang="de-DE" sz="1100">
                <a:cs typeface="Arial" panose="020B0604020202020204" pitchFamily="34" charset="0"/>
              </a:rPr>
              <a:t> IDFS and DDFS </a:t>
            </a:r>
            <a:r>
              <a:rPr lang="de-DE" sz="1100" err="1">
                <a:cs typeface="Arial" panose="020B0604020202020204" pitchFamily="34" charset="0"/>
              </a:rPr>
              <a:t>with</a:t>
            </a:r>
            <a:r>
              <a:rPr lang="de-DE" sz="1100">
                <a:cs typeface="Arial" panose="020B0604020202020204" pitchFamily="34" charset="0"/>
              </a:rPr>
              <a:t> </a:t>
            </a:r>
            <a:r>
              <a:rPr lang="de-DE" sz="1100" err="1">
                <a:cs typeface="Arial" panose="020B0604020202020204" pitchFamily="34" charset="0"/>
              </a:rPr>
              <a:t>acceptable</a:t>
            </a:r>
            <a:r>
              <a:rPr lang="de-DE" sz="1100">
                <a:cs typeface="Arial" panose="020B0604020202020204" pitchFamily="34" charset="0"/>
              </a:rPr>
              <a:t> </a:t>
            </a:r>
            <a:r>
              <a:rPr lang="de-DE" sz="1100" err="1">
                <a:cs typeface="Arial" panose="020B0604020202020204" pitchFamily="34" charset="0"/>
              </a:rPr>
              <a:t>toxicity</a:t>
            </a:r>
            <a:r>
              <a:rPr lang="de-DE" sz="1100">
                <a:cs typeface="Arial" panose="020B0604020202020204" pitchFamily="34" charset="0"/>
              </a:rPr>
              <a:t> in </a:t>
            </a:r>
            <a:r>
              <a:rPr lang="de-DE" sz="1100" err="1">
                <a:cs typeface="Arial" panose="020B0604020202020204" pitchFamily="34" charset="0"/>
              </a:rPr>
              <a:t>pts</a:t>
            </a:r>
            <a:r>
              <a:rPr lang="de-DE" sz="1100">
                <a:cs typeface="Arial" panose="020B0604020202020204" pitchFamily="34" charset="0"/>
              </a:rPr>
              <a:t> </a:t>
            </a:r>
            <a:r>
              <a:rPr lang="de-DE" sz="1100" err="1">
                <a:cs typeface="Arial" panose="020B0604020202020204" pitchFamily="34" charset="0"/>
              </a:rPr>
              <a:t>with</a:t>
            </a:r>
            <a:r>
              <a:rPr lang="de-DE" sz="1100">
                <a:cs typeface="Arial" panose="020B0604020202020204" pitchFamily="34" charset="0"/>
              </a:rPr>
              <a:t> </a:t>
            </a:r>
            <a:r>
              <a:rPr lang="de-DE" sz="1100" err="1">
                <a:cs typeface="Arial" panose="020B0604020202020204" pitchFamily="34" charset="0"/>
              </a:rPr>
              <a:t>gBRCAm</a:t>
            </a:r>
            <a:r>
              <a:rPr lang="de-DE" sz="1100">
                <a:cs typeface="Arial" panose="020B0604020202020204" pitchFamily="34" charset="0"/>
              </a:rPr>
              <a:t> and high-</a:t>
            </a:r>
            <a:r>
              <a:rPr lang="de-DE" sz="1100" err="1">
                <a:cs typeface="Arial" panose="020B0604020202020204" pitchFamily="34" charset="0"/>
              </a:rPr>
              <a:t>risk</a:t>
            </a:r>
            <a:r>
              <a:rPr lang="de-DE" sz="1100">
                <a:cs typeface="Arial" panose="020B0604020202020204" pitchFamily="34" charset="0"/>
              </a:rPr>
              <a:t> HER2-negative EBC. </a:t>
            </a:r>
          </a:p>
          <a:p>
            <a:r>
              <a:rPr lang="de-DE" sz="1100" b="1">
                <a:cs typeface="Arial" panose="020B0604020202020204" pitchFamily="34" charset="0"/>
              </a:rPr>
              <a:t>Clinical </a:t>
            </a:r>
            <a:r>
              <a:rPr lang="de-DE" sz="1100" b="1" err="1">
                <a:cs typeface="Arial" panose="020B0604020202020204" pitchFamily="34" charset="0"/>
              </a:rPr>
              <a:t>trial</a:t>
            </a:r>
            <a:r>
              <a:rPr lang="de-DE" sz="1100" b="1">
                <a:cs typeface="Arial" panose="020B0604020202020204" pitchFamily="34" charset="0"/>
              </a:rPr>
              <a:t> </a:t>
            </a:r>
            <a:r>
              <a:rPr lang="de-DE" sz="1100" b="1" err="1">
                <a:cs typeface="Arial" panose="020B0604020202020204" pitchFamily="34" charset="0"/>
              </a:rPr>
              <a:t>information</a:t>
            </a:r>
            <a:r>
              <a:rPr lang="de-DE" sz="1100" b="1">
                <a:cs typeface="Arial" panose="020B0604020202020204" pitchFamily="34" charset="0"/>
              </a:rPr>
              <a:t>: NCT02032823</a:t>
            </a:r>
          </a:p>
        </p:txBody>
      </p:sp>
      <p:sp>
        <p:nvSpPr>
          <p:cNvPr id="4" name="Foliennummernplatzhalter 3"/>
          <p:cNvSpPr>
            <a:spLocks noGrp="1"/>
          </p:cNvSpPr>
          <p:nvPr>
            <p:ph type="sldNum" sz="quarter" idx="5"/>
          </p:nvPr>
        </p:nvSpPr>
        <p:spPr/>
        <p:txBody>
          <a:bodyPr/>
          <a:lstStyle/>
          <a:p>
            <a:fld id="{FC202E6E-A867-8D48-B3FD-AE8B73CEE2BA}" type="slidenum">
              <a:rPr lang="en-US" smtClean="0"/>
              <a:t>33</a:t>
            </a:fld>
            <a:endParaRPr lang="en-US"/>
          </a:p>
        </p:txBody>
      </p:sp>
    </p:spTree>
    <p:extLst>
      <p:ext uri="{BB962C8B-B14F-4D97-AF65-F5344CB8AC3E}">
        <p14:creationId xmlns:p14="http://schemas.microsoft.com/office/powerpoint/2010/main" val="2608695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000" b="1" i="0">
                <a:latin typeface="Arial" panose="020B0604020202020204" pitchFamily="34" charset="0"/>
                <a:cs typeface="Arial" panose="020B0604020202020204" pitchFamily="34" charset="0"/>
              </a:rPr>
              <a:t>https://meetinglibrary.asco.org/record/198385/abstract</a:t>
            </a:r>
          </a:p>
          <a:p>
            <a:r>
              <a:rPr lang="en-US" sz="1200" b="1" i="0"/>
              <a:t>Background:</a:t>
            </a:r>
            <a:r>
              <a:rPr lang="en-US" sz="1200" i="0"/>
              <a:t> TALA is a poly(ADP-ribose) polymerase inhibitor approved as monotherapy for adult pts with gBRCA1/2-mutated HER2-negative locally advanced/metastatic BC. We report biomarker analyses from a phase 2, nonrandomized, single-arm, open-label study (NEOTALA; NCT03499353) evaluating the efficacy and safety of TALA in the neoadjuvant setting for pts with early gBRCA1/2-mutated HER2− BC. Efficacy and safety results are presented separately. </a:t>
            </a:r>
          </a:p>
          <a:p>
            <a:r>
              <a:rPr lang="en-US" sz="1200" b="1" i="0"/>
              <a:t>Methods:</a:t>
            </a:r>
            <a:r>
              <a:rPr lang="en-US" sz="1200" i="0"/>
              <a:t> The biomarker analysis population was all pts treated with TALA for whom biomarker results are available. To support molecular eligibility, blood was tested using </a:t>
            </a:r>
            <a:r>
              <a:rPr lang="en-US" sz="1200" i="0" err="1"/>
              <a:t>BRCAnalysis</a:t>
            </a:r>
            <a:r>
              <a:rPr lang="en-US" sz="1200" i="0"/>
              <a:t> </a:t>
            </a:r>
            <a:r>
              <a:rPr lang="en-US" sz="1200" i="0" err="1"/>
              <a:t>CDx</a:t>
            </a:r>
            <a:r>
              <a:rPr lang="en-US" sz="1200" i="0"/>
              <a:t> (Myriad Genetics). Baseline tumor tissue was retrospectively tested using </a:t>
            </a:r>
            <a:r>
              <a:rPr lang="en-US" sz="1200" i="0" err="1"/>
              <a:t>FoundationOne</a:t>
            </a:r>
            <a:r>
              <a:rPr lang="en-US" sz="1200" i="0"/>
              <a:t> </a:t>
            </a:r>
            <a:r>
              <a:rPr lang="en-US" sz="1200" i="0" err="1"/>
              <a:t>CDx</a:t>
            </a:r>
            <a:r>
              <a:rPr lang="en-US" sz="1200" i="0"/>
              <a:t>, with BRCA1/2 zygosity assessed using somatic-germline-zygosity (SGZ; Sun et al. JCO PO, 2018). Germline mutational status of 14 non-BRCA DNA damage response (DDR) genes was retrospectively assessed in baseline saliva samples using Ambry </a:t>
            </a:r>
            <a:r>
              <a:rPr lang="en-US" sz="1200" i="0" err="1"/>
              <a:t>CustomNext</a:t>
            </a:r>
            <a:r>
              <a:rPr lang="en-US" sz="1200" i="0"/>
              <a:t>-Cancer. Mutations were defined as known/likely pathogenic/deleterious variants, including copy number alterations (CNAs). Association between mutational status of MYC or RAD21 and primary endpoint pathological complete response (</a:t>
            </a:r>
            <a:r>
              <a:rPr lang="en-US" sz="1200" i="0" err="1"/>
              <a:t>pCR</a:t>
            </a:r>
            <a:r>
              <a:rPr lang="en-US" sz="1200" i="0"/>
              <a:t>) as per Independent Central Review was investigated with logistic regression. </a:t>
            </a:r>
          </a:p>
          <a:p>
            <a:r>
              <a:rPr lang="en-US" sz="1200" b="1" i="0"/>
              <a:t>Results:</a:t>
            </a:r>
            <a:r>
              <a:rPr lang="en-US" sz="1200" i="0"/>
              <a:t> Of 52 evaluable tumor samples from 61 treated pts, 39 (75%) and 13 (25%) pts exhibited BRCA1 and BRCA2 mutations, respectively; 1 (2%) </a:t>
            </a:r>
            <a:r>
              <a:rPr lang="en-US" sz="1200" i="0" err="1"/>
              <a:t>pt</a:t>
            </a:r>
            <a:r>
              <a:rPr lang="en-US" sz="1200" i="0"/>
              <a:t> exhibited mutations in both genes, and 1 (2%) </a:t>
            </a:r>
            <a:r>
              <a:rPr lang="en-US" sz="1200" i="0" err="1"/>
              <a:t>pt</a:t>
            </a:r>
            <a:r>
              <a:rPr lang="en-US" sz="1200" i="0"/>
              <a:t> had mutations in neither. BRCA loss of heterozygosity (LOH) was seen in 42/43 (98%) evaluable BRCA-mutant tumors. Of 45 pts evaluable centrally for both germline and tumor, 44/45 (98%) pts exhibited the same BRCA mutation in tumor as originally detected in germline, with the remaining </a:t>
            </a:r>
            <a:r>
              <a:rPr lang="en-US" sz="1200" i="0" err="1"/>
              <a:t>pt</a:t>
            </a:r>
            <a:r>
              <a:rPr lang="en-US" sz="1200" i="0"/>
              <a:t> exhibiting a gBRCA1 mutation, but lacking a tumor BRCA mutation. None of 49 saliva-evaluable pts exhibited non-BRCA germline DDR mutations. TP53 (51 [98%] pts) was the most frequently mutated gene in tumors. MYC and RAD21 (each 14 [27%] pts) were the most frequent CNAs. No evidence of association between mutational status of MYC or RAD21 and </a:t>
            </a:r>
            <a:r>
              <a:rPr lang="en-US" sz="1200" i="0" err="1"/>
              <a:t>pCR</a:t>
            </a:r>
            <a:r>
              <a:rPr lang="en-US" sz="1200" i="0"/>
              <a:t> was found (odds ratio=0.39, 95% CI 0.12-2.30). Based on a cutoff of ≥16%, genomic LOH was elevated in 24/27 (89%) tumors evaluable for both </a:t>
            </a:r>
            <a:r>
              <a:rPr lang="en-US" sz="1200" i="0" err="1"/>
              <a:t>gLOH</a:t>
            </a:r>
            <a:r>
              <a:rPr lang="en-US" sz="1200" i="0"/>
              <a:t> and </a:t>
            </a:r>
            <a:r>
              <a:rPr lang="en-US" sz="1200" i="0" err="1"/>
              <a:t>pCR</a:t>
            </a:r>
            <a:r>
              <a:rPr lang="en-US" sz="1200" i="0"/>
              <a:t>, precluding assessment of the potential association of </a:t>
            </a:r>
            <a:r>
              <a:rPr lang="en-US" sz="1200" i="0" err="1"/>
              <a:t>gLOH</a:t>
            </a:r>
            <a:r>
              <a:rPr lang="en-US" sz="1200" i="0"/>
              <a:t> high/low status with </a:t>
            </a:r>
            <a:r>
              <a:rPr lang="en-US" sz="1200" i="0" err="1"/>
              <a:t>pCR</a:t>
            </a:r>
            <a:r>
              <a:rPr lang="en-US" sz="1200" i="0"/>
              <a:t>. </a:t>
            </a:r>
          </a:p>
          <a:p>
            <a:r>
              <a:rPr lang="en-US" sz="1200" b="1" i="0"/>
              <a:t>Conclusions:</a:t>
            </a:r>
            <a:r>
              <a:rPr lang="en-US" sz="1200" i="0"/>
              <a:t> Tumor BRCA mutations were evident in nearly all pts in the biomarker analysis population, with BRCA LOH evident in all but 1 BRCA-mutated tumor. No pts had non-BRCA germline DDR gene mutations; tumor TP53 mutations were near-universal. MYC and RAD21 each exhibited CNAs in 27% of tumors, with no association with </a:t>
            </a:r>
            <a:r>
              <a:rPr lang="en-US" sz="1200" i="0" err="1"/>
              <a:t>pCR</a:t>
            </a:r>
            <a:r>
              <a:rPr lang="en-US" sz="1200" i="0"/>
              <a:t>. These results support the central role of BRCA mutations in tumor pathobiology in this indication. </a:t>
            </a:r>
          </a:p>
          <a:p>
            <a:r>
              <a:rPr lang="en-US" sz="1000" b="1" i="0" kern="1200">
                <a:solidFill>
                  <a:schemeClr val="tx1"/>
                </a:solidFill>
                <a:latin typeface="+mn-lt"/>
                <a:ea typeface="+mn-ea"/>
                <a:cs typeface="+mn-cs"/>
              </a:rPr>
              <a:t>Clinical trial information: NCT03499353.</a:t>
            </a:r>
            <a:endParaRPr lang="en-US" sz="1000" b="1" i="0" u="none" kern="1200">
              <a:solidFill>
                <a:schemeClr val="tx1"/>
              </a:solidFill>
              <a:latin typeface="+mn-lt"/>
              <a:ea typeface="+mn-ea"/>
              <a:cs typeface="+mn-cs"/>
            </a:endParaRPr>
          </a:p>
        </p:txBody>
      </p:sp>
      <p:sp>
        <p:nvSpPr>
          <p:cNvPr id="4" name="Foliennummernplatzhalter 3"/>
          <p:cNvSpPr>
            <a:spLocks noGrp="1"/>
          </p:cNvSpPr>
          <p:nvPr>
            <p:ph type="sldNum" sz="quarter" idx="5"/>
          </p:nvPr>
        </p:nvSpPr>
        <p:spPr/>
        <p:txBody>
          <a:bodyPr/>
          <a:lstStyle/>
          <a:p>
            <a:fld id="{FC202E6E-A867-8D48-B3FD-AE8B73CEE2BA}" type="slidenum">
              <a:rPr lang="en-US" smtClean="0"/>
              <a:t>41</a:t>
            </a:fld>
            <a:endParaRPr lang="en-US"/>
          </a:p>
        </p:txBody>
      </p:sp>
    </p:spTree>
    <p:extLst>
      <p:ext uri="{BB962C8B-B14F-4D97-AF65-F5344CB8AC3E}">
        <p14:creationId xmlns:p14="http://schemas.microsoft.com/office/powerpoint/2010/main" val="2561522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6134" y="273372"/>
            <a:ext cx="8280400" cy="476136"/>
          </a:xfrm>
        </p:spPr>
        <p:txBody>
          <a:bodyPr/>
          <a:lstStyle>
            <a:lvl1pPr>
              <a:defRPr sz="2000"/>
            </a:lvl1pPr>
          </a:lstStyle>
          <a:p>
            <a:r>
              <a:rPr lang="en-US"/>
              <a:t>Click to edit Master title style</a:t>
            </a:r>
          </a:p>
        </p:txBody>
      </p:sp>
      <p:sp>
        <p:nvSpPr>
          <p:cNvPr id="3" name="Content Placeholder 2"/>
          <p:cNvSpPr>
            <a:spLocks noGrp="1"/>
          </p:cNvSpPr>
          <p:nvPr>
            <p:ph idx="1" hasCustomPrompt="1"/>
          </p:nvPr>
        </p:nvSpPr>
        <p:spPr>
          <a:xfrm>
            <a:off x="436134" y="1393248"/>
            <a:ext cx="8280400" cy="3246607"/>
          </a:xfrm>
        </p:spPr>
        <p:txBody>
          <a:bodyPr/>
          <a:lstStyle>
            <a:lvl1pPr>
              <a:spcBef>
                <a:spcPts val="600"/>
              </a:spcBef>
              <a:buClrTx/>
              <a:defRPr sz="1400"/>
            </a:lvl1pPr>
            <a:lvl2pPr>
              <a:spcBef>
                <a:spcPts val="600"/>
              </a:spcBef>
              <a:buClrTx/>
              <a:defRPr sz="1200"/>
            </a:lvl2pPr>
            <a:lvl3pPr>
              <a:spcBef>
                <a:spcPts val="600"/>
              </a:spcBef>
              <a:buClrTx/>
              <a:defRPr/>
            </a:lvl3pPr>
            <a:lvl4pPr>
              <a:spcBef>
                <a:spcPts val="600"/>
              </a:spcBef>
              <a:defRPr/>
            </a:lvl4pPr>
            <a:lvl5pPr>
              <a:spcBef>
                <a:spcPts val="600"/>
              </a:spcBef>
              <a:defRPr/>
            </a:lvl5pPr>
          </a:lstStyle>
          <a:p>
            <a:pPr lvl="0"/>
            <a:r>
              <a:rPr lang="en-US"/>
              <a:t>Click to edit Master text styles</a:t>
            </a:r>
          </a:p>
          <a:p>
            <a:pPr lvl="1"/>
            <a:r>
              <a:rPr lang="en-US"/>
              <a:t>Second level</a:t>
            </a:r>
          </a:p>
          <a:p>
            <a:pPr lvl="2"/>
            <a:r>
              <a:rPr lang="en-US"/>
              <a:t>Third level</a:t>
            </a:r>
          </a:p>
        </p:txBody>
      </p:sp>
      <p:sp>
        <p:nvSpPr>
          <p:cNvPr id="4" name="Footer Placeholder 3">
            <a:extLst>
              <a:ext uri="{FF2B5EF4-FFF2-40B4-BE49-F238E27FC236}">
                <a16:creationId xmlns="" xmlns:a16="http://schemas.microsoft.com/office/drawing/2014/main" id="{D4937811-B8E5-8345-89BB-216B12A7D2D5}"/>
              </a:ext>
            </a:extLst>
          </p:cNvPr>
          <p:cNvSpPr>
            <a:spLocks noGrp="1"/>
          </p:cNvSpPr>
          <p:nvPr>
            <p:ph type="ftr" sz="quarter" idx="3"/>
          </p:nvPr>
        </p:nvSpPr>
        <p:spPr>
          <a:xfrm>
            <a:off x="435530" y="4843038"/>
            <a:ext cx="8280399" cy="228423"/>
          </a:xfrm>
          <a:prstGeom prst="rect">
            <a:avLst/>
          </a:prstGeom>
        </p:spPr>
        <p:txBody>
          <a:bodyPr vert="horz" lIns="0" tIns="45720" rIns="91440" bIns="45720" rtlCol="0" anchor="t"/>
          <a:lstStyle>
            <a:lvl1pPr algn="l">
              <a:defRPr sz="800">
                <a:solidFill>
                  <a:schemeClr val="tx1"/>
                </a:solidFill>
              </a:defRPr>
            </a:lvl1pPr>
          </a:lstStyle>
          <a:p>
            <a:endParaRPr lang="en-GB"/>
          </a:p>
        </p:txBody>
      </p:sp>
      <p:sp>
        <p:nvSpPr>
          <p:cNvPr id="5" name="Action Button: Home 10">
            <a:hlinkClick r:id="rId2" action="ppaction://hlinksldjump" highlightClick="1"/>
            <a:extLst>
              <a:ext uri="{FF2B5EF4-FFF2-40B4-BE49-F238E27FC236}">
                <a16:creationId xmlns="" xmlns:a16="http://schemas.microsoft.com/office/drawing/2014/main" id="{C3CBB31E-D7DE-4E27-8163-FFA12AFAE982}"/>
              </a:ext>
            </a:extLst>
          </p:cNvPr>
          <p:cNvSpPr/>
          <p:nvPr userDrawn="1"/>
        </p:nvSpPr>
        <p:spPr bwMode="auto">
          <a:xfrm>
            <a:off x="8848103" y="39756"/>
            <a:ext cx="252896" cy="251981"/>
          </a:xfrm>
          <a:prstGeom prst="actionButtonHome">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bg1"/>
              </a:solidFill>
              <a:effectLst/>
              <a:latin typeface="Arial" charset="0"/>
            </a:endParaRPr>
          </a:p>
        </p:txBody>
      </p:sp>
      <p:sp>
        <p:nvSpPr>
          <p:cNvPr id="23" name="Subtitle 2">
            <a:extLst>
              <a:ext uri="{FF2B5EF4-FFF2-40B4-BE49-F238E27FC236}">
                <a16:creationId xmlns="" xmlns:a16="http://schemas.microsoft.com/office/drawing/2014/main" id="{BD37F101-E4FE-4CBC-A1ED-A3086EDE4438}"/>
              </a:ext>
            </a:extLst>
          </p:cNvPr>
          <p:cNvSpPr>
            <a:spLocks noGrp="1"/>
          </p:cNvSpPr>
          <p:nvPr>
            <p:ph type="subTitle" idx="12" hasCustomPrompt="1"/>
          </p:nvPr>
        </p:nvSpPr>
        <p:spPr>
          <a:xfrm>
            <a:off x="436134" y="730053"/>
            <a:ext cx="8280400" cy="353808"/>
          </a:xfrm>
        </p:spPr>
        <p:txBody>
          <a:bodyPr anchor="ctr"/>
          <a:lstStyle>
            <a:lvl1pPr marL="0" indent="0" algn="l">
              <a:buNone/>
              <a:defRPr sz="18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Master subtitle style</a:t>
            </a:r>
          </a:p>
        </p:txBody>
      </p:sp>
      <p:sp>
        <p:nvSpPr>
          <p:cNvPr id="24" name="Foliennummernplatzhalter 15">
            <a:extLst>
              <a:ext uri="{FF2B5EF4-FFF2-40B4-BE49-F238E27FC236}">
                <a16:creationId xmlns="" xmlns:a16="http://schemas.microsoft.com/office/drawing/2014/main" id="{E07B8280-920D-4338-8C96-C98934F7A7C6}"/>
              </a:ext>
            </a:extLst>
          </p:cNvPr>
          <p:cNvSpPr>
            <a:spLocks noGrp="1"/>
          </p:cNvSpPr>
          <p:nvPr>
            <p:ph type="sldNum" sz="quarter" idx="4"/>
          </p:nvPr>
        </p:nvSpPr>
        <p:spPr>
          <a:xfrm>
            <a:off x="13525" y="4821432"/>
            <a:ext cx="395999" cy="228423"/>
          </a:xfrm>
          <a:prstGeom prst="rect">
            <a:avLst/>
          </a:prstGeom>
        </p:spPr>
        <p:txBody>
          <a:bodyPr anchor="b"/>
          <a:lstStyle>
            <a:lvl1pPr>
              <a:defRPr sz="800"/>
            </a:lvl1pPr>
          </a:lstStyle>
          <a:p>
            <a:fld id="{3C4F54F3-C349-4609-AFEE-01462D5C7942}" type="slidenum">
              <a:rPr lang="en-GB" smtClean="0"/>
              <a:pPr/>
              <a:t>‹Nr.›</a:t>
            </a:fld>
            <a:endParaRPr lang="en-GB"/>
          </a:p>
        </p:txBody>
      </p:sp>
    </p:spTree>
    <p:extLst>
      <p:ext uri="{BB962C8B-B14F-4D97-AF65-F5344CB8AC3E}">
        <p14:creationId xmlns:p14="http://schemas.microsoft.com/office/powerpoint/2010/main" val="2667310127"/>
      </p:ext>
    </p:extLst>
  </p:cSld>
  <p:clrMapOvr>
    <a:masterClrMapping/>
  </p:clrMapOvr>
  <p:hf hdr="0" dt="0"/>
  <p:extLst>
    <p:ext uri="{DCECCB84-F9BA-43D5-87BE-67443E8EF086}">
      <p15:sldGuideLst xmlns:p15="http://schemas.microsoft.com/office/powerpoint/2012/main">
        <p15:guide id="1" pos="272" userDrawn="1">
          <p15:clr>
            <a:srgbClr val="FBAE40"/>
          </p15:clr>
        </p15:guide>
        <p15:guide id="2" pos="5488" userDrawn="1">
          <p15:clr>
            <a:srgbClr val="FBAE40"/>
          </p15:clr>
        </p15:guide>
        <p15:guide id="3" orient="horz" pos="872" userDrawn="1">
          <p15:clr>
            <a:srgbClr val="FBAE40"/>
          </p15:clr>
        </p15:guide>
        <p15:guide id="4" orient="horz" pos="3049" userDrawn="1">
          <p15:clr>
            <a:srgbClr val="FBAE40"/>
          </p15:clr>
        </p15:guide>
        <p15:guide id="5" orient="horz" pos="622" userDrawn="1">
          <p15:clr>
            <a:srgbClr val="FBAE40"/>
          </p15:clr>
        </p15:guide>
        <p15:guide id="6" orient="horz" pos="37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5" name="shpPlaceholderNumber"/>
          <p:cNvSpPr>
            <a:spLocks noGrp="1" noChangeArrowheads="1"/>
          </p:cNvSpPr>
          <p:nvPr>
            <p:ph type="sldNum" sz="quarter" idx="11"/>
          </p:nvPr>
        </p:nvSpPr>
        <p:spPr>
          <a:xfrm>
            <a:off x="-2604" y="5002876"/>
            <a:ext cx="8354157" cy="145256"/>
          </a:xfrm>
          <a:ln/>
        </p:spPr>
        <p:txBody>
          <a:bodyPr/>
          <a:lstStyle>
            <a:lvl1pPr algn="l">
              <a:defRPr sz="825"/>
            </a:lvl1pPr>
          </a:lstStyle>
          <a:p>
            <a:pPr>
              <a:defRPr/>
            </a:pPr>
            <a:fld id="{0BC32AB4-61FB-4062-9E20-33DD6EC6477C}" type="slidenum">
              <a:rPr lang="en-US" smtClean="0">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34482442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x">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388330" y="339333"/>
            <a:ext cx="7362092" cy="982265"/>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97120" y="1354931"/>
            <a:ext cx="4106008" cy="3353991"/>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643807" y="1354931"/>
            <a:ext cx="4107473" cy="3353991"/>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shpPlaceholderDate"/>
          <p:cNvSpPr>
            <a:spLocks noGrp="1" noChangeArrowheads="1"/>
          </p:cNvSpPr>
          <p:nvPr>
            <p:ph type="dt" sz="half" idx="10"/>
          </p:nvPr>
        </p:nvSpPr>
        <p:spPr>
          <a:xfrm>
            <a:off x="396878" y="4742263"/>
            <a:ext cx="8355013" cy="145256"/>
          </a:xfrm>
          <a:prstGeom prst="rect">
            <a:avLst/>
          </a:prstGeom>
        </p:spPr>
        <p:txBody>
          <a:bodyPr/>
          <a:lstStyle>
            <a:lvl1pPr>
              <a:defRPr>
                <a:solidFill>
                  <a:srgbClr val="000000"/>
                </a:solidFill>
              </a:defRPr>
            </a:lvl1pPr>
          </a:lstStyle>
          <a:p>
            <a:pPr>
              <a:defRPr/>
            </a:pPr>
            <a:endParaRPr lang="en-US"/>
          </a:p>
        </p:txBody>
      </p:sp>
      <p:sp>
        <p:nvSpPr>
          <p:cNvPr id="6" name="shpPlaceholderNumber"/>
          <p:cNvSpPr>
            <a:spLocks noGrp="1" noChangeArrowheads="1"/>
          </p:cNvSpPr>
          <p:nvPr>
            <p:ph type="sldNum" sz="quarter" idx="11"/>
          </p:nvPr>
        </p:nvSpPr>
        <p:spPr/>
        <p:txBody>
          <a:bodyPr/>
          <a:lstStyle>
            <a:lvl1pPr>
              <a:defRPr/>
            </a:lvl1pPr>
          </a:lstStyle>
          <a:p>
            <a:pPr>
              <a:defRPr/>
            </a:pPr>
            <a:fld id="{C6E266B0-EACA-4ABD-BDAB-DE35D1925C3A}" type="slidenum">
              <a:rPr lang="en-US"/>
              <a:pPr>
                <a:defRPr/>
              </a:pPr>
              <a:t>‹Nr.›</a:t>
            </a:fld>
            <a:endParaRPr lang="en-US"/>
          </a:p>
        </p:txBody>
      </p:sp>
    </p:spTree>
    <p:extLst>
      <p:ext uri="{BB962C8B-B14F-4D97-AF65-F5344CB8AC3E}">
        <p14:creationId xmlns:p14="http://schemas.microsoft.com/office/powerpoint/2010/main" val="1380465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60000" y="3510000"/>
            <a:ext cx="8352000" cy="702000"/>
          </a:xfrm>
        </p:spPr>
        <p:txBody>
          <a:bodyPr>
            <a:noAutofit/>
          </a:bodyPr>
          <a:lstStyle>
            <a:lvl1pPr marL="0" indent="0" algn="l">
              <a:spcBef>
                <a:spcPts val="1500"/>
              </a:spcBef>
              <a:buNone/>
              <a:defRPr sz="21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err="1" smtClean="0"/>
              <a:t>Formatvorlage des Untertitelmasters durch Klicken bearbeiten</a:t>
            </a:r>
            <a:endParaRPr lang="de-DE" dirty="0"/>
          </a:p>
        </p:txBody>
      </p:sp>
      <p:sp>
        <p:nvSpPr>
          <p:cNvPr id="2" name="Titel 1"/>
          <p:cNvSpPr>
            <a:spLocks noGrp="1"/>
          </p:cNvSpPr>
          <p:nvPr>
            <p:ph type="ctrTitle"/>
          </p:nvPr>
        </p:nvSpPr>
        <p:spPr>
          <a:xfrm>
            <a:off x="360000" y="891000"/>
            <a:ext cx="8352000" cy="1102519"/>
          </a:xfrm>
        </p:spPr>
        <p:txBody>
          <a:bodyPr>
            <a:normAutofit/>
          </a:bodyPr>
          <a:lstStyle>
            <a:lvl1pPr>
              <a:defRPr sz="2100" b="0" i="0" baseline="0">
                <a:latin typeface="Imago" pitchFamily="34" charset="0"/>
              </a:defRPr>
            </a:lvl1pPr>
          </a:lstStyle>
          <a:p>
            <a:r>
              <a:rPr lang="en-US" dirty="0" smtClean="0"/>
              <a:t>Titelmasterformat durch Klicken bearbeiten</a:t>
            </a:r>
            <a:endParaRPr lang="de-DE" dirty="0"/>
          </a:p>
        </p:txBody>
      </p:sp>
    </p:spTree>
    <p:extLst>
      <p:ext uri="{BB962C8B-B14F-4D97-AF65-F5344CB8AC3E}">
        <p14:creationId xmlns:p14="http://schemas.microsoft.com/office/powerpoint/2010/main" val="3082878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Navy">
    <p:spTree>
      <p:nvGrpSpPr>
        <p:cNvPr id="1" name=""/>
        <p:cNvGrpSpPr/>
        <p:nvPr/>
      </p:nvGrpSpPr>
      <p:grpSpPr>
        <a:xfrm>
          <a:off x="0" y="0"/>
          <a:ext cx="0" cy="0"/>
          <a:chOff x="0" y="0"/>
          <a:chExt cx="0" cy="0"/>
        </a:xfrm>
      </p:grpSpPr>
      <p:sp>
        <p:nvSpPr>
          <p:cNvPr id="5" name="Rectangle 4"/>
          <p:cNvSpPr/>
          <p:nvPr userDrawn="1"/>
        </p:nvSpPr>
        <p:spPr>
          <a:xfrm>
            <a:off x="144000" y="108000"/>
            <a:ext cx="8856000" cy="4941000"/>
          </a:xfrm>
          <a:prstGeom prst="rect">
            <a:avLst/>
          </a:prstGeom>
          <a:solidFill>
            <a:srgbClr val="004D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3" name="Title 8"/>
          <p:cNvSpPr>
            <a:spLocks noGrp="1"/>
          </p:cNvSpPr>
          <p:nvPr>
            <p:ph type="title" hasCustomPrompt="1"/>
          </p:nvPr>
        </p:nvSpPr>
        <p:spPr>
          <a:xfrm>
            <a:off x="216007" y="144779"/>
            <a:ext cx="8765651" cy="379587"/>
          </a:xfrm>
          <a:prstGeom prst="rect">
            <a:avLst/>
          </a:prstGeom>
        </p:spPr>
        <p:txBody>
          <a:bodyPr vert="horz"/>
          <a:lstStyle>
            <a:lvl1pPr algn="l">
              <a:defRPr sz="18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2347665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Graphite">
    <p:spTree>
      <p:nvGrpSpPr>
        <p:cNvPr id="1" name=""/>
        <p:cNvGrpSpPr/>
        <p:nvPr/>
      </p:nvGrpSpPr>
      <p:grpSpPr>
        <a:xfrm>
          <a:off x="0" y="0"/>
          <a:ext cx="0" cy="0"/>
          <a:chOff x="0" y="0"/>
          <a:chExt cx="0" cy="0"/>
        </a:xfrm>
      </p:grpSpPr>
      <p:sp>
        <p:nvSpPr>
          <p:cNvPr id="5" name="Rectangle 4"/>
          <p:cNvSpPr/>
          <p:nvPr userDrawn="1"/>
        </p:nvSpPr>
        <p:spPr>
          <a:xfrm>
            <a:off x="144000" y="108000"/>
            <a:ext cx="8856000" cy="4941000"/>
          </a:xfrm>
          <a:prstGeom prst="rect">
            <a:avLst/>
          </a:prstGeom>
          <a:solidFill>
            <a:srgbClr val="3F44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sz="1350"/>
          </a:p>
        </p:txBody>
      </p:sp>
      <p:sp>
        <p:nvSpPr>
          <p:cNvPr id="13" name="Title 8"/>
          <p:cNvSpPr>
            <a:spLocks noGrp="1"/>
          </p:cNvSpPr>
          <p:nvPr>
            <p:ph type="title" hasCustomPrompt="1"/>
          </p:nvPr>
        </p:nvSpPr>
        <p:spPr>
          <a:xfrm>
            <a:off x="216007" y="144779"/>
            <a:ext cx="8765651" cy="379587"/>
          </a:xfrm>
          <a:prstGeom prst="rect">
            <a:avLst/>
          </a:prstGeom>
        </p:spPr>
        <p:txBody>
          <a:bodyPr vert="horz"/>
          <a:lstStyle>
            <a:lvl1pPr algn="l">
              <a:defRPr sz="2000" b="1" baseline="0">
                <a:solidFill>
                  <a:srgbClr val="FFFFFF"/>
                </a:solidFill>
                <a:latin typeface="Arial" pitchFamily="34" charset="0"/>
                <a:cs typeface="Arial" pitchFamily="34" charset="0"/>
              </a:defRPr>
            </a:lvl1pPr>
          </a:lstStyle>
          <a:p>
            <a:r>
              <a:rPr lang="en-GB" noProof="0"/>
              <a:t>Click to add divider title</a:t>
            </a:r>
          </a:p>
        </p:txBody>
      </p:sp>
      <p:sp>
        <p:nvSpPr>
          <p:cNvPr id="6" name="Subtitle 2"/>
          <p:cNvSpPr>
            <a:spLocks noGrp="1"/>
          </p:cNvSpPr>
          <p:nvPr>
            <p:ph type="subTitle" idx="10" hasCustomPrompt="1"/>
          </p:nvPr>
        </p:nvSpPr>
        <p:spPr>
          <a:xfrm>
            <a:off x="237067" y="720865"/>
            <a:ext cx="8765651" cy="324000"/>
          </a:xfrm>
          <a:prstGeom prst="rect">
            <a:avLst/>
          </a:prstGeom>
        </p:spPr>
        <p:txBody>
          <a:bodyPr/>
          <a:lstStyle>
            <a:lvl1pPr marL="0" indent="0" algn="l">
              <a:lnSpc>
                <a:spcPct val="100000"/>
              </a:lnSpc>
              <a:spcBef>
                <a:spcPts val="0"/>
              </a:spcBef>
              <a:buNone/>
              <a:defRPr sz="1800" b="1">
                <a:solidFill>
                  <a:srgbClr val="FFFFFF"/>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a:t>Click to add subtitle</a:t>
            </a:r>
          </a:p>
        </p:txBody>
      </p:sp>
      <p:sp>
        <p:nvSpPr>
          <p:cNvPr id="8" name="Text Placeholder 3"/>
          <p:cNvSpPr>
            <a:spLocks noGrp="1"/>
          </p:cNvSpPr>
          <p:nvPr>
            <p:ph type="body" sz="quarter" idx="11"/>
          </p:nvPr>
        </p:nvSpPr>
        <p:spPr>
          <a:xfrm>
            <a:off x="237600" y="4631312"/>
            <a:ext cx="4086000" cy="291077"/>
          </a:xfrm>
          <a:prstGeom prst="rect">
            <a:avLst/>
          </a:prstGeom>
        </p:spPr>
        <p:txBody>
          <a:bodyPr vert="horz" anchor="ctr"/>
          <a:lstStyle>
            <a:lvl1pPr marL="0" indent="0" algn="l">
              <a:spcBef>
                <a:spcPts val="0"/>
              </a:spcBef>
              <a:buNone/>
              <a:defRPr sz="1050" baseline="0">
                <a:solidFill>
                  <a:srgbClr val="FFFFFF"/>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a:t>Click to edit Master text styles</a:t>
            </a:r>
          </a:p>
        </p:txBody>
      </p:sp>
    </p:spTree>
    <p:extLst>
      <p:ext uri="{BB962C8B-B14F-4D97-AF65-F5344CB8AC3E}">
        <p14:creationId xmlns:p14="http://schemas.microsoft.com/office/powerpoint/2010/main" val="1275978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sp>
        <p:nvSpPr>
          <p:cNvPr id="9" name="Title 1">
            <a:extLst>
              <a:ext uri="{FF2B5EF4-FFF2-40B4-BE49-F238E27FC236}">
                <a16:creationId xmlns="" xmlns:a16="http://schemas.microsoft.com/office/drawing/2014/main" id="{5686ADEA-4435-4640-9919-7F8AA2322251}"/>
              </a:ext>
            </a:extLst>
          </p:cNvPr>
          <p:cNvSpPr>
            <a:spLocks noGrp="1"/>
          </p:cNvSpPr>
          <p:nvPr>
            <p:ph type="ctrTitle" hasCustomPrompt="1"/>
          </p:nvPr>
        </p:nvSpPr>
        <p:spPr>
          <a:xfrm>
            <a:off x="457199" y="783405"/>
            <a:ext cx="5544589" cy="1102519"/>
          </a:xfrm>
        </p:spPr>
        <p:txBody>
          <a:bodyPr/>
          <a:lstStyle>
            <a:lvl1pPr algn="l">
              <a:defRPr sz="3200" b="1">
                <a:solidFill>
                  <a:schemeClr val="tx1"/>
                </a:solidFill>
              </a:defRPr>
            </a:lvl1pPr>
          </a:lstStyle>
          <a:p>
            <a:r>
              <a:rPr lang="en-US"/>
              <a:t>Master title style</a:t>
            </a:r>
          </a:p>
        </p:txBody>
      </p:sp>
      <p:sp>
        <p:nvSpPr>
          <p:cNvPr id="10" name="Subtitle 2">
            <a:extLst>
              <a:ext uri="{FF2B5EF4-FFF2-40B4-BE49-F238E27FC236}">
                <a16:creationId xmlns="" xmlns:a16="http://schemas.microsoft.com/office/drawing/2014/main" id="{43EC0768-2A25-9046-A05A-47F0485368C6}"/>
              </a:ext>
            </a:extLst>
          </p:cNvPr>
          <p:cNvSpPr>
            <a:spLocks noGrp="1"/>
          </p:cNvSpPr>
          <p:nvPr>
            <p:ph type="subTitle" idx="1" hasCustomPrompt="1"/>
          </p:nvPr>
        </p:nvSpPr>
        <p:spPr>
          <a:xfrm>
            <a:off x="457200" y="1962188"/>
            <a:ext cx="5544588" cy="427052"/>
          </a:xfrm>
        </p:spPr>
        <p:txBody>
          <a:bodyPr/>
          <a:lstStyle>
            <a:lvl1pPr marL="0" indent="0" algn="l">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Master subtitle style</a:t>
            </a:r>
          </a:p>
        </p:txBody>
      </p:sp>
      <p:pic>
        <p:nvPicPr>
          <p:cNvPr id="17" name="Picture 16">
            <a:extLst>
              <a:ext uri="{FF2B5EF4-FFF2-40B4-BE49-F238E27FC236}">
                <a16:creationId xmlns="" xmlns:a16="http://schemas.microsoft.com/office/drawing/2014/main" id="{97ED6794-D12D-6B4D-936D-534971C815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4002" y="4764414"/>
            <a:ext cx="649117" cy="251460"/>
          </a:xfrm>
          <a:prstGeom prst="rect">
            <a:avLst/>
          </a:prstGeom>
        </p:spPr>
      </p:pic>
      <p:pic>
        <p:nvPicPr>
          <p:cNvPr id="22" name="Picture 21" descr="MSD_AZ_lockup_col.png">
            <a:extLst>
              <a:ext uri="{FF2B5EF4-FFF2-40B4-BE49-F238E27FC236}">
                <a16:creationId xmlns="" xmlns:a16="http://schemas.microsoft.com/office/drawing/2014/main" id="{BA30579B-5A75-7040-81D1-728F256D85CD}"/>
              </a:ext>
            </a:extLst>
          </p:cNvPr>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414241" y="4801553"/>
            <a:ext cx="494745" cy="211221"/>
          </a:xfrm>
          <a:prstGeom prst="rect">
            <a:avLst/>
          </a:prstGeom>
        </p:spPr>
      </p:pic>
      <p:pic>
        <p:nvPicPr>
          <p:cNvPr id="23" name="Picture 22" descr="MSD_AZ_lockup_col.png">
            <a:extLst>
              <a:ext uri="{FF2B5EF4-FFF2-40B4-BE49-F238E27FC236}">
                <a16:creationId xmlns="" xmlns:a16="http://schemas.microsoft.com/office/drawing/2014/main" id="{211E57E1-3E2D-7546-A575-C0A723993992}"/>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1125782" y="4776688"/>
            <a:ext cx="800556" cy="233236"/>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D4937811-B8E5-8345-89BB-216B12A7D2D5}"/>
              </a:ext>
            </a:extLst>
          </p:cNvPr>
          <p:cNvSpPr>
            <a:spLocks noGrp="1"/>
          </p:cNvSpPr>
          <p:nvPr>
            <p:ph type="ftr" sz="quarter" idx="3"/>
          </p:nvPr>
        </p:nvSpPr>
        <p:spPr>
          <a:xfrm>
            <a:off x="441298" y="4877710"/>
            <a:ext cx="8275647" cy="228423"/>
          </a:xfrm>
          <a:prstGeom prst="rect">
            <a:avLst/>
          </a:prstGeom>
        </p:spPr>
        <p:txBody>
          <a:bodyPr vert="horz" lIns="0" tIns="45720" rIns="91440" bIns="45720" rtlCol="0" anchor="t"/>
          <a:lstStyle>
            <a:lvl1pPr algn="l">
              <a:defRPr sz="800">
                <a:solidFill>
                  <a:schemeClr val="tx1"/>
                </a:solidFill>
              </a:defRPr>
            </a:lvl1pPr>
          </a:lstStyle>
          <a:p>
            <a:endParaRPr lang="en-GB"/>
          </a:p>
        </p:txBody>
      </p:sp>
      <p:sp>
        <p:nvSpPr>
          <p:cNvPr id="5" name="Action Button: Home 10">
            <a:hlinkClick r:id="rId2" action="ppaction://hlinksldjump" highlightClick="1"/>
            <a:extLst>
              <a:ext uri="{FF2B5EF4-FFF2-40B4-BE49-F238E27FC236}">
                <a16:creationId xmlns="" xmlns:a16="http://schemas.microsoft.com/office/drawing/2014/main" id="{C3CBB31E-D7DE-4E27-8163-FFA12AFAE982}"/>
              </a:ext>
            </a:extLst>
          </p:cNvPr>
          <p:cNvSpPr/>
          <p:nvPr userDrawn="1"/>
        </p:nvSpPr>
        <p:spPr bwMode="auto">
          <a:xfrm>
            <a:off x="8848103" y="39756"/>
            <a:ext cx="252896" cy="251981"/>
          </a:xfrm>
          <a:prstGeom prst="actionButtonHome">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bg1"/>
              </a:solidFill>
              <a:effectLst/>
              <a:latin typeface="Arial" charset="0"/>
            </a:endParaRPr>
          </a:p>
        </p:txBody>
      </p:sp>
      <p:sp>
        <p:nvSpPr>
          <p:cNvPr id="24" name="Foliennummernplatzhalter 15">
            <a:extLst>
              <a:ext uri="{FF2B5EF4-FFF2-40B4-BE49-F238E27FC236}">
                <a16:creationId xmlns="" xmlns:a16="http://schemas.microsoft.com/office/drawing/2014/main" id="{E07B8280-920D-4338-8C96-C98934F7A7C6}"/>
              </a:ext>
            </a:extLst>
          </p:cNvPr>
          <p:cNvSpPr>
            <a:spLocks noGrp="1"/>
          </p:cNvSpPr>
          <p:nvPr>
            <p:ph type="sldNum" sz="quarter" idx="4"/>
          </p:nvPr>
        </p:nvSpPr>
        <p:spPr>
          <a:xfrm>
            <a:off x="41583" y="4851770"/>
            <a:ext cx="395999" cy="228423"/>
          </a:xfrm>
          <a:prstGeom prst="rect">
            <a:avLst/>
          </a:prstGeom>
        </p:spPr>
        <p:txBody>
          <a:bodyPr anchor="b"/>
          <a:lstStyle>
            <a:lvl1pPr>
              <a:defRPr sz="800"/>
            </a:lvl1pPr>
          </a:lstStyle>
          <a:p>
            <a:fld id="{3C4F54F3-C349-4609-AFEE-01462D5C7942}" type="slidenum">
              <a:rPr lang="en-GB" smtClean="0"/>
              <a:pPr/>
              <a:t>‹Nr.›</a:t>
            </a:fld>
            <a:endParaRPr lang="en-GB"/>
          </a:p>
        </p:txBody>
      </p:sp>
    </p:spTree>
    <p:extLst>
      <p:ext uri="{BB962C8B-B14F-4D97-AF65-F5344CB8AC3E}">
        <p14:creationId xmlns:p14="http://schemas.microsoft.com/office/powerpoint/2010/main" val="3107950129"/>
      </p:ext>
    </p:extLst>
  </p:cSld>
  <p:clrMapOvr>
    <a:masterClrMapping/>
  </p:clrMapOvr>
  <p:hf hdr="0" dt="0"/>
  <p:extLst>
    <p:ext uri="{DCECCB84-F9BA-43D5-87BE-67443E8EF086}">
      <p15:sldGuideLst xmlns:p15="http://schemas.microsoft.com/office/powerpoint/2012/main">
        <p15:guide id="1" pos="272">
          <p15:clr>
            <a:srgbClr val="FBAE40"/>
          </p15:clr>
        </p15:guide>
        <p15:guide id="2" pos="5488">
          <p15:clr>
            <a:srgbClr val="FBAE40"/>
          </p15:clr>
        </p15:guide>
        <p15:guide id="3" orient="horz" pos="826" userDrawn="1">
          <p15:clr>
            <a:srgbClr val="FBAE40"/>
          </p15:clr>
        </p15:guide>
        <p15:guide id="4" orient="horz" pos="3072" userDrawn="1">
          <p15:clr>
            <a:srgbClr val="FBAE40"/>
          </p15:clr>
        </p15:guide>
        <p15:guide id="5" orient="horz" pos="293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fld id="{DDECB709-1F3D-0243-8CBA-8D947930418E}" type="datetimeFigureOut">
              <a:rPr lang="de-DE" smtClean="0"/>
              <a:t>27.09.2021</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A0CACCCF-8787-C949-8196-93427B0D492F}" type="slidenum">
              <a:rPr lang="de-DE" smtClean="0"/>
              <a:t>‹Nr.›</a:t>
            </a:fld>
            <a:endParaRPr lang="de-DE"/>
          </a:p>
        </p:txBody>
      </p:sp>
    </p:spTree>
    <p:extLst>
      <p:ext uri="{BB962C8B-B14F-4D97-AF65-F5344CB8AC3E}">
        <p14:creationId xmlns:p14="http://schemas.microsoft.com/office/powerpoint/2010/main" val="134426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Inhaltsfolie">
    <p:spTree>
      <p:nvGrpSpPr>
        <p:cNvPr id="1" name=""/>
        <p:cNvGrpSpPr/>
        <p:nvPr/>
      </p:nvGrpSpPr>
      <p:grpSpPr>
        <a:xfrm>
          <a:off x="0" y="0"/>
          <a:ext cx="0" cy="0"/>
          <a:chOff x="0" y="0"/>
          <a:chExt cx="0" cy="0"/>
        </a:xfrm>
      </p:grpSpPr>
      <p:sp>
        <p:nvSpPr>
          <p:cNvPr id="2" name="Titel 1"/>
          <p:cNvSpPr>
            <a:spLocks noGrp="1"/>
          </p:cNvSpPr>
          <p:nvPr>
            <p:ph type="title"/>
          </p:nvPr>
        </p:nvSpPr>
        <p:spPr>
          <a:xfrm>
            <a:off x="396000" y="324000"/>
            <a:ext cx="8352000" cy="675000"/>
          </a:xfrm>
        </p:spPr>
        <p:txBody>
          <a:bodyPr/>
          <a:lstStyle>
            <a:lvl1pPr>
              <a:defRPr sz="2250">
                <a:latin typeface="Arial" panose="020B0604020202020204" pitchFamily="34" charset="0"/>
                <a:cs typeface="Arial" panose="020B0604020202020204" pitchFamily="34" charset="0"/>
              </a:defRPr>
            </a:lvl1pPr>
          </a:lstStyle>
          <a:p>
            <a:endParaRPr lang="de-DE" dirty="0"/>
          </a:p>
        </p:txBody>
      </p:sp>
      <p:sp>
        <p:nvSpPr>
          <p:cNvPr id="3" name="Fußzeilenplatzhalter 2"/>
          <p:cNvSpPr>
            <a:spLocks noGrp="1"/>
          </p:cNvSpPr>
          <p:nvPr>
            <p:ph type="ftr" sz="quarter" idx="10"/>
          </p:nvPr>
        </p:nvSpPr>
        <p:spPr>
          <a:xfrm>
            <a:off x="1055730" y="4756548"/>
            <a:ext cx="7692270" cy="273844"/>
          </a:xfrm>
          <a:prstGeom prst="rect">
            <a:avLst/>
          </a:prstGeom>
        </p:spPr>
        <p:txBody>
          <a:bodyPr rIns="0" anchor="b"/>
          <a:lstStyle>
            <a:lvl1pPr algn="r">
              <a:spcBef>
                <a:spcPts val="0"/>
              </a:spcBef>
              <a:defRPr sz="750">
                <a:solidFill>
                  <a:srgbClr val="000000"/>
                </a:solidFill>
                <a:latin typeface="Arial" panose="020B0604020202020204" pitchFamily="34" charset="0"/>
                <a:cs typeface="Arial" panose="020B0604020202020204" pitchFamily="34" charset="0"/>
              </a:defRPr>
            </a:lvl1pPr>
          </a:lstStyle>
          <a:p>
            <a:endParaRPr lang="de-DE" dirty="0"/>
          </a:p>
        </p:txBody>
      </p:sp>
      <p:sp>
        <p:nvSpPr>
          <p:cNvPr id="4" name="Foliennummernplatzhalter 3"/>
          <p:cNvSpPr>
            <a:spLocks noGrp="1"/>
          </p:cNvSpPr>
          <p:nvPr>
            <p:ph type="sldNum" sz="quarter" idx="11"/>
          </p:nvPr>
        </p:nvSpPr>
        <p:spPr>
          <a:xfrm flipH="1">
            <a:off x="388329" y="4756548"/>
            <a:ext cx="576064" cy="273844"/>
          </a:xfrm>
          <a:prstGeom prst="rect">
            <a:avLst/>
          </a:prstGeom>
        </p:spPr>
        <p:txBody>
          <a:bodyPr anchor="b" anchorCtr="0"/>
          <a:lstStyle>
            <a:lvl1pPr>
              <a:defRPr sz="750">
                <a:solidFill>
                  <a:srgbClr val="000000"/>
                </a:solidFill>
                <a:latin typeface="Arial" panose="020B0604020202020204" pitchFamily="34" charset="0"/>
                <a:cs typeface="Arial" panose="020B0604020202020204" pitchFamily="34" charset="0"/>
              </a:defRPr>
            </a:lvl1pPr>
          </a:lstStyle>
          <a:p>
            <a:fld id="{AD888651-CE67-4F7C-A0CB-8F78C3785814}" type="slidenum">
              <a:rPr lang="de-DE" smtClean="0"/>
              <a:pPr/>
              <a:t>‹Nr.›</a:t>
            </a:fld>
            <a:endParaRPr lang="de-DE" dirty="0"/>
          </a:p>
        </p:txBody>
      </p:sp>
      <p:sp>
        <p:nvSpPr>
          <p:cNvPr id="6" name="Inhaltsplatzhalter 5"/>
          <p:cNvSpPr>
            <a:spLocks noGrp="1"/>
          </p:cNvSpPr>
          <p:nvPr>
            <p:ph sz="quarter" idx="12"/>
          </p:nvPr>
        </p:nvSpPr>
        <p:spPr>
          <a:xfrm>
            <a:off x="394576" y="1350000"/>
            <a:ext cx="8353425" cy="3051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dirty="0" smtClean="0">
                <a:latin typeface="Arial" panose="020B0604020202020204" pitchFamily="34" charset="0"/>
                <a:cs typeface="Arial" panose="020B0604020202020204" pitchFamily="34" charset="0"/>
              </a:defRPr>
            </a:lvl1pPr>
            <a:lvl2pPr>
              <a:defRPr lang="de-DE" dirty="0" smtClean="0">
                <a:latin typeface="Arial" panose="020B0604020202020204" pitchFamily="34" charset="0"/>
                <a:cs typeface="Arial" panose="020B0604020202020204" pitchFamily="34" charset="0"/>
              </a:defRPr>
            </a:lvl2pPr>
            <a:lvl3pPr>
              <a:defRPr lang="de-DE" dirty="0" smtClean="0">
                <a:latin typeface="Arial" panose="020B0604020202020204" pitchFamily="34" charset="0"/>
                <a:cs typeface="Arial" panose="020B0604020202020204" pitchFamily="34" charset="0"/>
              </a:defRPr>
            </a:lvl3pPr>
            <a:lvl4pPr>
              <a:defRPr lang="de-DE" dirty="0" smtClean="0">
                <a:latin typeface="Arial" panose="020B0604020202020204" pitchFamily="34" charset="0"/>
                <a:cs typeface="Arial" panose="020B0604020202020204" pitchFamily="34" charset="0"/>
              </a:defRPr>
            </a:lvl4pPr>
            <a:lvl5pPr>
              <a:defRPr lang="de-DE" dirty="0">
                <a:latin typeface="Arial" panose="020B0604020202020204" pitchFamily="34" charset="0"/>
                <a:cs typeface="Arial" panose="020B0604020202020204" pitchFamily="34" charset="0"/>
              </a:defRPr>
            </a:lvl5pPr>
          </a:lstStyle>
          <a:p>
            <a:pPr lvl="0"/>
            <a:r>
              <a:rPr lang="de-DE" dirty="0"/>
              <a:t>Textmasterformat bearbeiten</a:t>
            </a:r>
          </a:p>
          <a:p>
            <a:pPr marL="459000" lvl="1"/>
            <a:r>
              <a:rPr lang="de-DE" dirty="0"/>
              <a:t>Zweite Ebene</a:t>
            </a:r>
          </a:p>
          <a:p>
            <a:pPr marL="702000" lvl="2"/>
            <a:r>
              <a:rPr lang="de-DE" dirty="0"/>
              <a:t>Dritte Ebene</a:t>
            </a:r>
          </a:p>
          <a:p>
            <a:pPr marL="945000" lvl="3"/>
            <a:r>
              <a:rPr lang="de-DE" dirty="0"/>
              <a:t>Vierte Ebene</a:t>
            </a:r>
          </a:p>
          <a:p>
            <a:pPr marL="1188000" lvl="4"/>
            <a:r>
              <a:rPr lang="de-DE" dirty="0"/>
              <a:t>Fünfte Ebene</a:t>
            </a:r>
          </a:p>
        </p:txBody>
      </p:sp>
      <p:sp>
        <p:nvSpPr>
          <p:cNvPr id="8" name="Inhaltsplatzhalter 5"/>
          <p:cNvSpPr>
            <a:spLocks noGrp="1"/>
          </p:cNvSpPr>
          <p:nvPr>
            <p:ph sz="quarter" idx="16"/>
          </p:nvPr>
        </p:nvSpPr>
        <p:spPr>
          <a:xfrm>
            <a:off x="1055730" y="4462636"/>
            <a:ext cx="7692270" cy="256500"/>
          </a:xfrm>
        </p:spPr>
        <p:txBody>
          <a:bodyPr lIns="90000" tIns="46800" rIns="0" bIns="46800" anchor="b" anchorCtr="0"/>
          <a:lstStyle>
            <a:lvl1pPr marL="0" indent="0" algn="r">
              <a:spcBef>
                <a:spcPts val="0"/>
              </a:spcBef>
              <a:buFontTx/>
              <a:buNone/>
              <a:defRPr sz="750">
                <a:latin typeface="Arial" panose="020B0604020202020204" pitchFamily="34" charset="0"/>
                <a:cs typeface="Arial" panose="020B0604020202020204" pitchFamily="34" charset="0"/>
              </a:defRPr>
            </a:lvl1pPr>
            <a:lvl2pPr marL="357188" indent="0">
              <a:buFontTx/>
              <a:buNone/>
              <a:defRPr sz="750"/>
            </a:lvl2pPr>
            <a:lvl3pPr marL="715565" indent="0">
              <a:buFontTx/>
              <a:buNone/>
              <a:defRPr sz="750"/>
            </a:lvl3pPr>
            <a:lvl4pPr marL="1073944" indent="0">
              <a:buFontTx/>
              <a:buNone/>
              <a:defRPr sz="750"/>
            </a:lvl4pPr>
            <a:lvl5pPr marL="1432322" indent="0">
              <a:buFontTx/>
              <a:buNone/>
              <a:defRPr sz="750"/>
            </a:lvl5pPr>
          </a:lstStyle>
          <a:p>
            <a:pPr lvl="0"/>
            <a:r>
              <a:rPr lang="de-DE" dirty="0"/>
              <a:t>Textmasterformat bearbeiten</a:t>
            </a:r>
          </a:p>
        </p:txBody>
      </p:sp>
    </p:spTree>
    <p:extLst>
      <p:ext uri="{BB962C8B-B14F-4D97-AF65-F5344CB8AC3E}">
        <p14:creationId xmlns:p14="http://schemas.microsoft.com/office/powerpoint/2010/main" val="3485307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a:xfrm>
            <a:off x="628650" y="4767264"/>
            <a:ext cx="2057400" cy="273844"/>
          </a:xfrm>
          <a:prstGeom prst="rect">
            <a:avLst/>
          </a:prstGeom>
        </p:spPr>
        <p:txBody>
          <a:bodyPr/>
          <a:lstStyle/>
          <a:p>
            <a:fld id="{DDECB709-1F3D-0243-8CBA-8D947930418E}" type="datetimeFigureOut">
              <a:rPr lang="de-DE" smtClean="0"/>
              <a:t>27.09.2021</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0CACCCF-8787-C949-8196-93427B0D492F}" type="slidenum">
              <a:rPr lang="de-DE" smtClean="0"/>
              <a:t>‹Nr.›</a:t>
            </a:fld>
            <a:endParaRPr lang="de-DE"/>
          </a:p>
        </p:txBody>
      </p:sp>
    </p:spTree>
    <p:extLst>
      <p:ext uri="{BB962C8B-B14F-4D97-AF65-F5344CB8AC3E}">
        <p14:creationId xmlns:p14="http://schemas.microsoft.com/office/powerpoint/2010/main" val="1644786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953" y="339330"/>
            <a:ext cx="8359775" cy="982265"/>
          </a:xfrm>
        </p:spPr>
        <p:txBody>
          <a:bodyPr/>
          <a:lstStyle/>
          <a:p>
            <a:r>
              <a:rPr lang="en-US" smtClean="0"/>
              <a:t>Click to edit Master title style</a:t>
            </a:r>
            <a:endParaRPr lang="en-GB"/>
          </a:p>
        </p:txBody>
      </p:sp>
      <p:sp>
        <p:nvSpPr>
          <p:cNvPr id="3" name="Text Placeholder 4"/>
          <p:cNvSpPr>
            <a:spLocks noGrp="1"/>
          </p:cNvSpPr>
          <p:nvPr>
            <p:ph type="body" sz="quarter" idx="10"/>
          </p:nvPr>
        </p:nvSpPr>
        <p:spPr>
          <a:xfrm>
            <a:off x="359538" y="4758993"/>
            <a:ext cx="8425693" cy="216024"/>
          </a:xfrm>
        </p:spPr>
        <p:txBody>
          <a:bodyPr/>
          <a:lstStyle>
            <a:lvl1pPr marL="0" indent="0">
              <a:buNone/>
              <a:defRPr sz="750" b="0"/>
            </a:lvl1pPr>
          </a:lstStyle>
          <a:p>
            <a:pPr lvl="0"/>
            <a:endParaRPr lang="en-GB" dirty="0"/>
          </a:p>
        </p:txBody>
      </p:sp>
    </p:spTree>
    <p:extLst>
      <p:ext uri="{BB962C8B-B14F-4D97-AF65-F5344CB8AC3E}">
        <p14:creationId xmlns:p14="http://schemas.microsoft.com/office/powerpoint/2010/main" val="2223038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3372"/>
            <a:ext cx="8229600" cy="476136"/>
          </a:xfrm>
          <a:prstGeom prst="rect">
            <a:avLst/>
          </a:prstGeom>
        </p:spPr>
        <p:txBody>
          <a:bodyPr vert="horz" lIns="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1236663"/>
            <a:ext cx="8229600" cy="3011487"/>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16" name="Footer Placeholder 3">
            <a:extLst>
              <a:ext uri="{FF2B5EF4-FFF2-40B4-BE49-F238E27FC236}">
                <a16:creationId xmlns="" xmlns:a16="http://schemas.microsoft.com/office/drawing/2014/main" id="{8E542FE5-D0BF-409E-9989-D227741DC47E}"/>
              </a:ext>
            </a:extLst>
          </p:cNvPr>
          <p:cNvSpPr>
            <a:spLocks noGrp="1"/>
          </p:cNvSpPr>
          <p:nvPr>
            <p:ph type="ftr" sz="quarter" idx="3"/>
          </p:nvPr>
        </p:nvSpPr>
        <p:spPr>
          <a:xfrm>
            <a:off x="457201" y="4490447"/>
            <a:ext cx="8229600" cy="473281"/>
          </a:xfrm>
          <a:prstGeom prst="rect">
            <a:avLst/>
          </a:prstGeom>
        </p:spPr>
        <p:txBody>
          <a:bodyPr vert="horz" lIns="0" tIns="45720" rIns="91440" bIns="45720" rtlCol="0" anchor="t"/>
          <a:lstStyle>
            <a:lvl1pPr algn="l">
              <a:defRPr sz="800">
                <a:solidFill>
                  <a:schemeClr val="tx1"/>
                </a:solidFill>
              </a:defRPr>
            </a:lvl1pPr>
          </a:lstStyle>
          <a:p>
            <a:endParaRPr lang="en-GB"/>
          </a:p>
        </p:txBody>
      </p:sp>
      <p:sp>
        <p:nvSpPr>
          <p:cNvPr id="17" name="Foliennummernplatzhalter 15">
            <a:extLst>
              <a:ext uri="{FF2B5EF4-FFF2-40B4-BE49-F238E27FC236}">
                <a16:creationId xmlns="" xmlns:a16="http://schemas.microsoft.com/office/drawing/2014/main" id="{EBBC4A37-B438-4461-857A-5D06196E1344}"/>
              </a:ext>
            </a:extLst>
          </p:cNvPr>
          <p:cNvSpPr>
            <a:spLocks noGrp="1"/>
          </p:cNvSpPr>
          <p:nvPr>
            <p:ph type="sldNum" sz="quarter" idx="4"/>
          </p:nvPr>
        </p:nvSpPr>
        <p:spPr>
          <a:xfrm>
            <a:off x="61199" y="4747728"/>
            <a:ext cx="395999" cy="216000"/>
          </a:xfrm>
          <a:prstGeom prst="rect">
            <a:avLst/>
          </a:prstGeom>
        </p:spPr>
        <p:txBody>
          <a:bodyPr/>
          <a:lstStyle>
            <a:lvl1pPr>
              <a:defRPr sz="800"/>
            </a:lvl1pPr>
          </a:lstStyle>
          <a:p>
            <a:fld id="{3C4F54F3-C349-4609-AFEE-01462D5C7942}" type="slidenum">
              <a:rPr lang="en-GB" smtClean="0"/>
              <a:pPr/>
              <a:t>‹Nr.›</a:t>
            </a:fld>
            <a:endParaRPr lang="en-GB"/>
          </a:p>
        </p:txBody>
      </p:sp>
    </p:spTree>
    <p:extLst>
      <p:ext uri="{BB962C8B-B14F-4D97-AF65-F5344CB8AC3E}">
        <p14:creationId xmlns:p14="http://schemas.microsoft.com/office/powerpoint/2010/main" val="4029578046"/>
      </p:ext>
    </p:extLst>
  </p:cSld>
  <p:clrMap bg1="lt1" tx1="dk1" bg2="lt2" tx2="dk2" accent1="accent1" accent2="accent2" accent3="accent3" accent4="accent4" accent5="accent5" accent6="accent6" hlink="hlink" folHlink="folHlink"/>
  <p:sldLayoutIdLst>
    <p:sldLayoutId id="2147483650" r:id="rId1"/>
    <p:sldLayoutId id="2147483678" r:id="rId2"/>
    <p:sldLayoutId id="2147483679" r:id="rId3"/>
    <p:sldLayoutId id="2147483657" r:id="rId4"/>
    <p:sldLayoutId id="2147483680"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dt="0"/>
  <p:txStyles>
    <p:titleStyle>
      <a:lvl1pPr algn="l" defTabSz="457200" rtl="0" eaLnBrk="1" latinLnBrk="0" hangingPunct="1">
        <a:lnSpc>
          <a:spcPct val="90000"/>
        </a:lnSpc>
        <a:spcBef>
          <a:spcPct val="0"/>
        </a:spcBef>
        <a:buNone/>
        <a:defRPr sz="2000" b="1" kern="1200">
          <a:solidFill>
            <a:schemeClr val="tx1"/>
          </a:solidFill>
          <a:latin typeface="+mn-lt"/>
          <a:ea typeface="+mj-ea"/>
          <a:cs typeface="Open Sans"/>
        </a:defRPr>
      </a:lvl1pPr>
    </p:titleStyle>
    <p:bodyStyle>
      <a:lvl1pPr marL="228600" indent="-228600" algn="l" defTabSz="457200" rtl="0" eaLnBrk="1" latinLnBrk="0" hangingPunct="1">
        <a:spcBef>
          <a:spcPts val="600"/>
        </a:spcBef>
        <a:buClrTx/>
        <a:buFont typeface="Arial"/>
        <a:buChar char="•"/>
        <a:defRPr sz="1400" b="0" kern="1200">
          <a:solidFill>
            <a:schemeClr val="tx1"/>
          </a:solidFill>
          <a:latin typeface="+mn-lt"/>
          <a:ea typeface="+mn-ea"/>
          <a:cs typeface="Open Sans"/>
        </a:defRPr>
      </a:lvl1pPr>
      <a:lvl2pPr marL="685800" indent="-228600" algn="l" defTabSz="457200" rtl="0" eaLnBrk="1" latinLnBrk="0" hangingPunct="1">
        <a:spcBef>
          <a:spcPts val="600"/>
        </a:spcBef>
        <a:buClrTx/>
        <a:buFont typeface="Arial"/>
        <a:buChar char="–"/>
        <a:defRPr sz="1200" kern="1200">
          <a:solidFill>
            <a:schemeClr val="tx1"/>
          </a:solidFill>
          <a:latin typeface="+mn-lt"/>
          <a:ea typeface="+mn-ea"/>
          <a:cs typeface="Open Sans Light"/>
        </a:defRPr>
      </a:lvl2pPr>
      <a:lvl3pPr marL="1051560" indent="-137160" algn="l" defTabSz="457200" rtl="0" eaLnBrk="1" latinLnBrk="0" hangingPunct="1">
        <a:spcBef>
          <a:spcPts val="600"/>
        </a:spcBef>
        <a:buClrTx/>
        <a:buFont typeface="Arial"/>
        <a:buChar char="•"/>
        <a:defRPr sz="1000" kern="1200">
          <a:solidFill>
            <a:schemeClr val="tx1"/>
          </a:solidFill>
          <a:latin typeface="+mn-lt"/>
          <a:ea typeface="+mn-ea"/>
          <a:cs typeface="Open Sans Light"/>
        </a:defRPr>
      </a:lvl3pPr>
      <a:lvl4pPr marL="1508760" indent="-137160" algn="l" defTabSz="457200" rtl="0" eaLnBrk="1" latinLnBrk="0" hangingPunct="1">
        <a:spcBef>
          <a:spcPts val="600"/>
        </a:spcBef>
        <a:buClr>
          <a:schemeClr val="accent2"/>
        </a:buClr>
        <a:buFont typeface="Arial"/>
        <a:buChar char="–"/>
        <a:defRPr sz="1100" kern="1200">
          <a:solidFill>
            <a:schemeClr val="tx1"/>
          </a:solidFill>
          <a:latin typeface="+mn-lt"/>
          <a:ea typeface="+mn-ea"/>
          <a:cs typeface="Open Sans Light"/>
        </a:defRPr>
      </a:lvl4pPr>
      <a:lvl5pPr marL="1965960" indent="-137160" algn="l" defTabSz="457200" rtl="0" eaLnBrk="1" latinLnBrk="0" hangingPunct="1">
        <a:spcBef>
          <a:spcPts val="600"/>
        </a:spcBef>
        <a:buClr>
          <a:schemeClr val="accent2"/>
        </a:buClr>
        <a:buFont typeface="Arial"/>
        <a:buChar char="»"/>
        <a:defRPr sz="1100" kern="1200">
          <a:solidFill>
            <a:schemeClr val="tx1"/>
          </a:solidFill>
          <a:latin typeface="+mn-l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image" Target="../media/image14.png"/><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chart" Target="../charts/char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ChangeArrowheads="1"/>
          </p:cNvSpPr>
          <p:nvPr/>
        </p:nvSpPr>
        <p:spPr bwMode="auto">
          <a:xfrm>
            <a:off x="764381" y="1277782"/>
            <a:ext cx="6858000" cy="1102519"/>
          </a:xfrm>
          <a:prstGeom prst="rect">
            <a:avLst/>
          </a:prstGeom>
          <a:noFill/>
          <a:ln>
            <a:noFill/>
          </a:ln>
          <a:extLst/>
        </p:spPr>
        <p:txBody>
          <a:bodyPr anchor="ctr"/>
          <a:lstStyle/>
          <a:p>
            <a:pPr algn="ctr">
              <a:defRPr/>
            </a:pPr>
            <a:r>
              <a:rPr lang="de-DE" sz="3600" dirty="0" smtClean="0">
                <a:solidFill>
                  <a:schemeClr val="tx2"/>
                </a:solidFill>
              </a:rPr>
              <a:t>Update: </a:t>
            </a:r>
            <a:r>
              <a:rPr lang="de-DE" sz="3600" dirty="0">
                <a:solidFill>
                  <a:schemeClr val="tx2"/>
                </a:solidFill>
              </a:rPr>
              <a:t>Therapie </a:t>
            </a:r>
            <a:r>
              <a:rPr lang="de-DE" sz="3600" dirty="0" smtClean="0">
                <a:solidFill>
                  <a:schemeClr val="tx2"/>
                </a:solidFill>
              </a:rPr>
              <a:t>beim Mammakarzinom</a:t>
            </a:r>
            <a:endParaRPr lang="de-DE" sz="3600" dirty="0">
              <a:solidFill>
                <a:schemeClr val="tx2"/>
              </a:solidFill>
            </a:endParaRPr>
          </a:p>
          <a:p>
            <a:pPr algn="ctr">
              <a:defRPr/>
            </a:pPr>
            <a:r>
              <a:rPr lang="de-DE" sz="3600" dirty="0">
                <a:solidFill>
                  <a:schemeClr val="accent1">
                    <a:lumMod val="60000"/>
                    <a:lumOff val="40000"/>
                  </a:schemeClr>
                </a:solidFill>
              </a:rPr>
              <a:t/>
            </a:r>
            <a:br>
              <a:rPr lang="de-DE" sz="3600" dirty="0">
                <a:solidFill>
                  <a:schemeClr val="accent1">
                    <a:lumMod val="60000"/>
                    <a:lumOff val="40000"/>
                  </a:schemeClr>
                </a:solidFill>
              </a:rPr>
            </a:br>
            <a:r>
              <a:rPr lang="de-DE" sz="3600" dirty="0">
                <a:solidFill>
                  <a:schemeClr val="accent1">
                    <a:lumMod val="60000"/>
                    <a:lumOff val="40000"/>
                  </a:schemeClr>
                </a:solidFill>
              </a:rPr>
              <a:t/>
            </a:r>
            <a:br>
              <a:rPr lang="de-DE" sz="3600" dirty="0">
                <a:solidFill>
                  <a:schemeClr val="accent1">
                    <a:lumMod val="60000"/>
                    <a:lumOff val="40000"/>
                  </a:schemeClr>
                </a:solidFill>
              </a:rPr>
            </a:br>
            <a:endParaRPr lang="de-DE" sz="3600" dirty="0">
              <a:solidFill>
                <a:schemeClr val="accent1">
                  <a:lumMod val="60000"/>
                  <a:lumOff val="40000"/>
                </a:schemeClr>
              </a:solidFill>
            </a:endParaRPr>
          </a:p>
        </p:txBody>
      </p:sp>
      <p:pic>
        <p:nvPicPr>
          <p:cNvPr id="18435" name="Picture 2" descr="Siegelachat"/>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3247259" y="1750379"/>
            <a:ext cx="2295525" cy="218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feld 1"/>
          <p:cNvSpPr txBox="1">
            <a:spLocks noChangeArrowheads="1"/>
          </p:cNvSpPr>
          <p:nvPr/>
        </p:nvSpPr>
        <p:spPr bwMode="auto">
          <a:xfrm>
            <a:off x="5715665" y="3207468"/>
            <a:ext cx="21609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eaLnBrk="1" hangingPunct="1">
              <a:spcBef>
                <a:spcPct val="0"/>
              </a:spcBef>
              <a:buFontTx/>
              <a:buNone/>
            </a:pPr>
            <a:endParaRPr lang="de-DE" altLang="de-DE" sz="1200" b="1" dirty="0">
              <a:solidFill>
                <a:schemeClr val="accent2"/>
              </a:solidFill>
              <a:latin typeface="Arial" panose="020B0604020202020204" pitchFamily="34" charset="0"/>
              <a:ea typeface="MS PGothic" panose="020B0600070205080204" pitchFamily="34" charset="-128"/>
            </a:endParaRPr>
          </a:p>
          <a:p>
            <a:pPr eaLnBrk="1" hangingPunct="1">
              <a:spcBef>
                <a:spcPct val="0"/>
              </a:spcBef>
              <a:buFontTx/>
              <a:buNone/>
            </a:pPr>
            <a:r>
              <a:rPr lang="de-DE" altLang="de-DE" sz="1200" b="1" dirty="0">
                <a:solidFill>
                  <a:schemeClr val="accent2"/>
                </a:solidFill>
                <a:latin typeface="Arial" panose="020B0604020202020204" pitchFamily="34" charset="0"/>
                <a:ea typeface="MS PGothic" panose="020B0600070205080204" pitchFamily="34" charset="-128"/>
              </a:rPr>
              <a:t>Dr. med. Christine Köhler</a:t>
            </a:r>
          </a:p>
          <a:p>
            <a:pPr eaLnBrk="1" hangingPunct="1">
              <a:spcBef>
                <a:spcPct val="0"/>
              </a:spcBef>
              <a:buFontTx/>
              <a:buNone/>
            </a:pPr>
            <a:r>
              <a:rPr lang="de-DE" altLang="de-DE" sz="1200" b="1" dirty="0">
                <a:solidFill>
                  <a:schemeClr val="accent2"/>
                </a:solidFill>
                <a:latin typeface="Arial" panose="020B0604020202020204" pitchFamily="34" charset="0"/>
                <a:ea typeface="MS PGothic" panose="020B0600070205080204" pitchFamily="34" charset="-128"/>
              </a:rPr>
              <a:t>Universitätsfrauenklinik Marburg</a:t>
            </a:r>
          </a:p>
        </p:txBody>
      </p:sp>
      <p:sp>
        <p:nvSpPr>
          <p:cNvPr id="18437" name="Textfeld 1"/>
          <p:cNvSpPr txBox="1">
            <a:spLocks noChangeArrowheads="1"/>
          </p:cNvSpPr>
          <p:nvPr/>
        </p:nvSpPr>
        <p:spPr bwMode="auto">
          <a:xfrm>
            <a:off x="298555" y="3783944"/>
            <a:ext cx="286226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eaLnBrk="1" hangingPunct="1">
              <a:spcBef>
                <a:spcPct val="0"/>
              </a:spcBef>
              <a:buFontTx/>
              <a:buNone/>
            </a:pPr>
            <a:r>
              <a:rPr lang="de-DE" altLang="de-DE" sz="1350" dirty="0" smtClean="0">
                <a:solidFill>
                  <a:schemeClr val="tx2"/>
                </a:solidFill>
              </a:rPr>
              <a:t>02.10.2021</a:t>
            </a:r>
            <a:endParaRPr lang="de-DE" altLang="de-DE" sz="1350" dirty="0">
              <a:solidFill>
                <a:schemeClr val="tx2"/>
              </a:solidFill>
            </a:endParaRPr>
          </a:p>
        </p:txBody>
      </p:sp>
      <p:pic>
        <p:nvPicPr>
          <p:cNvPr id="6" name="Picture 4" descr="Silhouette Marburg">
            <a:extLst>
              <a:ext uri="{FF2B5EF4-FFF2-40B4-BE49-F238E27FC236}">
                <a16:creationId xmlns:a16="http://schemas.microsoft.com/office/drawing/2014/main" xmlns="" id="{9942C347-F775-4405-873F-ACB3A9A15BF0}"/>
              </a:ext>
            </a:extLst>
          </p:cNvPr>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769" y="3852879"/>
            <a:ext cx="9144000" cy="1360487"/>
          </a:xfrm>
          <a:prstGeom prst="rect">
            <a:avLst/>
          </a:prstGeom>
          <a:noFill/>
          <a:ln w="9525">
            <a:noFill/>
            <a:miter lim="800000"/>
            <a:headEnd/>
            <a:tailEnd/>
          </a:ln>
        </p:spPr>
      </p:pic>
    </p:spTree>
    <p:extLst>
      <p:ext uri="{BB962C8B-B14F-4D97-AF65-F5344CB8AC3E}">
        <p14:creationId xmlns:p14="http://schemas.microsoft.com/office/powerpoint/2010/main" val="2019929799"/>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a:srcRect l="14444" t="17769" r="14741" b="6470"/>
          <a:stretch/>
        </p:blipFill>
        <p:spPr>
          <a:xfrm>
            <a:off x="731520" y="633874"/>
            <a:ext cx="7498080" cy="4345122"/>
          </a:xfrm>
          <a:prstGeom prst="rect">
            <a:avLst/>
          </a:prstGeom>
        </p:spPr>
      </p:pic>
      <p:sp>
        <p:nvSpPr>
          <p:cNvPr id="7" name="Textfeld 6"/>
          <p:cNvSpPr txBox="1"/>
          <p:nvPr/>
        </p:nvSpPr>
        <p:spPr>
          <a:xfrm>
            <a:off x="731520" y="176107"/>
            <a:ext cx="5012267" cy="369332"/>
          </a:xfrm>
          <a:prstGeom prst="rect">
            <a:avLst/>
          </a:prstGeom>
          <a:noFill/>
        </p:spPr>
        <p:txBody>
          <a:bodyPr wrap="square" rtlCol="0">
            <a:spAutoFit/>
          </a:bodyPr>
          <a:lstStyle/>
          <a:p>
            <a:r>
              <a:rPr lang="de-DE" dirty="0" smtClean="0">
                <a:solidFill>
                  <a:srgbClr val="004D74"/>
                </a:solidFill>
              </a:rPr>
              <a:t>Wirkmechanismus </a:t>
            </a:r>
            <a:r>
              <a:rPr lang="de-DE" dirty="0" err="1" smtClean="0">
                <a:solidFill>
                  <a:srgbClr val="004D74"/>
                </a:solidFill>
              </a:rPr>
              <a:t>Trastuzumab</a:t>
            </a:r>
            <a:r>
              <a:rPr lang="de-DE" dirty="0" smtClean="0">
                <a:solidFill>
                  <a:srgbClr val="004D74"/>
                </a:solidFill>
              </a:rPr>
              <a:t> </a:t>
            </a:r>
            <a:r>
              <a:rPr lang="de-DE" dirty="0" err="1" smtClean="0">
                <a:solidFill>
                  <a:srgbClr val="004D74"/>
                </a:solidFill>
              </a:rPr>
              <a:t>Deruxtecan</a:t>
            </a:r>
            <a:endParaRPr lang="de-DE" dirty="0">
              <a:solidFill>
                <a:srgbClr val="004D74"/>
              </a:solidFill>
            </a:endParaRPr>
          </a:p>
        </p:txBody>
      </p:sp>
    </p:spTree>
    <p:extLst>
      <p:ext uri="{BB962C8B-B14F-4D97-AF65-F5344CB8AC3E}">
        <p14:creationId xmlns:p14="http://schemas.microsoft.com/office/powerpoint/2010/main" val="1101755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www.thieme-connect.de/media/gebfra/202106/10-1055-a-1471-4063-igfde06.jpg"/>
          <p:cNvSpPr>
            <a:spLocks noChangeAspect="1" noChangeArrowheads="1"/>
          </p:cNvSpPr>
          <p:nvPr/>
        </p:nvSpPr>
        <p:spPr bwMode="auto">
          <a:xfrm>
            <a:off x="1273175" y="207719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5" name="Grafik 4"/>
          <p:cNvPicPr>
            <a:picLocks noChangeAspect="1"/>
          </p:cNvPicPr>
          <p:nvPr/>
        </p:nvPicPr>
        <p:blipFill rotWithShape="1">
          <a:blip r:embed="rId2"/>
          <a:srcRect l="29555" t="13531" r="28741" b="40658"/>
          <a:stretch/>
        </p:blipFill>
        <p:spPr>
          <a:xfrm>
            <a:off x="575248" y="413174"/>
            <a:ext cx="7613712" cy="4530362"/>
          </a:xfrm>
          <a:prstGeom prst="rect">
            <a:avLst/>
          </a:prstGeom>
        </p:spPr>
      </p:pic>
    </p:spTree>
    <p:extLst>
      <p:ext uri="{BB962C8B-B14F-4D97-AF65-F5344CB8AC3E}">
        <p14:creationId xmlns:p14="http://schemas.microsoft.com/office/powerpoint/2010/main" val="17762825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srcRect l="31852" t="42931" r="32741" b="29171"/>
          <a:stretch/>
        </p:blipFill>
        <p:spPr>
          <a:xfrm>
            <a:off x="598576" y="826347"/>
            <a:ext cx="7665616" cy="3271520"/>
          </a:xfrm>
          <a:prstGeom prst="rect">
            <a:avLst/>
          </a:prstGeom>
        </p:spPr>
      </p:pic>
      <p:sp>
        <p:nvSpPr>
          <p:cNvPr id="5" name="Textfeld 4"/>
          <p:cNvSpPr txBox="1"/>
          <p:nvPr/>
        </p:nvSpPr>
        <p:spPr>
          <a:xfrm>
            <a:off x="1524000" y="277707"/>
            <a:ext cx="3860800" cy="369332"/>
          </a:xfrm>
          <a:prstGeom prst="rect">
            <a:avLst/>
          </a:prstGeom>
          <a:noFill/>
        </p:spPr>
        <p:txBody>
          <a:bodyPr wrap="square" rtlCol="0">
            <a:spAutoFit/>
          </a:bodyPr>
          <a:lstStyle/>
          <a:p>
            <a:r>
              <a:rPr lang="de-DE" dirty="0" smtClean="0">
                <a:solidFill>
                  <a:srgbClr val="004D74"/>
                </a:solidFill>
              </a:rPr>
              <a:t>Destiny</a:t>
            </a:r>
            <a:r>
              <a:rPr lang="de-DE" dirty="0">
                <a:solidFill>
                  <a:srgbClr val="004D74"/>
                </a:solidFill>
              </a:rPr>
              <a:t>-</a:t>
            </a:r>
            <a:r>
              <a:rPr lang="de-DE" dirty="0" smtClean="0">
                <a:solidFill>
                  <a:srgbClr val="004D74"/>
                </a:solidFill>
              </a:rPr>
              <a:t>Breast01</a:t>
            </a:r>
            <a:endParaRPr lang="de-DE" dirty="0">
              <a:solidFill>
                <a:srgbClr val="004D74"/>
              </a:solidFill>
            </a:endParaRPr>
          </a:p>
        </p:txBody>
      </p:sp>
    </p:spTree>
    <p:extLst>
      <p:ext uri="{BB962C8B-B14F-4D97-AF65-F5344CB8AC3E}">
        <p14:creationId xmlns:p14="http://schemas.microsoft.com/office/powerpoint/2010/main" val="5185271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7021EBB-967C-44D9-B6C8-33799C246746}"/>
              </a:ext>
            </a:extLst>
          </p:cNvPr>
          <p:cNvSpPr>
            <a:spLocks noGrp="1"/>
          </p:cNvSpPr>
          <p:nvPr>
            <p:ph type="title"/>
          </p:nvPr>
        </p:nvSpPr>
        <p:spPr/>
        <p:txBody>
          <a:bodyPr/>
          <a:lstStyle/>
          <a:p>
            <a:r>
              <a:rPr lang="de-DE"/>
              <a:t>DESTINY-Breast01 Subgruppenanalyse</a:t>
            </a:r>
          </a:p>
        </p:txBody>
      </p:sp>
      <p:sp>
        <p:nvSpPr>
          <p:cNvPr id="4" name="Fußzeilenplatzhalter 3">
            <a:extLst>
              <a:ext uri="{FF2B5EF4-FFF2-40B4-BE49-F238E27FC236}">
                <a16:creationId xmlns="" xmlns:a16="http://schemas.microsoft.com/office/drawing/2014/main" id="{3917E413-E844-4546-BCDC-DE3E8461E1D1}"/>
              </a:ext>
            </a:extLst>
          </p:cNvPr>
          <p:cNvSpPr>
            <a:spLocks noGrp="1"/>
          </p:cNvSpPr>
          <p:nvPr>
            <p:ph type="ftr" sz="quarter" idx="3"/>
          </p:nvPr>
        </p:nvSpPr>
        <p:spPr/>
        <p:txBody>
          <a:bodyPr/>
          <a:lstStyle/>
          <a:p>
            <a:r>
              <a:rPr lang="de-DE"/>
              <a:t>Jerusalem et al. | 2021 ASCO Annual Meeting | J </a:t>
            </a:r>
            <a:r>
              <a:rPr lang="de-DE" err="1"/>
              <a:t>Clin</a:t>
            </a:r>
            <a:r>
              <a:rPr lang="de-DE"/>
              <a:t> </a:t>
            </a:r>
            <a:r>
              <a:rPr lang="de-DE" err="1"/>
              <a:t>Oncol</a:t>
            </a:r>
            <a:r>
              <a:rPr lang="de-DE"/>
              <a:t> 39, 2021 (</a:t>
            </a:r>
            <a:r>
              <a:rPr lang="de-DE" err="1"/>
              <a:t>suppl</a:t>
            </a:r>
            <a:r>
              <a:rPr lang="de-DE"/>
              <a:t> 15; </a:t>
            </a:r>
            <a:r>
              <a:rPr lang="de-DE" err="1"/>
              <a:t>abstr</a:t>
            </a:r>
            <a:r>
              <a:rPr lang="de-DE"/>
              <a:t> 526)</a:t>
            </a:r>
          </a:p>
        </p:txBody>
      </p:sp>
      <p:sp>
        <p:nvSpPr>
          <p:cNvPr id="5" name="Untertitel 4">
            <a:extLst>
              <a:ext uri="{FF2B5EF4-FFF2-40B4-BE49-F238E27FC236}">
                <a16:creationId xmlns="" xmlns:a16="http://schemas.microsoft.com/office/drawing/2014/main" id="{D67D6663-E5F4-4057-9410-E74FDF4B00C1}"/>
              </a:ext>
            </a:extLst>
          </p:cNvPr>
          <p:cNvSpPr>
            <a:spLocks noGrp="1"/>
          </p:cNvSpPr>
          <p:nvPr>
            <p:ph type="subTitle" idx="12"/>
          </p:nvPr>
        </p:nvSpPr>
        <p:spPr>
          <a:xfrm>
            <a:off x="436134" y="730053"/>
            <a:ext cx="8349140" cy="353808"/>
          </a:xfrm>
        </p:spPr>
        <p:txBody>
          <a:bodyPr/>
          <a:lstStyle/>
          <a:p>
            <a:r>
              <a:rPr lang="de-DE">
                <a:solidFill>
                  <a:srgbClr val="003865"/>
                </a:solidFill>
              </a:rPr>
              <a:t>Ansprechen bei Hirnläsionen</a:t>
            </a:r>
            <a:endParaRPr lang="de-DE"/>
          </a:p>
        </p:txBody>
      </p:sp>
      <p:sp>
        <p:nvSpPr>
          <p:cNvPr id="6" name="Foliennummernplatzhalter 5">
            <a:extLst>
              <a:ext uri="{FF2B5EF4-FFF2-40B4-BE49-F238E27FC236}">
                <a16:creationId xmlns="" xmlns:a16="http://schemas.microsoft.com/office/drawing/2014/main" id="{360C1451-D5ED-4E59-909B-AD120D06EAAF}"/>
              </a:ext>
            </a:extLst>
          </p:cNvPr>
          <p:cNvSpPr>
            <a:spLocks noGrp="1"/>
          </p:cNvSpPr>
          <p:nvPr>
            <p:ph type="sldNum" sz="quarter" idx="4"/>
          </p:nvPr>
        </p:nvSpPr>
        <p:spPr/>
        <p:txBody>
          <a:bodyPr/>
          <a:lstStyle/>
          <a:p>
            <a:fld id="{3C4F54F3-C349-4609-AFEE-01462D5C7942}" type="slidenum">
              <a:rPr lang="de-DE" smtClean="0"/>
              <a:pPr/>
              <a:t>13</a:t>
            </a:fld>
            <a:endParaRPr lang="de-DE"/>
          </a:p>
        </p:txBody>
      </p:sp>
      <p:sp>
        <p:nvSpPr>
          <p:cNvPr id="12" name="Textfeld 11">
            <a:extLst>
              <a:ext uri="{FF2B5EF4-FFF2-40B4-BE49-F238E27FC236}">
                <a16:creationId xmlns="" xmlns:a16="http://schemas.microsoft.com/office/drawing/2014/main" id="{C7EA1103-901C-4833-A8AB-79FC528E51D1}"/>
              </a:ext>
            </a:extLst>
          </p:cNvPr>
          <p:cNvSpPr txBox="1"/>
          <p:nvPr/>
        </p:nvSpPr>
        <p:spPr>
          <a:xfrm>
            <a:off x="436133" y="1384300"/>
            <a:ext cx="3876559" cy="276999"/>
          </a:xfrm>
          <a:prstGeom prst="rect">
            <a:avLst/>
          </a:prstGeom>
          <a:noFill/>
        </p:spPr>
        <p:txBody>
          <a:bodyPr wrap="square" lIns="0" rIns="0" rtlCol="0">
            <a:spAutoFit/>
          </a:bodyPr>
          <a:lstStyle/>
          <a:p>
            <a:pPr algn="ctr"/>
            <a:r>
              <a:rPr lang="de-DE" sz="1200" b="1"/>
              <a:t>Bestes Ansprechen (ZNS-Subgruppe; N=15)</a:t>
            </a:r>
          </a:p>
        </p:txBody>
      </p:sp>
      <p:grpSp>
        <p:nvGrpSpPr>
          <p:cNvPr id="43" name="Gruppieren 42">
            <a:extLst>
              <a:ext uri="{FF2B5EF4-FFF2-40B4-BE49-F238E27FC236}">
                <a16:creationId xmlns="" xmlns:a16="http://schemas.microsoft.com/office/drawing/2014/main" id="{605378F8-9B31-4C58-90AD-35E7FFBC2494}"/>
              </a:ext>
            </a:extLst>
          </p:cNvPr>
          <p:cNvGrpSpPr/>
          <p:nvPr/>
        </p:nvGrpSpPr>
        <p:grpSpPr>
          <a:xfrm>
            <a:off x="429239" y="1682331"/>
            <a:ext cx="3574576" cy="2434234"/>
            <a:chOff x="429239" y="1630713"/>
            <a:chExt cx="3574576" cy="2434234"/>
          </a:xfrm>
        </p:grpSpPr>
        <p:pic>
          <p:nvPicPr>
            <p:cNvPr id="19" name="Grafik 18">
              <a:extLst>
                <a:ext uri="{FF2B5EF4-FFF2-40B4-BE49-F238E27FC236}">
                  <a16:creationId xmlns="" xmlns:a16="http://schemas.microsoft.com/office/drawing/2014/main" id="{CB1ACF78-CA38-4402-96C8-5B96C35C3681}"/>
                </a:ext>
              </a:extLst>
            </p:cNvPr>
            <p:cNvPicPr>
              <a:picLocks noChangeAspect="1"/>
            </p:cNvPicPr>
            <p:nvPr/>
          </p:nvPicPr>
          <p:blipFill rotWithShape="1">
            <a:blip r:embed="rId3"/>
            <a:srcRect l="15039" t="17917" r="16179" b="17084"/>
            <a:stretch/>
          </p:blipFill>
          <p:spPr>
            <a:xfrm>
              <a:off x="1030407" y="1651378"/>
              <a:ext cx="2965332" cy="2129051"/>
            </a:xfrm>
            <a:prstGeom prst="rect">
              <a:avLst/>
            </a:prstGeom>
          </p:spPr>
        </p:pic>
        <p:graphicFrame>
          <p:nvGraphicFramePr>
            <p:cNvPr id="15" name="Diagramm 14">
              <a:extLst>
                <a:ext uri="{FF2B5EF4-FFF2-40B4-BE49-F238E27FC236}">
                  <a16:creationId xmlns="" xmlns:a16="http://schemas.microsoft.com/office/drawing/2014/main" id="{48B12E75-3D03-4712-83A5-06C0B0E2E5EB}"/>
                </a:ext>
              </a:extLst>
            </p:cNvPr>
            <p:cNvGraphicFramePr/>
            <p:nvPr/>
          </p:nvGraphicFramePr>
          <p:xfrm>
            <a:off x="752045" y="1780416"/>
            <a:ext cx="3251770" cy="2284531"/>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43">
              <a:extLst>
                <a:ext uri="{FF2B5EF4-FFF2-40B4-BE49-F238E27FC236}">
                  <a16:creationId xmlns="" xmlns:a16="http://schemas.microsoft.com/office/drawing/2014/main" id="{1C411D39-8486-4EDA-8442-388B298C3685}"/>
                </a:ext>
              </a:extLst>
            </p:cNvPr>
            <p:cNvSpPr txBox="1"/>
            <p:nvPr/>
          </p:nvSpPr>
          <p:spPr>
            <a:xfrm rot="16200000">
              <a:off x="-486378" y="2618591"/>
              <a:ext cx="2077456" cy="246221"/>
            </a:xfrm>
            <a:prstGeom prst="rect">
              <a:avLst/>
            </a:prstGeom>
            <a:noFill/>
          </p:spPr>
          <p:txBody>
            <a:bodyPr wrap="square" rtlCol="0" anchor="ctr">
              <a:spAutoFit/>
            </a:bodyPr>
            <a:lstStyle/>
            <a:p>
              <a:pPr marR="5080" lvl="0" indent="6350" algn="ctr" defTabSz="914378">
                <a:spcBef>
                  <a:spcPts val="135"/>
                </a:spcBef>
                <a:defRPr/>
              </a:pPr>
              <a:r>
                <a:rPr lang="de-DE" sz="1000">
                  <a:solidFill>
                    <a:srgbClr val="000000"/>
                  </a:solidFill>
                </a:rPr>
                <a:t>Änderung zur Baseline (%)</a:t>
              </a:r>
            </a:p>
          </p:txBody>
        </p:sp>
        <p:sp>
          <p:nvSpPr>
            <p:cNvPr id="25" name="Rechteck 24">
              <a:extLst>
                <a:ext uri="{FF2B5EF4-FFF2-40B4-BE49-F238E27FC236}">
                  <a16:creationId xmlns="" xmlns:a16="http://schemas.microsoft.com/office/drawing/2014/main" id="{28C10527-3D9A-4EBA-9FC6-2DC2D86CFF96}"/>
                </a:ext>
              </a:extLst>
            </p:cNvPr>
            <p:cNvSpPr/>
            <p:nvPr/>
          </p:nvSpPr>
          <p:spPr>
            <a:xfrm>
              <a:off x="1419714" y="1630713"/>
              <a:ext cx="2435779" cy="582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26" name="Gruppieren 25">
              <a:extLst>
                <a:ext uri="{FF2B5EF4-FFF2-40B4-BE49-F238E27FC236}">
                  <a16:creationId xmlns="" xmlns:a16="http://schemas.microsoft.com/office/drawing/2014/main" id="{21DE6D9B-F327-425F-8A12-4DF4C7AEC354}"/>
                </a:ext>
              </a:extLst>
            </p:cNvPr>
            <p:cNvGrpSpPr/>
            <p:nvPr/>
          </p:nvGrpSpPr>
          <p:grpSpPr>
            <a:xfrm>
              <a:off x="2604339" y="1762371"/>
              <a:ext cx="1238724" cy="488919"/>
              <a:chOff x="5704764" y="2276055"/>
              <a:chExt cx="1238724" cy="562874"/>
            </a:xfrm>
          </p:grpSpPr>
          <p:sp>
            <p:nvSpPr>
              <p:cNvPr id="10" name="Rechteck 9">
                <a:extLst>
                  <a:ext uri="{FF2B5EF4-FFF2-40B4-BE49-F238E27FC236}">
                    <a16:creationId xmlns="" xmlns:a16="http://schemas.microsoft.com/office/drawing/2014/main" id="{30795327-0276-488A-8F11-C45157137F70}"/>
                  </a:ext>
                </a:extLst>
              </p:cNvPr>
              <p:cNvSpPr/>
              <p:nvPr/>
            </p:nvSpPr>
            <p:spPr>
              <a:xfrm>
                <a:off x="5704764" y="2340591"/>
                <a:ext cx="180000" cy="143302"/>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 xmlns:a16="http://schemas.microsoft.com/office/drawing/2014/main" id="{FBD3EBEE-BF46-4AD8-BC15-92AB9A7C1850}"/>
                  </a:ext>
                </a:extLst>
              </p:cNvPr>
              <p:cNvSpPr/>
              <p:nvPr/>
            </p:nvSpPr>
            <p:spPr>
              <a:xfrm>
                <a:off x="5704764" y="2499815"/>
                <a:ext cx="180000" cy="143302"/>
              </a:xfrm>
              <a:prstGeom prst="rect">
                <a:avLst/>
              </a:prstGeom>
              <a:solidFill>
                <a:srgbClr val="0050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 xmlns:a16="http://schemas.microsoft.com/office/drawing/2014/main" id="{0A3A9020-F02A-45FE-A584-8893AABF661F}"/>
                  </a:ext>
                </a:extLst>
              </p:cNvPr>
              <p:cNvSpPr/>
              <p:nvPr/>
            </p:nvSpPr>
            <p:spPr>
              <a:xfrm>
                <a:off x="5704764" y="2659039"/>
                <a:ext cx="180000" cy="143302"/>
              </a:xfrm>
              <a:prstGeom prst="rect">
                <a:avLst/>
              </a:prstGeom>
              <a:solidFill>
                <a:srgbClr val="B7B8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 xmlns:a16="http://schemas.microsoft.com/office/drawing/2014/main" id="{E630277D-E7CB-4D2C-A30F-B30B876782AC}"/>
                  </a:ext>
                </a:extLst>
              </p:cNvPr>
              <p:cNvSpPr txBox="1"/>
              <p:nvPr/>
            </p:nvSpPr>
            <p:spPr>
              <a:xfrm>
                <a:off x="5857934" y="2276055"/>
                <a:ext cx="766557" cy="265748"/>
              </a:xfrm>
              <a:prstGeom prst="rect">
                <a:avLst/>
              </a:prstGeom>
              <a:noFill/>
            </p:spPr>
            <p:txBody>
              <a:bodyPr wrap="none" rtlCol="0">
                <a:spAutoFit/>
              </a:bodyPr>
              <a:lstStyle/>
              <a:p>
                <a:r>
                  <a:rPr lang="de-DE" sz="800"/>
                  <a:t>Progression</a:t>
                </a:r>
                <a:r>
                  <a:rPr lang="de-DE" sz="900"/>
                  <a:t> </a:t>
                </a:r>
              </a:p>
            </p:txBody>
          </p:sp>
          <p:sp>
            <p:nvSpPr>
              <p:cNvPr id="23" name="Textfeld 22">
                <a:extLst>
                  <a:ext uri="{FF2B5EF4-FFF2-40B4-BE49-F238E27FC236}">
                    <a16:creationId xmlns="" xmlns:a16="http://schemas.microsoft.com/office/drawing/2014/main" id="{2BE58008-1ADD-4CF6-AC35-707D19E7EE2D}"/>
                  </a:ext>
                </a:extLst>
              </p:cNvPr>
              <p:cNvSpPr txBox="1"/>
              <p:nvPr/>
            </p:nvSpPr>
            <p:spPr>
              <a:xfrm>
                <a:off x="5857934" y="2428365"/>
                <a:ext cx="922047" cy="265748"/>
              </a:xfrm>
              <a:prstGeom prst="rect">
                <a:avLst/>
              </a:prstGeom>
              <a:noFill/>
            </p:spPr>
            <p:txBody>
              <a:bodyPr wrap="none" rtlCol="0">
                <a:spAutoFit/>
              </a:bodyPr>
              <a:lstStyle/>
              <a:p>
                <a:r>
                  <a:rPr lang="de-DE" sz="800"/>
                  <a:t>Teilansprechen</a:t>
                </a:r>
                <a:r>
                  <a:rPr lang="de-DE" sz="900"/>
                  <a:t> </a:t>
                </a:r>
              </a:p>
            </p:txBody>
          </p:sp>
          <p:sp>
            <p:nvSpPr>
              <p:cNvPr id="24" name="Textfeld 23">
                <a:extLst>
                  <a:ext uri="{FF2B5EF4-FFF2-40B4-BE49-F238E27FC236}">
                    <a16:creationId xmlns="" xmlns:a16="http://schemas.microsoft.com/office/drawing/2014/main" id="{0E559086-2FC7-45E6-B790-6F6D3691F64A}"/>
                  </a:ext>
                </a:extLst>
              </p:cNvPr>
              <p:cNvSpPr txBox="1"/>
              <p:nvPr/>
            </p:nvSpPr>
            <p:spPr>
              <a:xfrm>
                <a:off x="5857934" y="2590897"/>
                <a:ext cx="1085554" cy="248032"/>
              </a:xfrm>
              <a:prstGeom prst="rect">
                <a:avLst/>
              </a:prstGeom>
              <a:noFill/>
            </p:spPr>
            <p:txBody>
              <a:bodyPr wrap="none" rtlCol="0">
                <a:spAutoFit/>
              </a:bodyPr>
              <a:lstStyle/>
              <a:p>
                <a:r>
                  <a:rPr lang="de-DE" sz="800"/>
                  <a:t>Stabile Erkrankung </a:t>
                </a:r>
              </a:p>
            </p:txBody>
          </p:sp>
        </p:grpSp>
      </p:grpSp>
      <p:sp>
        <p:nvSpPr>
          <p:cNvPr id="28" name="Rechteck: abgerundete Ecken 27">
            <a:extLst>
              <a:ext uri="{FF2B5EF4-FFF2-40B4-BE49-F238E27FC236}">
                <a16:creationId xmlns="" xmlns:a16="http://schemas.microsoft.com/office/drawing/2014/main" id="{C533F714-691B-45E4-8A78-464E0BAB8063}"/>
              </a:ext>
            </a:extLst>
          </p:cNvPr>
          <p:cNvSpPr/>
          <p:nvPr/>
        </p:nvSpPr>
        <p:spPr>
          <a:xfrm>
            <a:off x="436134" y="4107377"/>
            <a:ext cx="8271734" cy="517011"/>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0" rIns="72000" rtlCol="0" anchor="b"/>
          <a:lstStyle/>
          <a:p>
            <a:pPr marL="230400" indent="-230400">
              <a:spcBef>
                <a:spcPts val="600"/>
              </a:spcBef>
              <a:buFont typeface="Arial" panose="020B0604020202020204" pitchFamily="34" charset="0"/>
              <a:buChar char="•"/>
            </a:pPr>
            <a:r>
              <a:rPr lang="de-DE" sz="1000">
                <a:solidFill>
                  <a:schemeClr val="tx1"/>
                </a:solidFill>
              </a:rPr>
              <a:t>Bei 3 Patientinnen trat über die Zeit keine Veränderung zur Baseline auf.</a:t>
            </a:r>
          </a:p>
          <a:p>
            <a:pPr marL="230400" indent="-230400">
              <a:spcBef>
                <a:spcPts val="600"/>
              </a:spcBef>
              <a:buFont typeface="Arial" panose="020B0604020202020204" pitchFamily="34" charset="0"/>
              <a:buChar char="•"/>
            </a:pPr>
            <a:r>
              <a:rPr lang="de-DE" sz="1000">
                <a:solidFill>
                  <a:schemeClr val="tx1"/>
                </a:solidFill>
              </a:rPr>
              <a:t>Bei 2 Patientinnen mit Hirnmetastasen zum Zeitpunkt der Baseline reichten die Daten zur Auswertung des Ansprechens nicht aus und wurden nicht mit abgebildet.</a:t>
            </a:r>
          </a:p>
        </p:txBody>
      </p:sp>
      <p:sp>
        <p:nvSpPr>
          <p:cNvPr id="31" name="Textfeld 30">
            <a:extLst>
              <a:ext uri="{FF2B5EF4-FFF2-40B4-BE49-F238E27FC236}">
                <a16:creationId xmlns="" xmlns:a16="http://schemas.microsoft.com/office/drawing/2014/main" id="{7942C74B-9472-4506-AD83-D51834C593C0}"/>
              </a:ext>
            </a:extLst>
          </p:cNvPr>
          <p:cNvSpPr txBox="1"/>
          <p:nvPr/>
        </p:nvSpPr>
        <p:spPr>
          <a:xfrm>
            <a:off x="4669084" y="1397462"/>
            <a:ext cx="4038784" cy="461665"/>
          </a:xfrm>
          <a:prstGeom prst="rect">
            <a:avLst/>
          </a:prstGeom>
          <a:noFill/>
        </p:spPr>
        <p:txBody>
          <a:bodyPr wrap="square" lIns="0" rIns="0" rtlCol="0">
            <a:spAutoFit/>
          </a:bodyPr>
          <a:lstStyle/>
          <a:p>
            <a:pPr algn="ctr"/>
            <a:r>
              <a:rPr lang="de-DE" sz="1200" b="1"/>
              <a:t>Zeitliche Veränderungen der Hirnläsionen </a:t>
            </a:r>
          </a:p>
          <a:p>
            <a:pPr algn="ctr"/>
            <a:r>
              <a:rPr lang="de-DE" sz="1200" b="1"/>
              <a:t>(ZNS-Subgruppe; N=15)</a:t>
            </a:r>
          </a:p>
        </p:txBody>
      </p:sp>
      <p:grpSp>
        <p:nvGrpSpPr>
          <p:cNvPr id="54" name="Gruppieren 53">
            <a:extLst>
              <a:ext uri="{FF2B5EF4-FFF2-40B4-BE49-F238E27FC236}">
                <a16:creationId xmlns="" xmlns:a16="http://schemas.microsoft.com/office/drawing/2014/main" id="{07D29E53-9065-448D-A69F-82AF43929F5A}"/>
              </a:ext>
            </a:extLst>
          </p:cNvPr>
          <p:cNvGrpSpPr/>
          <p:nvPr/>
        </p:nvGrpSpPr>
        <p:grpSpPr>
          <a:xfrm>
            <a:off x="4515924" y="1754592"/>
            <a:ext cx="4140199" cy="2399019"/>
            <a:chOff x="4515924" y="1702974"/>
            <a:chExt cx="4140199" cy="2399019"/>
          </a:xfrm>
        </p:grpSpPr>
        <p:pic>
          <p:nvPicPr>
            <p:cNvPr id="32" name="Grafik 31">
              <a:extLst>
                <a:ext uri="{FF2B5EF4-FFF2-40B4-BE49-F238E27FC236}">
                  <a16:creationId xmlns="" xmlns:a16="http://schemas.microsoft.com/office/drawing/2014/main" id="{6D81CB34-F3A2-4DD3-85EC-E904F6AE4B84}"/>
                </a:ext>
              </a:extLst>
            </p:cNvPr>
            <p:cNvPicPr>
              <a:picLocks noChangeAspect="1"/>
            </p:cNvPicPr>
            <p:nvPr/>
          </p:nvPicPr>
          <p:blipFill rotWithShape="1">
            <a:blip r:embed="rId5"/>
            <a:srcRect l="9981" t="18286" r="8698" b="21317"/>
            <a:stretch/>
          </p:blipFill>
          <p:spPr>
            <a:xfrm>
              <a:off x="5223756" y="1818429"/>
              <a:ext cx="3305882" cy="1904089"/>
            </a:xfrm>
            <a:prstGeom prst="rect">
              <a:avLst/>
            </a:prstGeom>
          </p:spPr>
        </p:pic>
        <p:graphicFrame>
          <p:nvGraphicFramePr>
            <p:cNvPr id="30" name="Diagramm 29">
              <a:extLst>
                <a:ext uri="{FF2B5EF4-FFF2-40B4-BE49-F238E27FC236}">
                  <a16:creationId xmlns="" xmlns:a16="http://schemas.microsoft.com/office/drawing/2014/main" id="{AD5F8977-B717-46CB-8E95-192A283201FC}"/>
                </a:ext>
              </a:extLst>
            </p:cNvPr>
            <p:cNvGraphicFramePr/>
            <p:nvPr/>
          </p:nvGraphicFramePr>
          <p:xfrm>
            <a:off x="4515924" y="1780605"/>
            <a:ext cx="4140199" cy="2284531"/>
          </p:xfrm>
          <a:graphic>
            <a:graphicData uri="http://schemas.openxmlformats.org/drawingml/2006/chart">
              <c:chart xmlns:c="http://schemas.openxmlformats.org/drawingml/2006/chart" xmlns:r="http://schemas.openxmlformats.org/officeDocument/2006/relationships" r:id="rId6"/>
            </a:graphicData>
          </a:graphic>
        </p:graphicFrame>
        <p:sp>
          <p:nvSpPr>
            <p:cNvPr id="33" name="Textfeld 32">
              <a:extLst>
                <a:ext uri="{FF2B5EF4-FFF2-40B4-BE49-F238E27FC236}">
                  <a16:creationId xmlns="" xmlns:a16="http://schemas.microsoft.com/office/drawing/2014/main" id="{C083A5F8-B43C-47C4-A277-F35FD78C36BF}"/>
                </a:ext>
              </a:extLst>
            </p:cNvPr>
            <p:cNvSpPr txBox="1"/>
            <p:nvPr/>
          </p:nvSpPr>
          <p:spPr>
            <a:xfrm>
              <a:off x="6511664" y="3855772"/>
              <a:ext cx="730427" cy="246221"/>
            </a:xfrm>
            <a:prstGeom prst="rect">
              <a:avLst/>
            </a:prstGeom>
            <a:noFill/>
          </p:spPr>
          <p:txBody>
            <a:bodyPr wrap="square" rtlCol="0">
              <a:spAutoFit/>
            </a:bodyPr>
            <a:lstStyle/>
            <a:p>
              <a:r>
                <a:rPr lang="de-DE" sz="1000"/>
                <a:t>Wochen</a:t>
              </a:r>
            </a:p>
          </p:txBody>
        </p:sp>
        <p:sp>
          <p:nvSpPr>
            <p:cNvPr id="34" name="TextBox 43">
              <a:extLst>
                <a:ext uri="{FF2B5EF4-FFF2-40B4-BE49-F238E27FC236}">
                  <a16:creationId xmlns="" xmlns:a16="http://schemas.microsoft.com/office/drawing/2014/main" id="{60CD7BB7-E64E-4F3F-936D-777A70844806}"/>
                </a:ext>
              </a:extLst>
            </p:cNvPr>
            <p:cNvSpPr txBox="1"/>
            <p:nvPr/>
          </p:nvSpPr>
          <p:spPr>
            <a:xfrm rot="16200000">
              <a:off x="3753466" y="2618591"/>
              <a:ext cx="2077456" cy="246221"/>
            </a:xfrm>
            <a:prstGeom prst="rect">
              <a:avLst/>
            </a:prstGeom>
            <a:noFill/>
          </p:spPr>
          <p:txBody>
            <a:bodyPr wrap="square" rtlCol="0" anchor="ctr">
              <a:spAutoFit/>
            </a:bodyPr>
            <a:lstStyle/>
            <a:p>
              <a:pPr marR="5080" lvl="0" indent="6350" algn="ctr" defTabSz="914378">
                <a:spcBef>
                  <a:spcPts val="135"/>
                </a:spcBef>
                <a:defRPr/>
              </a:pPr>
              <a:r>
                <a:rPr lang="de-DE" sz="1000">
                  <a:solidFill>
                    <a:srgbClr val="000000"/>
                  </a:solidFill>
                </a:rPr>
                <a:t>Änderung zur Baseline (%)</a:t>
              </a:r>
            </a:p>
          </p:txBody>
        </p:sp>
        <p:sp>
          <p:nvSpPr>
            <p:cNvPr id="35" name="Rechteck 34">
              <a:extLst>
                <a:ext uri="{FF2B5EF4-FFF2-40B4-BE49-F238E27FC236}">
                  <a16:creationId xmlns="" xmlns:a16="http://schemas.microsoft.com/office/drawing/2014/main" id="{5F9BCFD0-E9C0-465F-8B71-EFB3C1499C55}"/>
                </a:ext>
              </a:extLst>
            </p:cNvPr>
            <p:cNvSpPr/>
            <p:nvPr/>
          </p:nvSpPr>
          <p:spPr>
            <a:xfrm>
              <a:off x="5975293" y="1792201"/>
              <a:ext cx="2435779" cy="582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36" name="Gruppieren 35">
              <a:extLst>
                <a:ext uri="{FF2B5EF4-FFF2-40B4-BE49-F238E27FC236}">
                  <a16:creationId xmlns="" xmlns:a16="http://schemas.microsoft.com/office/drawing/2014/main" id="{24F74512-6AFE-456E-988A-2939A4305F2A}"/>
                </a:ext>
              </a:extLst>
            </p:cNvPr>
            <p:cNvGrpSpPr/>
            <p:nvPr/>
          </p:nvGrpSpPr>
          <p:grpSpPr>
            <a:xfrm>
              <a:off x="7285462" y="1858313"/>
              <a:ext cx="1085554" cy="488920"/>
              <a:chOff x="5857934" y="2282175"/>
              <a:chExt cx="1085554" cy="562875"/>
            </a:xfrm>
          </p:grpSpPr>
          <p:sp>
            <p:nvSpPr>
              <p:cNvPr id="40" name="Textfeld 39">
                <a:extLst>
                  <a:ext uri="{FF2B5EF4-FFF2-40B4-BE49-F238E27FC236}">
                    <a16:creationId xmlns="" xmlns:a16="http://schemas.microsoft.com/office/drawing/2014/main" id="{3E903797-096B-4BE8-B122-EA92FFEBEEF3}"/>
                  </a:ext>
                </a:extLst>
              </p:cNvPr>
              <p:cNvSpPr txBox="1"/>
              <p:nvPr/>
            </p:nvSpPr>
            <p:spPr>
              <a:xfrm>
                <a:off x="5857934" y="2282175"/>
                <a:ext cx="763351" cy="248032"/>
              </a:xfrm>
              <a:prstGeom prst="rect">
                <a:avLst/>
              </a:prstGeom>
              <a:noFill/>
            </p:spPr>
            <p:txBody>
              <a:bodyPr wrap="none" rtlCol="0">
                <a:spAutoFit/>
              </a:bodyPr>
              <a:lstStyle/>
              <a:p>
                <a:r>
                  <a:rPr lang="de-DE" sz="800"/>
                  <a:t>Progression </a:t>
                </a:r>
              </a:p>
            </p:txBody>
          </p:sp>
          <p:sp>
            <p:nvSpPr>
              <p:cNvPr id="41" name="Textfeld 40">
                <a:extLst>
                  <a:ext uri="{FF2B5EF4-FFF2-40B4-BE49-F238E27FC236}">
                    <a16:creationId xmlns="" xmlns:a16="http://schemas.microsoft.com/office/drawing/2014/main" id="{1B90FD73-E18D-4DC0-ACEF-C0F85344E630}"/>
                  </a:ext>
                </a:extLst>
              </p:cNvPr>
              <p:cNvSpPr txBox="1"/>
              <p:nvPr/>
            </p:nvSpPr>
            <p:spPr>
              <a:xfrm>
                <a:off x="5857934" y="2440605"/>
                <a:ext cx="918841" cy="248032"/>
              </a:xfrm>
              <a:prstGeom prst="rect">
                <a:avLst/>
              </a:prstGeom>
              <a:noFill/>
            </p:spPr>
            <p:txBody>
              <a:bodyPr wrap="none" rtlCol="0">
                <a:spAutoFit/>
              </a:bodyPr>
              <a:lstStyle/>
              <a:p>
                <a:r>
                  <a:rPr lang="de-DE" sz="800"/>
                  <a:t>Teilansprechen </a:t>
                </a:r>
              </a:p>
            </p:txBody>
          </p:sp>
          <p:sp>
            <p:nvSpPr>
              <p:cNvPr id="42" name="Textfeld 41">
                <a:extLst>
                  <a:ext uri="{FF2B5EF4-FFF2-40B4-BE49-F238E27FC236}">
                    <a16:creationId xmlns="" xmlns:a16="http://schemas.microsoft.com/office/drawing/2014/main" id="{75A63E0A-43F0-4657-8C30-BD7D8D421727}"/>
                  </a:ext>
                </a:extLst>
              </p:cNvPr>
              <p:cNvSpPr txBox="1"/>
              <p:nvPr/>
            </p:nvSpPr>
            <p:spPr>
              <a:xfrm>
                <a:off x="5857934" y="2597018"/>
                <a:ext cx="1085554" cy="248032"/>
              </a:xfrm>
              <a:prstGeom prst="rect">
                <a:avLst/>
              </a:prstGeom>
              <a:noFill/>
            </p:spPr>
            <p:txBody>
              <a:bodyPr wrap="none" rtlCol="0">
                <a:spAutoFit/>
              </a:bodyPr>
              <a:lstStyle/>
              <a:p>
                <a:r>
                  <a:rPr lang="de-DE" sz="800"/>
                  <a:t>Stabile Erkrankung </a:t>
                </a:r>
              </a:p>
            </p:txBody>
          </p:sp>
        </p:grpSp>
        <p:grpSp>
          <p:nvGrpSpPr>
            <p:cNvPr id="47" name="Gruppieren 46">
              <a:extLst>
                <a:ext uri="{FF2B5EF4-FFF2-40B4-BE49-F238E27FC236}">
                  <a16:creationId xmlns="" xmlns:a16="http://schemas.microsoft.com/office/drawing/2014/main" id="{D20245C1-3113-47E1-B9A0-E615C0DBD7F4}"/>
                </a:ext>
              </a:extLst>
            </p:cNvPr>
            <p:cNvGrpSpPr/>
            <p:nvPr/>
          </p:nvGrpSpPr>
          <p:grpSpPr>
            <a:xfrm>
              <a:off x="7137127" y="1956709"/>
              <a:ext cx="144000" cy="36000"/>
              <a:chOff x="4848270" y="1166744"/>
              <a:chExt cx="144000" cy="36000"/>
            </a:xfrm>
          </p:grpSpPr>
          <p:cxnSp>
            <p:nvCxnSpPr>
              <p:cNvPr id="45" name="Gerader Verbinder 44">
                <a:extLst>
                  <a:ext uri="{FF2B5EF4-FFF2-40B4-BE49-F238E27FC236}">
                    <a16:creationId xmlns="" xmlns:a16="http://schemas.microsoft.com/office/drawing/2014/main" id="{29C392F5-E2B6-4A4D-85F1-341B0E720DB5}"/>
                  </a:ext>
                </a:extLst>
              </p:cNvPr>
              <p:cNvCxnSpPr/>
              <p:nvPr/>
            </p:nvCxnSpPr>
            <p:spPr>
              <a:xfrm>
                <a:off x="4848270" y="1184744"/>
                <a:ext cx="144000" cy="0"/>
              </a:xfrm>
              <a:prstGeom prst="line">
                <a:avLst/>
              </a:prstGeom>
              <a:ln w="12700">
                <a:solidFill>
                  <a:srgbClr val="C0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sp>
            <p:nvSpPr>
              <p:cNvPr id="46" name="Ellipse 45">
                <a:extLst>
                  <a:ext uri="{FF2B5EF4-FFF2-40B4-BE49-F238E27FC236}">
                    <a16:creationId xmlns="" xmlns:a16="http://schemas.microsoft.com/office/drawing/2014/main" id="{3973CB36-13F3-4647-B18D-AB31019E88F9}"/>
                  </a:ext>
                </a:extLst>
              </p:cNvPr>
              <p:cNvSpPr/>
              <p:nvPr/>
            </p:nvSpPr>
            <p:spPr>
              <a:xfrm>
                <a:off x="4904326" y="1166744"/>
                <a:ext cx="36000" cy="36000"/>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48" name="Gruppieren 47">
              <a:extLst>
                <a:ext uri="{FF2B5EF4-FFF2-40B4-BE49-F238E27FC236}">
                  <a16:creationId xmlns="" xmlns:a16="http://schemas.microsoft.com/office/drawing/2014/main" id="{7D15AD01-FE3C-4E4D-93A7-5C3D2632CA92}"/>
                </a:ext>
              </a:extLst>
            </p:cNvPr>
            <p:cNvGrpSpPr/>
            <p:nvPr/>
          </p:nvGrpSpPr>
          <p:grpSpPr>
            <a:xfrm>
              <a:off x="7142876" y="2092019"/>
              <a:ext cx="144000" cy="36000"/>
              <a:chOff x="4848270" y="1166744"/>
              <a:chExt cx="144000" cy="36000"/>
            </a:xfrm>
          </p:grpSpPr>
          <p:cxnSp>
            <p:nvCxnSpPr>
              <p:cNvPr id="49" name="Gerader Verbinder 48">
                <a:extLst>
                  <a:ext uri="{FF2B5EF4-FFF2-40B4-BE49-F238E27FC236}">
                    <a16:creationId xmlns="" xmlns:a16="http://schemas.microsoft.com/office/drawing/2014/main" id="{81DCDB91-E3DA-4186-B9FD-F7085FE2ED79}"/>
                  </a:ext>
                </a:extLst>
              </p:cNvPr>
              <p:cNvCxnSpPr/>
              <p:nvPr/>
            </p:nvCxnSpPr>
            <p:spPr>
              <a:xfrm>
                <a:off x="4848270" y="1184744"/>
                <a:ext cx="144000" cy="0"/>
              </a:xfrm>
              <a:prstGeom prst="line">
                <a:avLst/>
              </a:prstGeom>
              <a:ln w="12700">
                <a:solidFill>
                  <a:srgbClr val="00508F"/>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sp>
            <p:nvSpPr>
              <p:cNvPr id="50" name="Ellipse 49">
                <a:extLst>
                  <a:ext uri="{FF2B5EF4-FFF2-40B4-BE49-F238E27FC236}">
                    <a16:creationId xmlns="" xmlns:a16="http://schemas.microsoft.com/office/drawing/2014/main" id="{FFB09BF3-D746-461E-B94D-9FBC8A320049}"/>
                  </a:ext>
                </a:extLst>
              </p:cNvPr>
              <p:cNvSpPr/>
              <p:nvPr/>
            </p:nvSpPr>
            <p:spPr>
              <a:xfrm>
                <a:off x="4904326" y="1166744"/>
                <a:ext cx="36000" cy="36000"/>
              </a:xfrm>
              <a:prstGeom prst="ellipse">
                <a:avLst/>
              </a:prstGeom>
              <a:solidFill>
                <a:srgbClr val="0050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51" name="Gruppieren 50">
              <a:extLst>
                <a:ext uri="{FF2B5EF4-FFF2-40B4-BE49-F238E27FC236}">
                  <a16:creationId xmlns="" xmlns:a16="http://schemas.microsoft.com/office/drawing/2014/main" id="{BA672BFA-8D92-4929-8C75-ACC98BDCB9A3}"/>
                </a:ext>
              </a:extLst>
            </p:cNvPr>
            <p:cNvGrpSpPr/>
            <p:nvPr/>
          </p:nvGrpSpPr>
          <p:grpSpPr>
            <a:xfrm>
              <a:off x="7141462" y="2232040"/>
              <a:ext cx="144000" cy="36000"/>
              <a:chOff x="4848270" y="1166744"/>
              <a:chExt cx="144000" cy="36000"/>
            </a:xfrm>
          </p:grpSpPr>
          <p:cxnSp>
            <p:nvCxnSpPr>
              <p:cNvPr id="52" name="Gerader Verbinder 51">
                <a:extLst>
                  <a:ext uri="{FF2B5EF4-FFF2-40B4-BE49-F238E27FC236}">
                    <a16:creationId xmlns="" xmlns:a16="http://schemas.microsoft.com/office/drawing/2014/main" id="{D14EA4ED-F647-4108-B990-779927CE6BC5}"/>
                  </a:ext>
                </a:extLst>
              </p:cNvPr>
              <p:cNvCxnSpPr/>
              <p:nvPr/>
            </p:nvCxnSpPr>
            <p:spPr>
              <a:xfrm>
                <a:off x="4848270" y="1184744"/>
                <a:ext cx="144000" cy="0"/>
              </a:xfrm>
              <a:prstGeom prst="line">
                <a:avLst/>
              </a:prstGeom>
              <a:ln w="12700">
                <a:solidFill>
                  <a:srgbClr val="B7B8BC"/>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sp>
            <p:nvSpPr>
              <p:cNvPr id="53" name="Ellipse 52">
                <a:extLst>
                  <a:ext uri="{FF2B5EF4-FFF2-40B4-BE49-F238E27FC236}">
                    <a16:creationId xmlns="" xmlns:a16="http://schemas.microsoft.com/office/drawing/2014/main" id="{E1ADE574-6742-4146-9455-F52FA00298C4}"/>
                  </a:ext>
                </a:extLst>
              </p:cNvPr>
              <p:cNvSpPr/>
              <p:nvPr/>
            </p:nvSpPr>
            <p:spPr>
              <a:xfrm>
                <a:off x="4904326" y="1166744"/>
                <a:ext cx="36000" cy="36000"/>
              </a:xfrm>
              <a:prstGeom prst="ellipse">
                <a:avLst/>
              </a:prstGeom>
              <a:solidFill>
                <a:srgbClr val="B7B8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sp>
        <p:nvSpPr>
          <p:cNvPr id="44" name="Textfeld 43">
            <a:extLst>
              <a:ext uri="{FF2B5EF4-FFF2-40B4-BE49-F238E27FC236}">
                <a16:creationId xmlns="" xmlns:a16="http://schemas.microsoft.com/office/drawing/2014/main" id="{C333900E-169F-4791-9828-2F372B924327}"/>
              </a:ext>
            </a:extLst>
          </p:cNvPr>
          <p:cNvSpPr txBox="1"/>
          <p:nvPr/>
        </p:nvSpPr>
        <p:spPr>
          <a:xfrm>
            <a:off x="4033707" y="2022790"/>
            <a:ext cx="174728" cy="138499"/>
          </a:xfrm>
          <a:prstGeom prst="rect">
            <a:avLst/>
          </a:prstGeom>
          <a:solidFill>
            <a:schemeClr val="bg1"/>
          </a:solidFill>
        </p:spPr>
        <p:txBody>
          <a:bodyPr wrap="none" lIns="0" tIns="0" rIns="0" bIns="0" rtlCol="0">
            <a:spAutoFit/>
          </a:bodyPr>
          <a:lstStyle/>
          <a:p>
            <a:r>
              <a:rPr lang="de-DE" sz="800"/>
              <a:t>PD</a:t>
            </a:r>
            <a:r>
              <a:rPr lang="de-DE" sz="900"/>
              <a:t> </a:t>
            </a:r>
          </a:p>
        </p:txBody>
      </p:sp>
      <p:sp>
        <p:nvSpPr>
          <p:cNvPr id="55" name="Textfeld 54">
            <a:extLst>
              <a:ext uri="{FF2B5EF4-FFF2-40B4-BE49-F238E27FC236}">
                <a16:creationId xmlns="" xmlns:a16="http://schemas.microsoft.com/office/drawing/2014/main" id="{C4D3DC9C-4ECA-43C3-AE7D-3922D877762D}"/>
              </a:ext>
            </a:extLst>
          </p:cNvPr>
          <p:cNvSpPr txBox="1"/>
          <p:nvPr/>
        </p:nvSpPr>
        <p:spPr>
          <a:xfrm>
            <a:off x="4031506" y="2571750"/>
            <a:ext cx="174728" cy="138499"/>
          </a:xfrm>
          <a:prstGeom prst="rect">
            <a:avLst/>
          </a:prstGeom>
          <a:solidFill>
            <a:schemeClr val="bg1"/>
          </a:solidFill>
        </p:spPr>
        <p:txBody>
          <a:bodyPr wrap="none" lIns="0" tIns="0" rIns="0" bIns="0" rtlCol="0">
            <a:spAutoFit/>
          </a:bodyPr>
          <a:lstStyle/>
          <a:p>
            <a:r>
              <a:rPr lang="de-DE" sz="800"/>
              <a:t>SD</a:t>
            </a:r>
            <a:r>
              <a:rPr lang="de-DE" sz="900"/>
              <a:t> </a:t>
            </a:r>
          </a:p>
        </p:txBody>
      </p:sp>
      <p:sp>
        <p:nvSpPr>
          <p:cNvPr id="56" name="Textfeld 55">
            <a:extLst>
              <a:ext uri="{FF2B5EF4-FFF2-40B4-BE49-F238E27FC236}">
                <a16:creationId xmlns="" xmlns:a16="http://schemas.microsoft.com/office/drawing/2014/main" id="{1272C7DB-177C-4C6B-9C23-99395AE57A3C}"/>
              </a:ext>
            </a:extLst>
          </p:cNvPr>
          <p:cNvSpPr txBox="1"/>
          <p:nvPr/>
        </p:nvSpPr>
        <p:spPr>
          <a:xfrm>
            <a:off x="4030917" y="3329384"/>
            <a:ext cx="174728" cy="138499"/>
          </a:xfrm>
          <a:prstGeom prst="rect">
            <a:avLst/>
          </a:prstGeom>
          <a:solidFill>
            <a:schemeClr val="bg1"/>
          </a:solidFill>
        </p:spPr>
        <p:txBody>
          <a:bodyPr wrap="none" lIns="0" tIns="0" rIns="0" bIns="0" rtlCol="0">
            <a:spAutoFit/>
          </a:bodyPr>
          <a:lstStyle/>
          <a:p>
            <a:r>
              <a:rPr lang="de-DE" sz="800"/>
              <a:t>PR</a:t>
            </a:r>
            <a:r>
              <a:rPr lang="de-DE" sz="900"/>
              <a:t> </a:t>
            </a:r>
          </a:p>
        </p:txBody>
      </p:sp>
      <p:sp>
        <p:nvSpPr>
          <p:cNvPr id="57" name="Textfeld 56">
            <a:extLst>
              <a:ext uri="{FF2B5EF4-FFF2-40B4-BE49-F238E27FC236}">
                <a16:creationId xmlns="" xmlns:a16="http://schemas.microsoft.com/office/drawing/2014/main" id="{F521C127-AABD-48A3-8387-C85093674CF8}"/>
              </a:ext>
            </a:extLst>
          </p:cNvPr>
          <p:cNvSpPr txBox="1"/>
          <p:nvPr/>
        </p:nvSpPr>
        <p:spPr>
          <a:xfrm>
            <a:off x="8568759" y="3365178"/>
            <a:ext cx="174728" cy="138499"/>
          </a:xfrm>
          <a:prstGeom prst="rect">
            <a:avLst/>
          </a:prstGeom>
          <a:solidFill>
            <a:schemeClr val="bg1"/>
          </a:solidFill>
        </p:spPr>
        <p:txBody>
          <a:bodyPr wrap="none" lIns="0" tIns="0" rIns="0" bIns="0" rtlCol="0">
            <a:spAutoFit/>
          </a:bodyPr>
          <a:lstStyle/>
          <a:p>
            <a:r>
              <a:rPr lang="de-DE" sz="800"/>
              <a:t>PR</a:t>
            </a:r>
            <a:r>
              <a:rPr lang="de-DE" sz="900"/>
              <a:t> </a:t>
            </a:r>
          </a:p>
        </p:txBody>
      </p:sp>
      <p:sp>
        <p:nvSpPr>
          <p:cNvPr id="58" name="Textfeld 57">
            <a:extLst>
              <a:ext uri="{FF2B5EF4-FFF2-40B4-BE49-F238E27FC236}">
                <a16:creationId xmlns="" xmlns:a16="http://schemas.microsoft.com/office/drawing/2014/main" id="{E30DAD3D-B568-45D8-9A65-8BD97D818D5B}"/>
              </a:ext>
            </a:extLst>
          </p:cNvPr>
          <p:cNvSpPr txBox="1"/>
          <p:nvPr/>
        </p:nvSpPr>
        <p:spPr>
          <a:xfrm>
            <a:off x="8568759" y="2808206"/>
            <a:ext cx="174728" cy="138499"/>
          </a:xfrm>
          <a:prstGeom prst="rect">
            <a:avLst/>
          </a:prstGeom>
          <a:solidFill>
            <a:schemeClr val="bg1"/>
          </a:solidFill>
        </p:spPr>
        <p:txBody>
          <a:bodyPr wrap="none" lIns="0" tIns="0" rIns="0" bIns="0" rtlCol="0">
            <a:spAutoFit/>
          </a:bodyPr>
          <a:lstStyle/>
          <a:p>
            <a:r>
              <a:rPr lang="de-DE" sz="800"/>
              <a:t>SD</a:t>
            </a:r>
            <a:r>
              <a:rPr lang="de-DE" sz="900"/>
              <a:t> </a:t>
            </a:r>
          </a:p>
        </p:txBody>
      </p:sp>
      <p:sp>
        <p:nvSpPr>
          <p:cNvPr id="59" name="Textfeld 58">
            <a:extLst>
              <a:ext uri="{FF2B5EF4-FFF2-40B4-BE49-F238E27FC236}">
                <a16:creationId xmlns="" xmlns:a16="http://schemas.microsoft.com/office/drawing/2014/main" id="{118B4204-79DE-4A10-AFEA-33AB631BA196}"/>
              </a:ext>
            </a:extLst>
          </p:cNvPr>
          <p:cNvSpPr txBox="1"/>
          <p:nvPr/>
        </p:nvSpPr>
        <p:spPr>
          <a:xfrm>
            <a:off x="8568759" y="2221879"/>
            <a:ext cx="174728" cy="138499"/>
          </a:xfrm>
          <a:prstGeom prst="rect">
            <a:avLst/>
          </a:prstGeom>
          <a:solidFill>
            <a:schemeClr val="bg1"/>
          </a:solidFill>
        </p:spPr>
        <p:txBody>
          <a:bodyPr wrap="none" lIns="0" tIns="0" rIns="0" bIns="0" rtlCol="0">
            <a:spAutoFit/>
          </a:bodyPr>
          <a:lstStyle/>
          <a:p>
            <a:r>
              <a:rPr lang="de-DE" sz="800"/>
              <a:t>PD</a:t>
            </a:r>
            <a:r>
              <a:rPr lang="de-DE" sz="900"/>
              <a:t> </a:t>
            </a:r>
          </a:p>
        </p:txBody>
      </p:sp>
      <p:cxnSp>
        <p:nvCxnSpPr>
          <p:cNvPr id="7" name="Gerade Verbindung mit Pfeil 6">
            <a:extLst>
              <a:ext uri="{FF2B5EF4-FFF2-40B4-BE49-F238E27FC236}">
                <a16:creationId xmlns="" xmlns:a16="http://schemas.microsoft.com/office/drawing/2014/main" id="{DB36EAA3-A162-4AA8-9DD9-0A2075CBD4AD}"/>
              </a:ext>
            </a:extLst>
          </p:cNvPr>
          <p:cNvCxnSpPr/>
          <p:nvPr/>
        </p:nvCxnSpPr>
        <p:spPr>
          <a:xfrm>
            <a:off x="4013341" y="1894993"/>
            <a:ext cx="0" cy="396000"/>
          </a:xfrm>
          <a:prstGeom prst="straightConnector1">
            <a:avLst/>
          </a:prstGeom>
          <a:ln w="12700">
            <a:solidFill>
              <a:schemeClr val="tx1"/>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0" name="Gerade Verbindung mit Pfeil 59">
            <a:extLst>
              <a:ext uri="{FF2B5EF4-FFF2-40B4-BE49-F238E27FC236}">
                <a16:creationId xmlns="" xmlns:a16="http://schemas.microsoft.com/office/drawing/2014/main" id="{B720450B-A4C4-47C8-A9CB-BCA216A1ED61}"/>
              </a:ext>
            </a:extLst>
          </p:cNvPr>
          <p:cNvCxnSpPr/>
          <p:nvPr/>
        </p:nvCxnSpPr>
        <p:spPr>
          <a:xfrm>
            <a:off x="4014000" y="2290993"/>
            <a:ext cx="0" cy="684000"/>
          </a:xfrm>
          <a:prstGeom prst="straightConnector1">
            <a:avLst/>
          </a:prstGeom>
          <a:ln w="12700">
            <a:solidFill>
              <a:schemeClr val="tx1"/>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1" name="Gerade Verbindung mit Pfeil 60">
            <a:extLst>
              <a:ext uri="{FF2B5EF4-FFF2-40B4-BE49-F238E27FC236}">
                <a16:creationId xmlns="" xmlns:a16="http://schemas.microsoft.com/office/drawing/2014/main" id="{F089304D-78E8-4543-B367-1C971EFCA223}"/>
              </a:ext>
            </a:extLst>
          </p:cNvPr>
          <p:cNvCxnSpPr/>
          <p:nvPr/>
        </p:nvCxnSpPr>
        <p:spPr>
          <a:xfrm>
            <a:off x="4014000" y="2974299"/>
            <a:ext cx="0" cy="810000"/>
          </a:xfrm>
          <a:prstGeom prst="straightConnector1">
            <a:avLst/>
          </a:prstGeom>
          <a:ln w="12700">
            <a:solidFill>
              <a:schemeClr val="tx1"/>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2" name="Gerade Verbindung mit Pfeil 61">
            <a:extLst>
              <a:ext uri="{FF2B5EF4-FFF2-40B4-BE49-F238E27FC236}">
                <a16:creationId xmlns="" xmlns:a16="http://schemas.microsoft.com/office/drawing/2014/main" id="{48308361-5B30-43DA-AAAD-6503570507A4}"/>
              </a:ext>
            </a:extLst>
          </p:cNvPr>
          <p:cNvCxnSpPr/>
          <p:nvPr/>
        </p:nvCxnSpPr>
        <p:spPr>
          <a:xfrm>
            <a:off x="8552003" y="1890230"/>
            <a:ext cx="0" cy="756000"/>
          </a:xfrm>
          <a:prstGeom prst="straightConnector1">
            <a:avLst/>
          </a:prstGeom>
          <a:ln w="12700">
            <a:solidFill>
              <a:schemeClr val="tx1"/>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3" name="Gerade Verbindung mit Pfeil 62">
            <a:extLst>
              <a:ext uri="{FF2B5EF4-FFF2-40B4-BE49-F238E27FC236}">
                <a16:creationId xmlns="" xmlns:a16="http://schemas.microsoft.com/office/drawing/2014/main" id="{5CB46CB9-6515-464C-810D-8B8F8DEA6F75}"/>
              </a:ext>
            </a:extLst>
          </p:cNvPr>
          <p:cNvCxnSpPr/>
          <p:nvPr/>
        </p:nvCxnSpPr>
        <p:spPr>
          <a:xfrm>
            <a:off x="8552003" y="2646230"/>
            <a:ext cx="0" cy="468000"/>
          </a:xfrm>
          <a:prstGeom prst="straightConnector1">
            <a:avLst/>
          </a:prstGeom>
          <a:ln w="12700">
            <a:solidFill>
              <a:schemeClr val="tx1"/>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4" name="Gerade Verbindung mit Pfeil 63">
            <a:extLst>
              <a:ext uri="{FF2B5EF4-FFF2-40B4-BE49-F238E27FC236}">
                <a16:creationId xmlns="" xmlns:a16="http://schemas.microsoft.com/office/drawing/2014/main" id="{9CADE1A4-7A0E-4495-8651-7D27127A082C}"/>
              </a:ext>
            </a:extLst>
          </p:cNvPr>
          <p:cNvCxnSpPr/>
          <p:nvPr/>
        </p:nvCxnSpPr>
        <p:spPr>
          <a:xfrm>
            <a:off x="8552003" y="3114230"/>
            <a:ext cx="0" cy="666000"/>
          </a:xfrm>
          <a:prstGeom prst="straightConnector1">
            <a:avLst/>
          </a:prstGeom>
          <a:ln w="12700">
            <a:solidFill>
              <a:schemeClr val="tx1"/>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73053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srcRect l="11469" t="13827" r="27902"/>
          <a:stretch/>
        </p:blipFill>
        <p:spPr>
          <a:xfrm>
            <a:off x="1208543" y="102096"/>
            <a:ext cx="6437275" cy="4955879"/>
          </a:xfrm>
          <a:prstGeom prst="rect">
            <a:avLst/>
          </a:prstGeom>
        </p:spPr>
      </p:pic>
    </p:spTree>
    <p:extLst>
      <p:ext uri="{BB962C8B-B14F-4D97-AF65-F5344CB8AC3E}">
        <p14:creationId xmlns:p14="http://schemas.microsoft.com/office/powerpoint/2010/main" val="27696740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srcRect l="11399" t="13569" r="29301" b="707"/>
          <a:stretch/>
        </p:blipFill>
        <p:spPr>
          <a:xfrm>
            <a:off x="1272487" y="31308"/>
            <a:ext cx="6528822" cy="5112192"/>
          </a:xfrm>
          <a:prstGeom prst="rect">
            <a:avLst/>
          </a:prstGeom>
        </p:spPr>
      </p:pic>
    </p:spTree>
    <p:extLst>
      <p:ext uri="{BB962C8B-B14F-4D97-AF65-F5344CB8AC3E}">
        <p14:creationId xmlns:p14="http://schemas.microsoft.com/office/powerpoint/2010/main" val="25984640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srcRect l="11468" t="13310" r="29091" b="3677"/>
          <a:stretch/>
        </p:blipFill>
        <p:spPr>
          <a:xfrm>
            <a:off x="1048683" y="111428"/>
            <a:ext cx="6496716" cy="4914575"/>
          </a:xfrm>
          <a:prstGeom prst="rect">
            <a:avLst/>
          </a:prstGeom>
        </p:spPr>
      </p:pic>
    </p:spTree>
    <p:extLst>
      <p:ext uri="{BB962C8B-B14F-4D97-AF65-F5344CB8AC3E}">
        <p14:creationId xmlns:p14="http://schemas.microsoft.com/office/powerpoint/2010/main" val="13964210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endParaRPr lang="de-DE"/>
          </a:p>
        </p:txBody>
      </p:sp>
      <p:pic>
        <p:nvPicPr>
          <p:cNvPr id="3" name="Grafik 2"/>
          <p:cNvPicPr>
            <a:picLocks noChangeAspect="1"/>
          </p:cNvPicPr>
          <p:nvPr/>
        </p:nvPicPr>
        <p:blipFill rotWithShape="1">
          <a:blip r:embed="rId2"/>
          <a:srcRect l="11259" t="14473" r="29021" b="1354"/>
          <a:stretch/>
        </p:blipFill>
        <p:spPr>
          <a:xfrm>
            <a:off x="1029497" y="45630"/>
            <a:ext cx="6618211" cy="5052778"/>
          </a:xfrm>
          <a:prstGeom prst="rect">
            <a:avLst/>
          </a:prstGeom>
        </p:spPr>
      </p:pic>
    </p:spTree>
    <p:extLst>
      <p:ext uri="{BB962C8B-B14F-4D97-AF65-F5344CB8AC3E}">
        <p14:creationId xmlns:p14="http://schemas.microsoft.com/office/powerpoint/2010/main" val="15842759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endParaRPr lang="de-DE"/>
          </a:p>
        </p:txBody>
      </p:sp>
      <p:pic>
        <p:nvPicPr>
          <p:cNvPr id="3" name="Grafik 2"/>
          <p:cNvPicPr>
            <a:picLocks noChangeAspect="1"/>
          </p:cNvPicPr>
          <p:nvPr/>
        </p:nvPicPr>
        <p:blipFill rotWithShape="1">
          <a:blip r:embed="rId2"/>
          <a:srcRect l="11188" t="14989" r="28881" b="449"/>
          <a:stretch/>
        </p:blipFill>
        <p:spPr>
          <a:xfrm>
            <a:off x="1023104" y="50824"/>
            <a:ext cx="6509506" cy="4975179"/>
          </a:xfrm>
          <a:prstGeom prst="rect">
            <a:avLst/>
          </a:prstGeom>
        </p:spPr>
      </p:pic>
    </p:spTree>
    <p:extLst>
      <p:ext uri="{BB962C8B-B14F-4D97-AF65-F5344CB8AC3E}">
        <p14:creationId xmlns:p14="http://schemas.microsoft.com/office/powerpoint/2010/main" val="4091098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endParaRPr lang="de-DE"/>
          </a:p>
        </p:txBody>
      </p:sp>
      <p:pic>
        <p:nvPicPr>
          <p:cNvPr id="3" name="Grafik 2"/>
          <p:cNvPicPr>
            <a:picLocks noChangeAspect="1"/>
          </p:cNvPicPr>
          <p:nvPr/>
        </p:nvPicPr>
        <p:blipFill rotWithShape="1">
          <a:blip r:embed="rId2"/>
          <a:srcRect l="10839" t="12537" r="28042" b="837"/>
          <a:stretch/>
        </p:blipFill>
        <p:spPr>
          <a:xfrm>
            <a:off x="1016709" y="33794"/>
            <a:ext cx="6656576" cy="5110486"/>
          </a:xfrm>
          <a:prstGeom prst="rect">
            <a:avLst/>
          </a:prstGeom>
        </p:spPr>
      </p:pic>
    </p:spTree>
    <p:extLst>
      <p:ext uri="{BB962C8B-B14F-4D97-AF65-F5344CB8AC3E}">
        <p14:creationId xmlns:p14="http://schemas.microsoft.com/office/powerpoint/2010/main" val="1350781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18" name="Gerade Verbindung 917"/>
          <p:cNvCxnSpPr>
            <a:stCxn id="1895" idx="0"/>
          </p:cNvCxnSpPr>
          <p:nvPr/>
        </p:nvCxnSpPr>
        <p:spPr bwMode="auto">
          <a:xfrm flipV="1">
            <a:off x="7092221" y="3067056"/>
            <a:ext cx="608743" cy="80793"/>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
        <p:nvSpPr>
          <p:cNvPr id="40963" name="Titel 1"/>
          <p:cNvSpPr>
            <a:spLocks noGrp="1"/>
          </p:cNvSpPr>
          <p:nvPr>
            <p:ph type="title"/>
          </p:nvPr>
        </p:nvSpPr>
        <p:spPr>
          <a:xfrm>
            <a:off x="1045203" y="-80330"/>
            <a:ext cx="5520928" cy="982266"/>
          </a:xfrm>
        </p:spPr>
        <p:txBody>
          <a:bodyPr>
            <a:noAutofit/>
          </a:bodyPr>
          <a:lstStyle/>
          <a:p>
            <a:r>
              <a:rPr lang="de-DE" altLang="de-DE" sz="1800" dirty="0">
                <a:latin typeface="Imago"/>
              </a:rPr>
              <a:t>Signalwege &amp; </a:t>
            </a:r>
            <a:r>
              <a:rPr lang="de-DE" altLang="de-DE" sz="1800" dirty="0" err="1">
                <a:latin typeface="Imago"/>
              </a:rPr>
              <a:t>Crosstalk</a:t>
            </a:r>
            <a:r>
              <a:rPr lang="de-DE" altLang="de-DE" sz="1800" dirty="0">
                <a:latin typeface="Imago"/>
              </a:rPr>
              <a:t/>
            </a:r>
            <a:br>
              <a:rPr lang="de-DE" altLang="de-DE" sz="1800" dirty="0">
                <a:latin typeface="Imago"/>
              </a:rPr>
            </a:br>
            <a:r>
              <a:rPr lang="de-DE" altLang="de-DE" sz="1800" i="1" dirty="0">
                <a:latin typeface="Minion"/>
              </a:rPr>
              <a:t>Ansatzpunkte für Therapiestragien</a:t>
            </a:r>
            <a:r>
              <a:rPr lang="de-DE" altLang="de-DE" sz="1800" i="1" baseline="30000" dirty="0">
                <a:latin typeface="Minion"/>
              </a:rPr>
              <a:t>1-12</a:t>
            </a:r>
          </a:p>
        </p:txBody>
      </p:sp>
      <p:sp>
        <p:nvSpPr>
          <p:cNvPr id="921" name="Inhaltsplatzhalter 2"/>
          <p:cNvSpPr>
            <a:spLocks noGrp="1"/>
          </p:cNvSpPr>
          <p:nvPr>
            <p:ph sz="half" idx="1"/>
          </p:nvPr>
        </p:nvSpPr>
        <p:spPr>
          <a:xfrm>
            <a:off x="104289" y="573505"/>
            <a:ext cx="3232547" cy="3353991"/>
          </a:xfrm>
        </p:spPr>
        <p:txBody>
          <a:bodyPr/>
          <a:lstStyle/>
          <a:p>
            <a:pPr marL="0" indent="0">
              <a:buNone/>
              <a:defRPr/>
            </a:pPr>
            <a:endParaRPr lang="de-DE" sz="1200" dirty="0"/>
          </a:p>
          <a:p>
            <a:pPr marL="0" indent="0">
              <a:spcBef>
                <a:spcPts val="0"/>
              </a:spcBef>
              <a:buNone/>
              <a:defRPr/>
            </a:pPr>
            <a:r>
              <a:rPr lang="de-DE" sz="1350" b="1" dirty="0"/>
              <a:t>Interaktionspunkte </a:t>
            </a:r>
          </a:p>
          <a:p>
            <a:pPr marL="0" indent="0">
              <a:spcBef>
                <a:spcPts val="0"/>
              </a:spcBef>
              <a:buNone/>
              <a:defRPr/>
            </a:pPr>
            <a:r>
              <a:rPr lang="de-DE" sz="1350" dirty="0"/>
              <a:t>(medikamentös):</a:t>
            </a:r>
            <a:endParaRPr lang="de-DE" sz="100" dirty="0"/>
          </a:p>
          <a:p>
            <a:pPr>
              <a:spcBef>
                <a:spcPts val="450"/>
              </a:spcBef>
              <a:defRPr/>
            </a:pPr>
            <a:r>
              <a:rPr lang="de-DE" sz="900" dirty="0"/>
              <a:t>AI</a:t>
            </a:r>
          </a:p>
          <a:p>
            <a:pPr>
              <a:spcBef>
                <a:spcPts val="450"/>
              </a:spcBef>
              <a:defRPr/>
            </a:pPr>
            <a:r>
              <a:rPr lang="de-DE" sz="900" dirty="0"/>
              <a:t>CDK4/6</a:t>
            </a:r>
          </a:p>
          <a:p>
            <a:pPr>
              <a:spcBef>
                <a:spcPts val="450"/>
              </a:spcBef>
              <a:defRPr/>
            </a:pPr>
            <a:r>
              <a:rPr lang="de-DE" sz="900" dirty="0"/>
              <a:t>ER (SERMs, SERDs)</a:t>
            </a:r>
          </a:p>
          <a:p>
            <a:pPr>
              <a:spcBef>
                <a:spcPts val="450"/>
              </a:spcBef>
              <a:defRPr/>
            </a:pPr>
            <a:r>
              <a:rPr lang="de-DE" sz="900" dirty="0"/>
              <a:t>HER2/EGFR</a:t>
            </a:r>
          </a:p>
          <a:p>
            <a:pPr>
              <a:spcBef>
                <a:spcPts val="450"/>
              </a:spcBef>
              <a:defRPr/>
            </a:pPr>
            <a:r>
              <a:rPr lang="de-DE" sz="900" dirty="0" err="1"/>
              <a:t>mTOR</a:t>
            </a:r>
            <a:endParaRPr lang="de-DE" sz="900" dirty="0"/>
          </a:p>
          <a:p>
            <a:pPr>
              <a:spcBef>
                <a:spcPts val="450"/>
              </a:spcBef>
              <a:defRPr/>
            </a:pPr>
            <a:r>
              <a:rPr lang="de-DE" sz="900" dirty="0"/>
              <a:t>PD-(L)1</a:t>
            </a:r>
          </a:p>
          <a:p>
            <a:pPr>
              <a:spcBef>
                <a:spcPts val="450"/>
              </a:spcBef>
              <a:defRPr/>
            </a:pPr>
            <a:r>
              <a:rPr lang="de-DE" sz="900" dirty="0" smtClean="0"/>
              <a:t>PI3K</a:t>
            </a:r>
          </a:p>
          <a:p>
            <a:pPr>
              <a:spcBef>
                <a:spcPts val="450"/>
              </a:spcBef>
              <a:defRPr/>
            </a:pPr>
            <a:r>
              <a:rPr lang="de-DE" sz="900" dirty="0" smtClean="0"/>
              <a:t>Checkpoint</a:t>
            </a:r>
          </a:p>
          <a:p>
            <a:pPr>
              <a:spcBef>
                <a:spcPts val="450"/>
              </a:spcBef>
              <a:defRPr/>
            </a:pPr>
            <a:r>
              <a:rPr lang="de-DE" sz="900" dirty="0" smtClean="0"/>
              <a:t>PARP</a:t>
            </a:r>
            <a:endParaRPr lang="de-DE" sz="900" dirty="0"/>
          </a:p>
        </p:txBody>
      </p:sp>
      <p:sp>
        <p:nvSpPr>
          <p:cNvPr id="922" name="Foliennummernplatzhalter 4"/>
          <p:cNvSpPr>
            <a:spLocks noGrp="1"/>
          </p:cNvSpPr>
          <p:nvPr>
            <p:ph type="sldNum" sz="quarter" idx="11"/>
          </p:nvPr>
        </p:nvSpPr>
        <p:spPr>
          <a:xfrm>
            <a:off x="621967" y="3347494"/>
            <a:ext cx="2697956" cy="292894"/>
          </a:xfrm>
        </p:spPr>
        <p:txBody>
          <a:bodyPr/>
          <a:lstStyle/>
          <a:p>
            <a:pPr algn="l">
              <a:defRPr/>
            </a:pPr>
            <a:r>
              <a:rPr lang="en-US" sz="600" kern="0" dirty="0"/>
              <a:t>AI: </a:t>
            </a:r>
            <a:r>
              <a:rPr lang="en-US" sz="600" kern="0" dirty="0" err="1"/>
              <a:t>Aromataseinhibitor</a:t>
            </a:r>
            <a:r>
              <a:rPr lang="en-US" sz="600" kern="0" dirty="0"/>
              <a:t>; AKT: </a:t>
            </a:r>
            <a:r>
              <a:rPr lang="en-US" sz="600" kern="0" dirty="0" err="1"/>
              <a:t>Proteinkinase</a:t>
            </a:r>
            <a:r>
              <a:rPr lang="en-US" sz="600" kern="0" dirty="0"/>
              <a:t> B; B7-1: CD80; CD: Cluster of differentiation; CDK: Cyclin-</a:t>
            </a:r>
            <a:r>
              <a:rPr lang="en-US" sz="600" kern="0" dirty="0" err="1"/>
              <a:t>abhängige</a:t>
            </a:r>
            <a:r>
              <a:rPr lang="en-US" sz="600" kern="0" dirty="0"/>
              <a:t> Kinase; CTX: </a:t>
            </a:r>
            <a:r>
              <a:rPr lang="en-US" sz="600" kern="0" dirty="0" err="1"/>
              <a:t>Chemotherapeutikum</a:t>
            </a:r>
            <a:r>
              <a:rPr lang="en-US" sz="600" kern="0" dirty="0"/>
              <a:t>; </a:t>
            </a:r>
          </a:p>
          <a:p>
            <a:pPr algn="l">
              <a:defRPr/>
            </a:pPr>
            <a:r>
              <a:rPr lang="en-US" sz="600" kern="0" dirty="0"/>
              <a:t>EGF: </a:t>
            </a:r>
            <a:r>
              <a:rPr lang="en-US" sz="600" kern="0" dirty="0" err="1"/>
              <a:t>Epidermaler</a:t>
            </a:r>
            <a:r>
              <a:rPr lang="en-US" sz="600" kern="0" dirty="0"/>
              <a:t> </a:t>
            </a:r>
            <a:r>
              <a:rPr lang="en-US" sz="600" kern="0" dirty="0" err="1"/>
              <a:t>Wachstumsfaktor</a:t>
            </a:r>
            <a:r>
              <a:rPr lang="en-US" sz="600" kern="0" dirty="0"/>
              <a:t>; EGFR: EGF-</a:t>
            </a:r>
            <a:r>
              <a:rPr lang="en-US" sz="600" kern="0" dirty="0" err="1"/>
              <a:t>Rezeptor</a:t>
            </a:r>
            <a:r>
              <a:rPr lang="en-US" sz="600" kern="0" dirty="0"/>
              <a:t>; </a:t>
            </a:r>
          </a:p>
          <a:p>
            <a:pPr algn="l">
              <a:defRPr/>
            </a:pPr>
            <a:r>
              <a:rPr lang="en-US" sz="600" kern="0" dirty="0"/>
              <a:t>ER: </a:t>
            </a:r>
            <a:r>
              <a:rPr lang="en-US" sz="600" kern="0" dirty="0" err="1"/>
              <a:t>Östrogenrezeptor</a:t>
            </a:r>
            <a:r>
              <a:rPr lang="en-US" sz="600" kern="0" dirty="0"/>
              <a:t>; G1: Gap-1-Phase; G2: Gap-2-Phase; Grb2: Growth factor receptor-bound protein 2; HER2: </a:t>
            </a:r>
            <a:r>
              <a:rPr lang="en-US" sz="600" kern="0" dirty="0" err="1"/>
              <a:t>Humaner</a:t>
            </a:r>
            <a:r>
              <a:rPr lang="en-US" sz="600" kern="0" dirty="0"/>
              <a:t> </a:t>
            </a:r>
            <a:r>
              <a:rPr lang="en-US" sz="600" kern="0" dirty="0" err="1"/>
              <a:t>epidermaler</a:t>
            </a:r>
            <a:r>
              <a:rPr lang="en-US" sz="600" kern="0" dirty="0"/>
              <a:t> </a:t>
            </a:r>
            <a:r>
              <a:rPr lang="en-US" sz="600" kern="0" dirty="0" err="1"/>
              <a:t>Wachstumsfaktor-Rezeptor</a:t>
            </a:r>
            <a:r>
              <a:rPr lang="en-US" sz="600" kern="0" dirty="0"/>
              <a:t> 2; M: </a:t>
            </a:r>
            <a:r>
              <a:rPr lang="en-US" sz="600" kern="0" dirty="0" err="1"/>
              <a:t>Mitose</a:t>
            </a:r>
            <a:r>
              <a:rPr lang="en-US" sz="600" kern="0" dirty="0"/>
              <a:t>;  </a:t>
            </a:r>
            <a:r>
              <a:rPr lang="en-US" sz="600" kern="0" dirty="0" err="1"/>
              <a:t>mTOR</a:t>
            </a:r>
            <a:r>
              <a:rPr lang="en-US" sz="600" kern="0" dirty="0"/>
              <a:t>: mammalian target of rapamycin; PD-1: Programmed cell death protein 1; PD-L1: PD-1-Ligand; </a:t>
            </a:r>
          </a:p>
          <a:p>
            <a:pPr algn="l">
              <a:defRPr/>
            </a:pPr>
            <a:r>
              <a:rPr lang="en-US" sz="600" kern="0" dirty="0"/>
              <a:t>PI3K: Phosphoinositid-3-Phosphat-Kinase; RAS: Rat sarcoma; RAF: Rapidly Accelerated </a:t>
            </a:r>
            <a:r>
              <a:rPr lang="en-US" sz="600" kern="0" dirty="0" err="1"/>
              <a:t>Fibrosarcoma</a:t>
            </a:r>
            <a:r>
              <a:rPr lang="en-US" sz="600" kern="0" dirty="0"/>
              <a:t>; S: </a:t>
            </a:r>
            <a:r>
              <a:rPr lang="en-US" sz="600" kern="0" dirty="0" err="1"/>
              <a:t>Synthese</a:t>
            </a:r>
            <a:r>
              <a:rPr lang="en-US" sz="600" kern="0" dirty="0"/>
              <a:t>-Phase; SERD: Selective estrogen receptor degrader; SERM: </a:t>
            </a:r>
            <a:r>
              <a:rPr lang="de-DE" sz="600" dirty="0" err="1"/>
              <a:t>Selective</a:t>
            </a:r>
            <a:r>
              <a:rPr lang="de-DE" sz="600" dirty="0"/>
              <a:t> </a:t>
            </a:r>
            <a:r>
              <a:rPr lang="de-DE" sz="600" dirty="0" err="1"/>
              <a:t>estrogen</a:t>
            </a:r>
            <a:r>
              <a:rPr lang="de-DE" sz="600" dirty="0"/>
              <a:t> </a:t>
            </a:r>
            <a:r>
              <a:rPr lang="de-DE" sz="600" dirty="0" err="1"/>
              <a:t>receptor</a:t>
            </a:r>
            <a:r>
              <a:rPr lang="de-DE" sz="600" dirty="0"/>
              <a:t> </a:t>
            </a:r>
            <a:r>
              <a:rPr lang="de-DE" sz="600" dirty="0" err="1"/>
              <a:t>modifier</a:t>
            </a:r>
            <a:r>
              <a:rPr lang="en-US" sz="600" kern="0" dirty="0"/>
              <a:t>; SOS: Son-of-</a:t>
            </a:r>
            <a:r>
              <a:rPr lang="en-US" sz="600" kern="0" dirty="0" err="1"/>
              <a:t>sevenless</a:t>
            </a:r>
            <a:r>
              <a:rPr lang="en-US" sz="600" kern="0" dirty="0"/>
              <a:t>; VEGF: Vascular Endothelial Growth Factor. </a:t>
            </a:r>
          </a:p>
        </p:txBody>
      </p:sp>
      <p:sp>
        <p:nvSpPr>
          <p:cNvPr id="923" name="Rechteck 922"/>
          <p:cNvSpPr/>
          <p:nvPr/>
        </p:nvSpPr>
        <p:spPr>
          <a:xfrm>
            <a:off x="5597672" y="4969558"/>
            <a:ext cx="3429000" cy="184666"/>
          </a:xfrm>
          <a:prstGeom prst="rect">
            <a:avLst/>
          </a:prstGeom>
        </p:spPr>
        <p:txBody>
          <a:bodyPr>
            <a:spAutoFit/>
          </a:bodyPr>
          <a:lstStyle/>
          <a:p>
            <a:pPr>
              <a:defRPr/>
            </a:pPr>
            <a:r>
              <a:rPr lang="en-US" sz="600" kern="0" dirty="0" err="1">
                <a:solidFill>
                  <a:srgbClr val="000000"/>
                </a:solidFill>
              </a:rPr>
              <a:t>Abbildungen</a:t>
            </a:r>
            <a:r>
              <a:rPr lang="en-US" sz="600" kern="0" dirty="0">
                <a:solidFill>
                  <a:srgbClr val="000000"/>
                </a:solidFill>
              </a:rPr>
              <a:t> </a:t>
            </a:r>
            <a:r>
              <a:rPr lang="en-US" sz="600" kern="0" dirty="0" err="1">
                <a:solidFill>
                  <a:srgbClr val="000000"/>
                </a:solidFill>
              </a:rPr>
              <a:t>erstellt</a:t>
            </a:r>
            <a:r>
              <a:rPr lang="en-US" sz="600" kern="0" dirty="0">
                <a:solidFill>
                  <a:srgbClr val="000000"/>
                </a:solidFill>
              </a:rPr>
              <a:t> </a:t>
            </a:r>
            <a:r>
              <a:rPr lang="en-US" sz="600" kern="0" dirty="0" err="1">
                <a:solidFill>
                  <a:srgbClr val="000000"/>
                </a:solidFill>
              </a:rPr>
              <a:t>unter</a:t>
            </a:r>
            <a:r>
              <a:rPr lang="en-US" sz="600" kern="0" dirty="0">
                <a:solidFill>
                  <a:srgbClr val="000000"/>
                </a:solidFill>
              </a:rPr>
              <a:t> </a:t>
            </a:r>
            <a:r>
              <a:rPr lang="en-US" sz="600" kern="0" dirty="0" err="1">
                <a:solidFill>
                  <a:srgbClr val="000000"/>
                </a:solidFill>
              </a:rPr>
              <a:t>Verwendung</a:t>
            </a:r>
            <a:r>
              <a:rPr lang="en-US" sz="600" kern="0" dirty="0">
                <a:solidFill>
                  <a:srgbClr val="000000"/>
                </a:solidFill>
              </a:rPr>
              <a:t> von </a:t>
            </a:r>
            <a:r>
              <a:rPr lang="en-US" sz="600" kern="0" dirty="0" err="1">
                <a:solidFill>
                  <a:srgbClr val="000000"/>
                </a:solidFill>
              </a:rPr>
              <a:t>Vorlagen</a:t>
            </a:r>
            <a:r>
              <a:rPr lang="en-US" sz="600" kern="0" dirty="0">
                <a:solidFill>
                  <a:srgbClr val="000000"/>
                </a:solidFill>
              </a:rPr>
              <a:t> von </a:t>
            </a:r>
            <a:r>
              <a:rPr lang="en-US" sz="600" kern="0" dirty="0" err="1">
                <a:solidFill>
                  <a:srgbClr val="000000"/>
                </a:solidFill>
              </a:rPr>
              <a:t>Servier</a:t>
            </a:r>
            <a:r>
              <a:rPr lang="en-US" sz="600" kern="0" dirty="0">
                <a:solidFill>
                  <a:srgbClr val="000000"/>
                </a:solidFill>
              </a:rPr>
              <a:t> Medical Art.</a:t>
            </a:r>
            <a:endParaRPr lang="de-CH" sz="600" kern="0" dirty="0">
              <a:solidFill>
                <a:srgbClr val="000000"/>
              </a:solidFill>
            </a:endParaRPr>
          </a:p>
        </p:txBody>
      </p:sp>
      <p:pic>
        <p:nvPicPr>
          <p:cNvPr id="4096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328837">
            <a:off x="6813949" y="545306"/>
            <a:ext cx="765572" cy="820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0968" name="Group 666"/>
          <p:cNvGrpSpPr>
            <a:grpSpLocks/>
          </p:cNvGrpSpPr>
          <p:nvPr/>
        </p:nvGrpSpPr>
        <p:grpSpPr bwMode="auto">
          <a:xfrm>
            <a:off x="5782867" y="1602583"/>
            <a:ext cx="403622" cy="396479"/>
            <a:chOff x="3012" y="3125"/>
            <a:chExt cx="232" cy="248"/>
          </a:xfrm>
        </p:grpSpPr>
        <p:sp>
          <p:nvSpPr>
            <p:cNvPr id="41901" name="Freeform 667"/>
            <p:cNvSpPr>
              <a:spLocks/>
            </p:cNvSpPr>
            <p:nvPr/>
          </p:nvSpPr>
          <p:spPr bwMode="auto">
            <a:xfrm>
              <a:off x="3012" y="3125"/>
              <a:ext cx="232" cy="248"/>
            </a:xfrm>
            <a:custGeom>
              <a:avLst/>
              <a:gdLst>
                <a:gd name="T0" fmla="*/ 12079 w 93"/>
                <a:gd name="T1" fmla="*/ 13347 h 93"/>
                <a:gd name="T2" fmla="*/ 46929 w 93"/>
                <a:gd name="T3" fmla="*/ 20083 h 93"/>
                <a:gd name="T4" fmla="*/ 43377 w 93"/>
                <a:gd name="T5" fmla="*/ 75912 h 93"/>
                <a:gd name="T6" fmla="*/ 8402 w 93"/>
                <a:gd name="T7" fmla="*/ 70144 h 93"/>
                <a:gd name="T8" fmla="*/ 12079 w 93"/>
                <a:gd name="T9" fmla="*/ 13347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 h="93">
                  <a:moveTo>
                    <a:pt x="20" y="14"/>
                  </a:moveTo>
                  <a:cubicBezTo>
                    <a:pt x="38" y="0"/>
                    <a:pt x="64" y="3"/>
                    <a:pt x="78" y="21"/>
                  </a:cubicBezTo>
                  <a:cubicBezTo>
                    <a:pt x="93" y="38"/>
                    <a:pt x="90" y="65"/>
                    <a:pt x="72" y="79"/>
                  </a:cubicBezTo>
                  <a:cubicBezTo>
                    <a:pt x="54" y="93"/>
                    <a:pt x="28" y="90"/>
                    <a:pt x="14" y="73"/>
                  </a:cubicBezTo>
                  <a:cubicBezTo>
                    <a:pt x="0" y="55"/>
                    <a:pt x="2" y="29"/>
                    <a:pt x="20" y="14"/>
                  </a:cubicBezTo>
                  <a:close/>
                </a:path>
              </a:pathLst>
            </a:custGeom>
            <a:solidFill>
              <a:srgbClr val="FFF5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902" name="Freeform 668"/>
            <p:cNvSpPr>
              <a:spLocks/>
            </p:cNvSpPr>
            <p:nvPr/>
          </p:nvSpPr>
          <p:spPr bwMode="auto">
            <a:xfrm>
              <a:off x="3034" y="3149"/>
              <a:ext cx="188" cy="200"/>
            </a:xfrm>
            <a:custGeom>
              <a:avLst/>
              <a:gdLst>
                <a:gd name="T0" fmla="*/ 9909 w 75"/>
                <a:gd name="T1" fmla="*/ 11469 h 75"/>
                <a:gd name="T2" fmla="*/ 39202 w 75"/>
                <a:gd name="T3" fmla="*/ 16179 h 75"/>
                <a:gd name="T4" fmla="*/ 35928 w 75"/>
                <a:gd name="T5" fmla="*/ 61496 h 75"/>
                <a:gd name="T6" fmla="*/ 6911 w 75"/>
                <a:gd name="T7" fmla="*/ 56491 h 75"/>
                <a:gd name="T8" fmla="*/ 9909 w 75"/>
                <a:gd name="T9" fmla="*/ 11469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75">
                  <a:moveTo>
                    <a:pt x="16" y="12"/>
                  </a:moveTo>
                  <a:cubicBezTo>
                    <a:pt x="31" y="0"/>
                    <a:pt x="52" y="2"/>
                    <a:pt x="63" y="17"/>
                  </a:cubicBezTo>
                  <a:cubicBezTo>
                    <a:pt x="75" y="31"/>
                    <a:pt x="72" y="52"/>
                    <a:pt x="58" y="64"/>
                  </a:cubicBezTo>
                  <a:cubicBezTo>
                    <a:pt x="44" y="75"/>
                    <a:pt x="23" y="73"/>
                    <a:pt x="11" y="59"/>
                  </a:cubicBezTo>
                  <a:cubicBezTo>
                    <a:pt x="0" y="44"/>
                    <a:pt x="2" y="23"/>
                    <a:pt x="16" y="12"/>
                  </a:cubicBezTo>
                  <a:close/>
                </a:path>
              </a:pathLst>
            </a:custGeom>
            <a:solidFill>
              <a:srgbClr val="F6DE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903" name="Freeform 669"/>
            <p:cNvSpPr>
              <a:spLocks/>
            </p:cNvSpPr>
            <p:nvPr/>
          </p:nvSpPr>
          <p:spPr bwMode="auto">
            <a:xfrm>
              <a:off x="3084" y="3219"/>
              <a:ext cx="130" cy="114"/>
            </a:xfrm>
            <a:custGeom>
              <a:avLst/>
              <a:gdLst>
                <a:gd name="T0" fmla="*/ 26875 w 52"/>
                <a:gd name="T1" fmla="*/ 0 h 43"/>
                <a:gd name="T2" fmla="*/ 20833 w 52"/>
                <a:gd name="T3" fmla="*/ 28397 h 43"/>
                <a:gd name="T4" fmla="*/ 0 w 52"/>
                <a:gd name="T5" fmla="*/ 32368 h 43"/>
                <a:gd name="T6" fmla="*/ 22000 w 52"/>
                <a:gd name="T7" fmla="*/ 31326 h 43"/>
                <a:gd name="T8" fmla="*/ 26875 w 52"/>
                <a:gd name="T9" fmla="*/ 0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3">
                  <a:moveTo>
                    <a:pt x="44" y="0"/>
                  </a:moveTo>
                  <a:cubicBezTo>
                    <a:pt x="48" y="9"/>
                    <a:pt x="44" y="24"/>
                    <a:pt x="34" y="31"/>
                  </a:cubicBezTo>
                  <a:cubicBezTo>
                    <a:pt x="25" y="38"/>
                    <a:pt x="10" y="40"/>
                    <a:pt x="0" y="35"/>
                  </a:cubicBezTo>
                  <a:cubicBezTo>
                    <a:pt x="10" y="43"/>
                    <a:pt x="25" y="42"/>
                    <a:pt x="36" y="34"/>
                  </a:cubicBezTo>
                  <a:cubicBezTo>
                    <a:pt x="47" y="25"/>
                    <a:pt x="52" y="11"/>
                    <a:pt x="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904" name="Freeform 670"/>
            <p:cNvSpPr>
              <a:spLocks/>
            </p:cNvSpPr>
            <p:nvPr/>
          </p:nvSpPr>
          <p:spPr bwMode="auto">
            <a:xfrm>
              <a:off x="3034" y="3149"/>
              <a:ext cx="173" cy="174"/>
            </a:xfrm>
            <a:custGeom>
              <a:avLst/>
              <a:gdLst>
                <a:gd name="T0" fmla="*/ 17433 w 69"/>
                <a:gd name="T1" fmla="*/ 27626 h 65"/>
                <a:gd name="T2" fmla="*/ 42999 w 69"/>
                <a:gd name="T3" fmla="*/ 26550 h 65"/>
                <a:gd name="T4" fmla="*/ 39246 w 69"/>
                <a:gd name="T5" fmla="*/ 16897 h 65"/>
                <a:gd name="T6" fmla="*/ 9914 w 69"/>
                <a:gd name="T7" fmla="*/ 11816 h 65"/>
                <a:gd name="T8" fmla="*/ 6953 w 69"/>
                <a:gd name="T9" fmla="*/ 58124 h 65"/>
                <a:gd name="T10" fmla="*/ 11190 w 69"/>
                <a:gd name="T11" fmla="*/ 64035 h 65"/>
                <a:gd name="T12" fmla="*/ 17433 w 69"/>
                <a:gd name="T13" fmla="*/ 27626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65">
                  <a:moveTo>
                    <a:pt x="28" y="28"/>
                  </a:moveTo>
                  <a:cubicBezTo>
                    <a:pt x="40" y="18"/>
                    <a:pt x="57" y="18"/>
                    <a:pt x="69" y="27"/>
                  </a:cubicBezTo>
                  <a:cubicBezTo>
                    <a:pt x="67" y="23"/>
                    <a:pt x="66" y="20"/>
                    <a:pt x="63" y="17"/>
                  </a:cubicBezTo>
                  <a:cubicBezTo>
                    <a:pt x="52" y="3"/>
                    <a:pt x="31" y="0"/>
                    <a:pt x="16" y="12"/>
                  </a:cubicBezTo>
                  <a:cubicBezTo>
                    <a:pt x="2" y="23"/>
                    <a:pt x="0" y="44"/>
                    <a:pt x="11" y="59"/>
                  </a:cubicBezTo>
                  <a:cubicBezTo>
                    <a:pt x="13" y="61"/>
                    <a:pt x="15" y="63"/>
                    <a:pt x="18" y="65"/>
                  </a:cubicBezTo>
                  <a:cubicBezTo>
                    <a:pt x="13" y="52"/>
                    <a:pt x="17" y="37"/>
                    <a:pt x="28" y="28"/>
                  </a:cubicBezTo>
                  <a:close/>
                </a:path>
              </a:pathLst>
            </a:custGeom>
            <a:solidFill>
              <a:srgbClr val="F0C5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905" name="Freeform 671"/>
            <p:cNvSpPr>
              <a:spLocks/>
            </p:cNvSpPr>
            <p:nvPr/>
          </p:nvSpPr>
          <p:spPr bwMode="auto">
            <a:xfrm>
              <a:off x="3012" y="3125"/>
              <a:ext cx="232" cy="248"/>
            </a:xfrm>
            <a:custGeom>
              <a:avLst/>
              <a:gdLst>
                <a:gd name="T0" fmla="*/ 12079 w 93"/>
                <a:gd name="T1" fmla="*/ 13347 h 93"/>
                <a:gd name="T2" fmla="*/ 46929 w 93"/>
                <a:gd name="T3" fmla="*/ 20083 h 93"/>
                <a:gd name="T4" fmla="*/ 43377 w 93"/>
                <a:gd name="T5" fmla="*/ 75912 h 93"/>
                <a:gd name="T6" fmla="*/ 8402 w 93"/>
                <a:gd name="T7" fmla="*/ 70144 h 93"/>
                <a:gd name="T8" fmla="*/ 12079 w 93"/>
                <a:gd name="T9" fmla="*/ 13347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 h="93">
                  <a:moveTo>
                    <a:pt x="20" y="14"/>
                  </a:moveTo>
                  <a:cubicBezTo>
                    <a:pt x="38" y="0"/>
                    <a:pt x="64" y="3"/>
                    <a:pt x="78" y="21"/>
                  </a:cubicBezTo>
                  <a:cubicBezTo>
                    <a:pt x="93" y="38"/>
                    <a:pt x="90" y="65"/>
                    <a:pt x="72" y="79"/>
                  </a:cubicBezTo>
                  <a:cubicBezTo>
                    <a:pt x="54" y="93"/>
                    <a:pt x="28" y="90"/>
                    <a:pt x="14" y="73"/>
                  </a:cubicBezTo>
                  <a:cubicBezTo>
                    <a:pt x="0" y="55"/>
                    <a:pt x="2" y="29"/>
                    <a:pt x="20" y="14"/>
                  </a:cubicBezTo>
                  <a:close/>
                </a:path>
              </a:pathLst>
            </a:custGeom>
            <a:noFill/>
            <a:ln w="7938" cap="rnd">
              <a:solidFill>
                <a:srgbClr val="58585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906" name="Freeform 672"/>
            <p:cNvSpPr>
              <a:spLocks/>
            </p:cNvSpPr>
            <p:nvPr/>
          </p:nvSpPr>
          <p:spPr bwMode="auto">
            <a:xfrm>
              <a:off x="3034" y="3149"/>
              <a:ext cx="188" cy="200"/>
            </a:xfrm>
            <a:custGeom>
              <a:avLst/>
              <a:gdLst>
                <a:gd name="T0" fmla="*/ 9909 w 75"/>
                <a:gd name="T1" fmla="*/ 11469 h 75"/>
                <a:gd name="T2" fmla="*/ 39202 w 75"/>
                <a:gd name="T3" fmla="*/ 16179 h 75"/>
                <a:gd name="T4" fmla="*/ 35928 w 75"/>
                <a:gd name="T5" fmla="*/ 61496 h 75"/>
                <a:gd name="T6" fmla="*/ 6911 w 75"/>
                <a:gd name="T7" fmla="*/ 56491 h 75"/>
                <a:gd name="T8" fmla="*/ 9909 w 75"/>
                <a:gd name="T9" fmla="*/ 11469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75">
                  <a:moveTo>
                    <a:pt x="16" y="12"/>
                  </a:moveTo>
                  <a:cubicBezTo>
                    <a:pt x="31" y="0"/>
                    <a:pt x="52" y="2"/>
                    <a:pt x="63" y="17"/>
                  </a:cubicBezTo>
                  <a:cubicBezTo>
                    <a:pt x="75" y="31"/>
                    <a:pt x="72" y="52"/>
                    <a:pt x="58" y="64"/>
                  </a:cubicBezTo>
                  <a:cubicBezTo>
                    <a:pt x="44" y="75"/>
                    <a:pt x="23" y="73"/>
                    <a:pt x="11" y="59"/>
                  </a:cubicBezTo>
                  <a:cubicBezTo>
                    <a:pt x="0" y="44"/>
                    <a:pt x="2" y="23"/>
                    <a:pt x="16" y="12"/>
                  </a:cubicBezTo>
                  <a:close/>
                </a:path>
              </a:pathLst>
            </a:custGeom>
            <a:noFill/>
            <a:ln w="3175" cap="rnd">
              <a:solidFill>
                <a:srgbClr val="58585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grpSp>
      <p:sp>
        <p:nvSpPr>
          <p:cNvPr id="939" name="Ellipse 938"/>
          <p:cNvSpPr/>
          <p:nvPr/>
        </p:nvSpPr>
        <p:spPr>
          <a:xfrm>
            <a:off x="5539771" y="3090910"/>
            <a:ext cx="306689" cy="185384"/>
          </a:xfrm>
          <a:prstGeom prst="ellipse">
            <a:avLst/>
          </a:prstGeom>
          <a:solidFill>
            <a:srgbClr val="8BFF8B"/>
          </a:solidFill>
          <a:ln>
            <a:solidFill>
              <a:schemeClr val="tx1"/>
            </a:solidFill>
          </a:ln>
          <a:scene3d>
            <a:camera prst="orthographicFront"/>
            <a:lightRig rig="threePt" dir="t"/>
          </a:scene3d>
          <a:sp3d>
            <a:bevelT/>
            <a:bevelB w="44450"/>
          </a:sp3d>
        </p:spPr>
        <p:txBody>
          <a:bodyPr/>
          <a:lstStyle/>
          <a:p>
            <a:pPr>
              <a:spcBef>
                <a:spcPct val="50000"/>
              </a:spcBef>
              <a:defRPr/>
            </a:pPr>
            <a:endParaRPr lang="de-DE" sz="1350">
              <a:solidFill>
                <a:srgbClr val="000000"/>
              </a:solidFill>
            </a:endParaRPr>
          </a:p>
        </p:txBody>
      </p:sp>
      <p:sp>
        <p:nvSpPr>
          <p:cNvPr id="940" name="Ellipse 939"/>
          <p:cNvSpPr/>
          <p:nvPr/>
        </p:nvSpPr>
        <p:spPr>
          <a:xfrm>
            <a:off x="5702815" y="3112678"/>
            <a:ext cx="127491" cy="141819"/>
          </a:xfrm>
          <a:prstGeom prst="ellipse">
            <a:avLst/>
          </a:prstGeom>
          <a:solidFill>
            <a:schemeClr val="accent5">
              <a:lumMod val="20000"/>
              <a:lumOff val="80000"/>
            </a:schemeClr>
          </a:solidFill>
          <a:ln>
            <a:noFill/>
          </a:ln>
          <a:scene3d>
            <a:camera prst="orthographicFront"/>
            <a:lightRig rig="threePt" dir="t"/>
          </a:scene3d>
          <a:sp3d>
            <a:bevelT w="152400" h="50800" prst="softRound"/>
          </a:sp3d>
        </p:spPr>
        <p:txBody>
          <a:bodyPr/>
          <a:lstStyle/>
          <a:p>
            <a:pPr>
              <a:spcBef>
                <a:spcPct val="50000"/>
              </a:spcBef>
              <a:defRPr/>
            </a:pPr>
            <a:endParaRPr lang="de-DE" sz="1350">
              <a:solidFill>
                <a:srgbClr val="000000"/>
              </a:solidFill>
            </a:endParaRPr>
          </a:p>
        </p:txBody>
      </p:sp>
      <p:grpSp>
        <p:nvGrpSpPr>
          <p:cNvPr id="40975" name="Group 302"/>
          <p:cNvGrpSpPr>
            <a:grpSpLocks noChangeAspect="1"/>
          </p:cNvGrpSpPr>
          <p:nvPr/>
        </p:nvGrpSpPr>
        <p:grpSpPr bwMode="auto">
          <a:xfrm>
            <a:off x="3115868" y="1223965"/>
            <a:ext cx="4317206" cy="1550194"/>
            <a:chOff x="1322" y="1152"/>
            <a:chExt cx="3115" cy="1119"/>
          </a:xfrm>
        </p:grpSpPr>
        <p:grpSp>
          <p:nvGrpSpPr>
            <p:cNvPr id="41605" name="Group 303"/>
            <p:cNvGrpSpPr>
              <a:grpSpLocks/>
            </p:cNvGrpSpPr>
            <p:nvPr/>
          </p:nvGrpSpPr>
          <p:grpSpPr bwMode="auto">
            <a:xfrm>
              <a:off x="1322" y="1152"/>
              <a:ext cx="3084" cy="1119"/>
              <a:chOff x="1320" y="1154"/>
              <a:chExt cx="3084" cy="1119"/>
            </a:xfrm>
          </p:grpSpPr>
          <p:sp>
            <p:nvSpPr>
              <p:cNvPr id="1110" name="Freeform 305"/>
              <p:cNvSpPr>
                <a:spLocks/>
              </p:cNvSpPr>
              <p:nvPr/>
            </p:nvSpPr>
            <p:spPr bwMode="auto">
              <a:xfrm>
                <a:off x="1349" y="1188"/>
                <a:ext cx="1527" cy="1085"/>
              </a:xfrm>
              <a:custGeom>
                <a:avLst/>
                <a:gdLst>
                  <a:gd name="T0" fmla="*/ 5863 w 780"/>
                  <a:gd name="T1" fmla="*/ 584 h 520"/>
                  <a:gd name="T2" fmla="*/ 5863 w 780"/>
                  <a:gd name="T3" fmla="*/ 0 h 520"/>
                  <a:gd name="T4" fmla="*/ 1804 w 780"/>
                  <a:gd name="T5" fmla="*/ 1306 h 520"/>
                  <a:gd name="T6" fmla="*/ 0 w 780"/>
                  <a:gd name="T7" fmla="*/ 4724 h 520"/>
                  <a:gd name="T8" fmla="*/ 480 w 780"/>
                  <a:gd name="T9" fmla="*/ 4724 h 520"/>
                  <a:gd name="T10" fmla="*/ 5863 w 780"/>
                  <a:gd name="T11" fmla="*/ 584 h 5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80" h="520">
                    <a:moveTo>
                      <a:pt x="780" y="64"/>
                    </a:moveTo>
                    <a:cubicBezTo>
                      <a:pt x="780" y="0"/>
                      <a:pt x="780" y="0"/>
                      <a:pt x="780" y="0"/>
                    </a:cubicBezTo>
                    <a:cubicBezTo>
                      <a:pt x="577" y="0"/>
                      <a:pt x="385" y="51"/>
                      <a:pt x="240" y="144"/>
                    </a:cubicBezTo>
                    <a:cubicBezTo>
                      <a:pt x="85" y="242"/>
                      <a:pt x="0" y="376"/>
                      <a:pt x="0" y="520"/>
                    </a:cubicBezTo>
                    <a:cubicBezTo>
                      <a:pt x="64" y="520"/>
                      <a:pt x="64" y="520"/>
                      <a:pt x="64" y="520"/>
                    </a:cubicBezTo>
                    <a:cubicBezTo>
                      <a:pt x="64" y="268"/>
                      <a:pt x="385" y="64"/>
                      <a:pt x="780" y="64"/>
                    </a:cubicBezTo>
                    <a:close/>
                  </a:path>
                </a:pathLst>
              </a:custGeom>
              <a:solidFill>
                <a:srgbClr val="E6ED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sz="1350" kern="0">
                  <a:solidFill>
                    <a:srgbClr val="7B879D"/>
                  </a:solidFill>
                </a:endParaRPr>
              </a:p>
            </p:txBody>
          </p:sp>
          <p:sp>
            <p:nvSpPr>
              <p:cNvPr id="1111" name="Freeform 306"/>
              <p:cNvSpPr>
                <a:spLocks/>
              </p:cNvSpPr>
              <p:nvPr/>
            </p:nvSpPr>
            <p:spPr bwMode="auto">
              <a:xfrm>
                <a:off x="1349" y="1188"/>
                <a:ext cx="1527" cy="1085"/>
              </a:xfrm>
              <a:custGeom>
                <a:avLst/>
                <a:gdLst>
                  <a:gd name="T0" fmla="*/ 5802 w 780"/>
                  <a:gd name="T1" fmla="*/ 0 h 520"/>
                  <a:gd name="T2" fmla="*/ 5863 w 780"/>
                  <a:gd name="T3" fmla="*/ 92 h 520"/>
                  <a:gd name="T4" fmla="*/ 5855 w 780"/>
                  <a:gd name="T5" fmla="*/ 200 h 520"/>
                  <a:gd name="T6" fmla="*/ 5614 w 780"/>
                  <a:gd name="T7" fmla="*/ 209 h 520"/>
                  <a:gd name="T8" fmla="*/ 5338 w 780"/>
                  <a:gd name="T9" fmla="*/ 227 h 520"/>
                  <a:gd name="T10" fmla="*/ 5058 w 780"/>
                  <a:gd name="T11" fmla="*/ 252 h 520"/>
                  <a:gd name="T12" fmla="*/ 4798 w 780"/>
                  <a:gd name="T13" fmla="*/ 292 h 520"/>
                  <a:gd name="T14" fmla="*/ 4533 w 780"/>
                  <a:gd name="T15" fmla="*/ 326 h 520"/>
                  <a:gd name="T16" fmla="*/ 4271 w 780"/>
                  <a:gd name="T17" fmla="*/ 384 h 520"/>
                  <a:gd name="T18" fmla="*/ 4006 w 780"/>
                  <a:gd name="T19" fmla="*/ 444 h 520"/>
                  <a:gd name="T20" fmla="*/ 3753 w 780"/>
                  <a:gd name="T21" fmla="*/ 517 h 520"/>
                  <a:gd name="T22" fmla="*/ 3497 w 780"/>
                  <a:gd name="T23" fmla="*/ 601 h 520"/>
                  <a:gd name="T24" fmla="*/ 3230 w 780"/>
                  <a:gd name="T25" fmla="*/ 701 h 520"/>
                  <a:gd name="T26" fmla="*/ 2962 w 780"/>
                  <a:gd name="T27" fmla="*/ 818 h 520"/>
                  <a:gd name="T28" fmla="*/ 2698 w 780"/>
                  <a:gd name="T29" fmla="*/ 945 h 520"/>
                  <a:gd name="T30" fmla="*/ 2445 w 780"/>
                  <a:gd name="T31" fmla="*/ 1089 h 520"/>
                  <a:gd name="T32" fmla="*/ 2188 w 780"/>
                  <a:gd name="T33" fmla="*/ 1237 h 520"/>
                  <a:gd name="T34" fmla="*/ 1953 w 780"/>
                  <a:gd name="T35" fmla="*/ 1398 h 520"/>
                  <a:gd name="T36" fmla="*/ 1716 w 780"/>
                  <a:gd name="T37" fmla="*/ 1580 h 520"/>
                  <a:gd name="T38" fmla="*/ 1497 w 780"/>
                  <a:gd name="T39" fmla="*/ 1763 h 520"/>
                  <a:gd name="T40" fmla="*/ 1444 w 780"/>
                  <a:gd name="T41" fmla="*/ 1763 h 520"/>
                  <a:gd name="T42" fmla="*/ 1240 w 780"/>
                  <a:gd name="T43" fmla="*/ 1972 h 520"/>
                  <a:gd name="T44" fmla="*/ 1075 w 780"/>
                  <a:gd name="T45" fmla="*/ 2180 h 520"/>
                  <a:gd name="T46" fmla="*/ 1044 w 780"/>
                  <a:gd name="T47" fmla="*/ 2224 h 520"/>
                  <a:gd name="T48" fmla="*/ 821 w 780"/>
                  <a:gd name="T49" fmla="*/ 2416 h 520"/>
                  <a:gd name="T50" fmla="*/ 668 w 780"/>
                  <a:gd name="T51" fmla="*/ 2725 h 520"/>
                  <a:gd name="T52" fmla="*/ 652 w 780"/>
                  <a:gd name="T53" fmla="*/ 2825 h 520"/>
                  <a:gd name="T54" fmla="*/ 456 w 780"/>
                  <a:gd name="T55" fmla="*/ 3025 h 520"/>
                  <a:gd name="T56" fmla="*/ 337 w 780"/>
                  <a:gd name="T57" fmla="*/ 3361 h 520"/>
                  <a:gd name="T58" fmla="*/ 233 w 780"/>
                  <a:gd name="T59" fmla="*/ 3679 h 520"/>
                  <a:gd name="T60" fmla="*/ 165 w 780"/>
                  <a:gd name="T61" fmla="*/ 4015 h 520"/>
                  <a:gd name="T62" fmla="*/ 119 w 780"/>
                  <a:gd name="T63" fmla="*/ 4340 h 520"/>
                  <a:gd name="T64" fmla="*/ 96 w 780"/>
                  <a:gd name="T65" fmla="*/ 4680 h 520"/>
                  <a:gd name="T66" fmla="*/ 119 w 780"/>
                  <a:gd name="T67" fmla="*/ 4724 h 520"/>
                  <a:gd name="T68" fmla="*/ 1804 w 780"/>
                  <a:gd name="T69" fmla="*/ 1306 h 5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80" h="520">
                    <a:moveTo>
                      <a:pt x="240" y="144"/>
                    </a:moveTo>
                    <a:cubicBezTo>
                      <a:pt x="383" y="52"/>
                      <a:pt x="572" y="1"/>
                      <a:pt x="772" y="0"/>
                    </a:cubicBezTo>
                    <a:cubicBezTo>
                      <a:pt x="772" y="0"/>
                      <a:pt x="772" y="0"/>
                      <a:pt x="772" y="0"/>
                    </a:cubicBezTo>
                    <a:cubicBezTo>
                      <a:pt x="772" y="5"/>
                      <a:pt x="776" y="9"/>
                      <a:pt x="780" y="10"/>
                    </a:cubicBezTo>
                    <a:cubicBezTo>
                      <a:pt x="780" y="22"/>
                      <a:pt x="780" y="22"/>
                      <a:pt x="780" y="22"/>
                    </a:cubicBezTo>
                    <a:cubicBezTo>
                      <a:pt x="780" y="22"/>
                      <a:pt x="780" y="22"/>
                      <a:pt x="779" y="22"/>
                    </a:cubicBezTo>
                    <a:cubicBezTo>
                      <a:pt x="773" y="21"/>
                      <a:pt x="768" y="18"/>
                      <a:pt x="765" y="14"/>
                    </a:cubicBezTo>
                    <a:cubicBezTo>
                      <a:pt x="761" y="20"/>
                      <a:pt x="754" y="23"/>
                      <a:pt x="747" y="23"/>
                    </a:cubicBezTo>
                    <a:cubicBezTo>
                      <a:pt x="740" y="23"/>
                      <a:pt x="733" y="20"/>
                      <a:pt x="729" y="15"/>
                    </a:cubicBezTo>
                    <a:cubicBezTo>
                      <a:pt x="725" y="21"/>
                      <a:pt x="718" y="25"/>
                      <a:pt x="710" y="25"/>
                    </a:cubicBezTo>
                    <a:cubicBezTo>
                      <a:pt x="703" y="25"/>
                      <a:pt x="697" y="22"/>
                      <a:pt x="693" y="17"/>
                    </a:cubicBezTo>
                    <a:cubicBezTo>
                      <a:pt x="689" y="23"/>
                      <a:pt x="682" y="28"/>
                      <a:pt x="673" y="28"/>
                    </a:cubicBezTo>
                    <a:cubicBezTo>
                      <a:pt x="667" y="28"/>
                      <a:pt x="661" y="26"/>
                      <a:pt x="657" y="21"/>
                    </a:cubicBezTo>
                    <a:cubicBezTo>
                      <a:pt x="653" y="28"/>
                      <a:pt x="646" y="32"/>
                      <a:pt x="638" y="32"/>
                    </a:cubicBezTo>
                    <a:cubicBezTo>
                      <a:pt x="632" y="32"/>
                      <a:pt x="626" y="30"/>
                      <a:pt x="622" y="26"/>
                    </a:cubicBezTo>
                    <a:cubicBezTo>
                      <a:pt x="618" y="32"/>
                      <a:pt x="611" y="36"/>
                      <a:pt x="603" y="36"/>
                    </a:cubicBezTo>
                    <a:cubicBezTo>
                      <a:pt x="597" y="36"/>
                      <a:pt x="592" y="34"/>
                      <a:pt x="588" y="30"/>
                    </a:cubicBezTo>
                    <a:cubicBezTo>
                      <a:pt x="584" y="37"/>
                      <a:pt x="576" y="42"/>
                      <a:pt x="568" y="42"/>
                    </a:cubicBezTo>
                    <a:cubicBezTo>
                      <a:pt x="562" y="42"/>
                      <a:pt x="557" y="40"/>
                      <a:pt x="553" y="37"/>
                    </a:cubicBezTo>
                    <a:cubicBezTo>
                      <a:pt x="549" y="44"/>
                      <a:pt x="542" y="49"/>
                      <a:pt x="533" y="49"/>
                    </a:cubicBezTo>
                    <a:cubicBezTo>
                      <a:pt x="528" y="49"/>
                      <a:pt x="523" y="47"/>
                      <a:pt x="519" y="44"/>
                    </a:cubicBezTo>
                    <a:cubicBezTo>
                      <a:pt x="516" y="52"/>
                      <a:pt x="508" y="57"/>
                      <a:pt x="499" y="57"/>
                    </a:cubicBezTo>
                    <a:cubicBezTo>
                      <a:pt x="494" y="57"/>
                      <a:pt x="489" y="55"/>
                      <a:pt x="485" y="53"/>
                    </a:cubicBezTo>
                    <a:cubicBezTo>
                      <a:pt x="482" y="61"/>
                      <a:pt x="474" y="66"/>
                      <a:pt x="465" y="66"/>
                    </a:cubicBezTo>
                    <a:cubicBezTo>
                      <a:pt x="460" y="66"/>
                      <a:pt x="455" y="64"/>
                      <a:pt x="451" y="62"/>
                    </a:cubicBezTo>
                    <a:cubicBezTo>
                      <a:pt x="448" y="71"/>
                      <a:pt x="440" y="77"/>
                      <a:pt x="430" y="77"/>
                    </a:cubicBezTo>
                    <a:cubicBezTo>
                      <a:pt x="424" y="77"/>
                      <a:pt x="420" y="76"/>
                      <a:pt x="416" y="73"/>
                    </a:cubicBezTo>
                    <a:cubicBezTo>
                      <a:pt x="413" y="82"/>
                      <a:pt x="405" y="90"/>
                      <a:pt x="394" y="90"/>
                    </a:cubicBezTo>
                    <a:cubicBezTo>
                      <a:pt x="389" y="90"/>
                      <a:pt x="385" y="88"/>
                      <a:pt x="381" y="86"/>
                    </a:cubicBezTo>
                    <a:cubicBezTo>
                      <a:pt x="379" y="96"/>
                      <a:pt x="370" y="104"/>
                      <a:pt x="359" y="104"/>
                    </a:cubicBezTo>
                    <a:cubicBezTo>
                      <a:pt x="355" y="104"/>
                      <a:pt x="351" y="103"/>
                      <a:pt x="347" y="100"/>
                    </a:cubicBezTo>
                    <a:cubicBezTo>
                      <a:pt x="346" y="111"/>
                      <a:pt x="336" y="120"/>
                      <a:pt x="325" y="120"/>
                    </a:cubicBezTo>
                    <a:cubicBezTo>
                      <a:pt x="321" y="120"/>
                      <a:pt x="317" y="119"/>
                      <a:pt x="313" y="117"/>
                    </a:cubicBezTo>
                    <a:cubicBezTo>
                      <a:pt x="311" y="128"/>
                      <a:pt x="302" y="136"/>
                      <a:pt x="291" y="136"/>
                    </a:cubicBezTo>
                    <a:cubicBezTo>
                      <a:pt x="288" y="136"/>
                      <a:pt x="285" y="135"/>
                      <a:pt x="282" y="134"/>
                    </a:cubicBezTo>
                    <a:cubicBezTo>
                      <a:pt x="281" y="145"/>
                      <a:pt x="272" y="154"/>
                      <a:pt x="260" y="154"/>
                    </a:cubicBezTo>
                    <a:cubicBezTo>
                      <a:pt x="257" y="154"/>
                      <a:pt x="253" y="153"/>
                      <a:pt x="250" y="152"/>
                    </a:cubicBezTo>
                    <a:cubicBezTo>
                      <a:pt x="250" y="164"/>
                      <a:pt x="240" y="174"/>
                      <a:pt x="228" y="174"/>
                    </a:cubicBezTo>
                    <a:cubicBezTo>
                      <a:pt x="226" y="174"/>
                      <a:pt x="223" y="174"/>
                      <a:pt x="221" y="173"/>
                    </a:cubicBezTo>
                    <a:cubicBezTo>
                      <a:pt x="220" y="185"/>
                      <a:pt x="210" y="194"/>
                      <a:pt x="199" y="194"/>
                    </a:cubicBezTo>
                    <a:cubicBezTo>
                      <a:pt x="196" y="194"/>
                      <a:pt x="194" y="193"/>
                      <a:pt x="192" y="193"/>
                    </a:cubicBezTo>
                    <a:cubicBezTo>
                      <a:pt x="192" y="193"/>
                      <a:pt x="192" y="194"/>
                      <a:pt x="192" y="194"/>
                    </a:cubicBezTo>
                    <a:cubicBezTo>
                      <a:pt x="192" y="207"/>
                      <a:pt x="182" y="217"/>
                      <a:pt x="169" y="217"/>
                    </a:cubicBezTo>
                    <a:cubicBezTo>
                      <a:pt x="168" y="217"/>
                      <a:pt x="167" y="217"/>
                      <a:pt x="165" y="217"/>
                    </a:cubicBezTo>
                    <a:cubicBezTo>
                      <a:pt x="165" y="217"/>
                      <a:pt x="166" y="217"/>
                      <a:pt x="166" y="218"/>
                    </a:cubicBezTo>
                    <a:cubicBezTo>
                      <a:pt x="166" y="230"/>
                      <a:pt x="155" y="240"/>
                      <a:pt x="143" y="240"/>
                    </a:cubicBezTo>
                    <a:cubicBezTo>
                      <a:pt x="141" y="240"/>
                      <a:pt x="140" y="240"/>
                      <a:pt x="138" y="240"/>
                    </a:cubicBezTo>
                    <a:cubicBezTo>
                      <a:pt x="139" y="242"/>
                      <a:pt x="139" y="243"/>
                      <a:pt x="139" y="245"/>
                    </a:cubicBezTo>
                    <a:cubicBezTo>
                      <a:pt x="139" y="258"/>
                      <a:pt x="129" y="268"/>
                      <a:pt x="116" y="268"/>
                    </a:cubicBezTo>
                    <a:cubicBezTo>
                      <a:pt x="114" y="268"/>
                      <a:pt x="111" y="267"/>
                      <a:pt x="109" y="266"/>
                    </a:cubicBezTo>
                    <a:cubicBezTo>
                      <a:pt x="111" y="270"/>
                      <a:pt x="112" y="273"/>
                      <a:pt x="112" y="277"/>
                    </a:cubicBezTo>
                    <a:cubicBezTo>
                      <a:pt x="112" y="290"/>
                      <a:pt x="102" y="300"/>
                      <a:pt x="89" y="300"/>
                    </a:cubicBezTo>
                    <a:cubicBezTo>
                      <a:pt x="87" y="300"/>
                      <a:pt x="85" y="300"/>
                      <a:pt x="83" y="299"/>
                    </a:cubicBezTo>
                    <a:cubicBezTo>
                      <a:pt x="85" y="303"/>
                      <a:pt x="87" y="307"/>
                      <a:pt x="87" y="311"/>
                    </a:cubicBezTo>
                    <a:cubicBezTo>
                      <a:pt x="87" y="324"/>
                      <a:pt x="77" y="334"/>
                      <a:pt x="64" y="334"/>
                    </a:cubicBezTo>
                    <a:cubicBezTo>
                      <a:pt x="63" y="334"/>
                      <a:pt x="62" y="334"/>
                      <a:pt x="61" y="333"/>
                    </a:cubicBezTo>
                    <a:cubicBezTo>
                      <a:pt x="64" y="337"/>
                      <a:pt x="66" y="342"/>
                      <a:pt x="66" y="348"/>
                    </a:cubicBezTo>
                    <a:cubicBezTo>
                      <a:pt x="66" y="360"/>
                      <a:pt x="57" y="369"/>
                      <a:pt x="45" y="370"/>
                    </a:cubicBezTo>
                    <a:cubicBezTo>
                      <a:pt x="48" y="374"/>
                      <a:pt x="49" y="378"/>
                      <a:pt x="49" y="383"/>
                    </a:cubicBezTo>
                    <a:cubicBezTo>
                      <a:pt x="49" y="394"/>
                      <a:pt x="41" y="403"/>
                      <a:pt x="31" y="405"/>
                    </a:cubicBezTo>
                    <a:cubicBezTo>
                      <a:pt x="35" y="409"/>
                      <a:pt x="37" y="415"/>
                      <a:pt x="37" y="421"/>
                    </a:cubicBezTo>
                    <a:cubicBezTo>
                      <a:pt x="37" y="431"/>
                      <a:pt x="31" y="439"/>
                      <a:pt x="22" y="442"/>
                    </a:cubicBezTo>
                    <a:cubicBezTo>
                      <a:pt x="26" y="446"/>
                      <a:pt x="28" y="452"/>
                      <a:pt x="28" y="458"/>
                    </a:cubicBezTo>
                    <a:cubicBezTo>
                      <a:pt x="28" y="467"/>
                      <a:pt x="23" y="474"/>
                      <a:pt x="16" y="478"/>
                    </a:cubicBezTo>
                    <a:cubicBezTo>
                      <a:pt x="21" y="482"/>
                      <a:pt x="24" y="488"/>
                      <a:pt x="24" y="495"/>
                    </a:cubicBezTo>
                    <a:cubicBezTo>
                      <a:pt x="24" y="503"/>
                      <a:pt x="19" y="511"/>
                      <a:pt x="13" y="515"/>
                    </a:cubicBezTo>
                    <a:cubicBezTo>
                      <a:pt x="13" y="515"/>
                      <a:pt x="14" y="515"/>
                      <a:pt x="14" y="516"/>
                    </a:cubicBezTo>
                    <a:cubicBezTo>
                      <a:pt x="15" y="517"/>
                      <a:pt x="16" y="518"/>
                      <a:pt x="16" y="520"/>
                    </a:cubicBezTo>
                    <a:cubicBezTo>
                      <a:pt x="0" y="520"/>
                      <a:pt x="0" y="520"/>
                      <a:pt x="0" y="520"/>
                    </a:cubicBezTo>
                    <a:cubicBezTo>
                      <a:pt x="0" y="376"/>
                      <a:pt x="85" y="242"/>
                      <a:pt x="240" y="144"/>
                    </a:cubicBezTo>
                    <a:close/>
                  </a:path>
                </a:pathLst>
              </a:custGeom>
              <a:solidFill>
                <a:srgbClr val="BAC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sz="1350" kern="0">
                  <a:solidFill>
                    <a:srgbClr val="7B879D"/>
                  </a:solidFill>
                </a:endParaRPr>
              </a:p>
            </p:txBody>
          </p:sp>
          <p:sp>
            <p:nvSpPr>
              <p:cNvPr id="1112" name="Freeform 307"/>
              <p:cNvSpPr>
                <a:spLocks/>
              </p:cNvSpPr>
              <p:nvPr/>
            </p:nvSpPr>
            <p:spPr bwMode="auto">
              <a:xfrm>
                <a:off x="1434" y="1275"/>
                <a:ext cx="1442" cy="998"/>
              </a:xfrm>
              <a:custGeom>
                <a:avLst/>
                <a:gdLst>
                  <a:gd name="T0" fmla="*/ 4270 w 737"/>
                  <a:gd name="T1" fmla="*/ 518 h 478"/>
                  <a:gd name="T2" fmla="*/ 4022 w 737"/>
                  <a:gd name="T3" fmla="*/ 562 h 478"/>
                  <a:gd name="T4" fmla="*/ 3777 w 737"/>
                  <a:gd name="T5" fmla="*/ 628 h 478"/>
                  <a:gd name="T6" fmla="*/ 3534 w 737"/>
                  <a:gd name="T7" fmla="*/ 702 h 478"/>
                  <a:gd name="T8" fmla="*/ 3289 w 737"/>
                  <a:gd name="T9" fmla="*/ 773 h 478"/>
                  <a:gd name="T10" fmla="*/ 3049 w 737"/>
                  <a:gd name="T11" fmla="*/ 873 h 478"/>
                  <a:gd name="T12" fmla="*/ 2806 w 737"/>
                  <a:gd name="T13" fmla="*/ 973 h 478"/>
                  <a:gd name="T14" fmla="*/ 2577 w 737"/>
                  <a:gd name="T15" fmla="*/ 1082 h 478"/>
                  <a:gd name="T16" fmla="*/ 2342 w 737"/>
                  <a:gd name="T17" fmla="*/ 1211 h 478"/>
                  <a:gd name="T18" fmla="*/ 2117 w 737"/>
                  <a:gd name="T19" fmla="*/ 1347 h 478"/>
                  <a:gd name="T20" fmla="*/ 1889 w 737"/>
                  <a:gd name="T21" fmla="*/ 1491 h 478"/>
                  <a:gd name="T22" fmla="*/ 1684 w 737"/>
                  <a:gd name="T23" fmla="*/ 1656 h 478"/>
                  <a:gd name="T24" fmla="*/ 1472 w 737"/>
                  <a:gd name="T25" fmla="*/ 1831 h 478"/>
                  <a:gd name="T26" fmla="*/ 1277 w 737"/>
                  <a:gd name="T27" fmla="*/ 2023 h 478"/>
                  <a:gd name="T28" fmla="*/ 1245 w 737"/>
                  <a:gd name="T29" fmla="*/ 2031 h 478"/>
                  <a:gd name="T30" fmla="*/ 1065 w 737"/>
                  <a:gd name="T31" fmla="*/ 2219 h 478"/>
                  <a:gd name="T32" fmla="*/ 908 w 737"/>
                  <a:gd name="T33" fmla="*/ 2441 h 478"/>
                  <a:gd name="T34" fmla="*/ 901 w 737"/>
                  <a:gd name="T35" fmla="*/ 2476 h 478"/>
                  <a:gd name="T36" fmla="*/ 752 w 737"/>
                  <a:gd name="T37" fmla="*/ 2720 h 478"/>
                  <a:gd name="T38" fmla="*/ 625 w 737"/>
                  <a:gd name="T39" fmla="*/ 2986 h 478"/>
                  <a:gd name="T40" fmla="*/ 509 w 737"/>
                  <a:gd name="T41" fmla="*/ 3257 h 478"/>
                  <a:gd name="T42" fmla="*/ 421 w 737"/>
                  <a:gd name="T43" fmla="*/ 3549 h 478"/>
                  <a:gd name="T44" fmla="*/ 360 w 737"/>
                  <a:gd name="T45" fmla="*/ 3850 h 478"/>
                  <a:gd name="T46" fmla="*/ 329 w 737"/>
                  <a:gd name="T47" fmla="*/ 4159 h 478"/>
                  <a:gd name="T48" fmla="*/ 268 w 737"/>
                  <a:gd name="T49" fmla="*/ 4351 h 478"/>
                  <a:gd name="T50" fmla="*/ 61 w 737"/>
                  <a:gd name="T51" fmla="*/ 4307 h 478"/>
                  <a:gd name="T52" fmla="*/ 84 w 737"/>
                  <a:gd name="T53" fmla="*/ 3984 h 478"/>
                  <a:gd name="T54" fmla="*/ 127 w 737"/>
                  <a:gd name="T55" fmla="*/ 3666 h 478"/>
                  <a:gd name="T56" fmla="*/ 211 w 737"/>
                  <a:gd name="T57" fmla="*/ 3370 h 478"/>
                  <a:gd name="T58" fmla="*/ 307 w 737"/>
                  <a:gd name="T59" fmla="*/ 3069 h 478"/>
                  <a:gd name="T60" fmla="*/ 437 w 737"/>
                  <a:gd name="T61" fmla="*/ 2785 h 478"/>
                  <a:gd name="T62" fmla="*/ 580 w 737"/>
                  <a:gd name="T63" fmla="*/ 2520 h 478"/>
                  <a:gd name="T64" fmla="*/ 736 w 737"/>
                  <a:gd name="T65" fmla="*/ 2276 h 478"/>
                  <a:gd name="T66" fmla="*/ 744 w 737"/>
                  <a:gd name="T67" fmla="*/ 2240 h 478"/>
                  <a:gd name="T68" fmla="*/ 924 w 737"/>
                  <a:gd name="T69" fmla="*/ 2048 h 478"/>
                  <a:gd name="T70" fmla="*/ 1081 w 737"/>
                  <a:gd name="T71" fmla="*/ 1831 h 478"/>
                  <a:gd name="T72" fmla="*/ 1112 w 737"/>
                  <a:gd name="T73" fmla="*/ 1823 h 478"/>
                  <a:gd name="T74" fmla="*/ 1308 w 737"/>
                  <a:gd name="T75" fmla="*/ 1631 h 478"/>
                  <a:gd name="T76" fmla="*/ 1517 w 737"/>
                  <a:gd name="T77" fmla="*/ 1439 h 478"/>
                  <a:gd name="T78" fmla="*/ 1733 w 737"/>
                  <a:gd name="T79" fmla="*/ 1274 h 478"/>
                  <a:gd name="T80" fmla="*/ 1952 w 737"/>
                  <a:gd name="T81" fmla="*/ 1111 h 478"/>
                  <a:gd name="T82" fmla="*/ 2185 w 737"/>
                  <a:gd name="T83" fmla="*/ 963 h 478"/>
                  <a:gd name="T84" fmla="*/ 2416 w 737"/>
                  <a:gd name="T85" fmla="*/ 837 h 478"/>
                  <a:gd name="T86" fmla="*/ 2657 w 737"/>
                  <a:gd name="T87" fmla="*/ 710 h 478"/>
                  <a:gd name="T88" fmla="*/ 2898 w 737"/>
                  <a:gd name="T89" fmla="*/ 601 h 478"/>
                  <a:gd name="T90" fmla="*/ 3137 w 737"/>
                  <a:gd name="T91" fmla="*/ 509 h 478"/>
                  <a:gd name="T92" fmla="*/ 3385 w 737"/>
                  <a:gd name="T93" fmla="*/ 418 h 478"/>
                  <a:gd name="T94" fmla="*/ 3634 w 737"/>
                  <a:gd name="T95" fmla="*/ 336 h 478"/>
                  <a:gd name="T96" fmla="*/ 3879 w 737"/>
                  <a:gd name="T97" fmla="*/ 276 h 478"/>
                  <a:gd name="T98" fmla="*/ 4137 w 737"/>
                  <a:gd name="T99" fmla="*/ 217 h 478"/>
                  <a:gd name="T100" fmla="*/ 4382 w 737"/>
                  <a:gd name="T101" fmla="*/ 175 h 478"/>
                  <a:gd name="T102" fmla="*/ 4638 w 737"/>
                  <a:gd name="T103" fmla="*/ 136 h 478"/>
                  <a:gd name="T104" fmla="*/ 4895 w 737"/>
                  <a:gd name="T105" fmla="*/ 109 h 478"/>
                  <a:gd name="T106" fmla="*/ 5149 w 737"/>
                  <a:gd name="T107" fmla="*/ 92 h 478"/>
                  <a:gd name="T108" fmla="*/ 5406 w 737"/>
                  <a:gd name="T109" fmla="*/ 84 h 478"/>
                  <a:gd name="T110" fmla="*/ 5531 w 737"/>
                  <a:gd name="T111" fmla="*/ 0 h 478"/>
                  <a:gd name="T112" fmla="*/ 5531 w 737"/>
                  <a:gd name="T113" fmla="*/ 109 h 478"/>
                  <a:gd name="T114" fmla="*/ 5531 w 737"/>
                  <a:gd name="T115" fmla="*/ 292 h 478"/>
                  <a:gd name="T116" fmla="*/ 5531 w 737"/>
                  <a:gd name="T117" fmla="*/ 401 h 478"/>
                  <a:gd name="T118" fmla="*/ 5283 w 737"/>
                  <a:gd name="T119" fmla="*/ 409 h 478"/>
                  <a:gd name="T120" fmla="*/ 5022 w 737"/>
                  <a:gd name="T121" fmla="*/ 418 h 478"/>
                  <a:gd name="T122" fmla="*/ 4773 w 737"/>
                  <a:gd name="T123" fmla="*/ 445 h 478"/>
                  <a:gd name="T124" fmla="*/ 4527 w 737"/>
                  <a:gd name="T125" fmla="*/ 476 h 4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37" h="478">
                    <a:moveTo>
                      <a:pt x="588" y="46"/>
                    </a:moveTo>
                    <a:cubicBezTo>
                      <a:pt x="584" y="53"/>
                      <a:pt x="577" y="57"/>
                      <a:pt x="569" y="57"/>
                    </a:cubicBezTo>
                    <a:cubicBezTo>
                      <a:pt x="564" y="57"/>
                      <a:pt x="559" y="55"/>
                      <a:pt x="555" y="52"/>
                    </a:cubicBezTo>
                    <a:cubicBezTo>
                      <a:pt x="551" y="58"/>
                      <a:pt x="544" y="62"/>
                      <a:pt x="536" y="62"/>
                    </a:cubicBezTo>
                    <a:cubicBezTo>
                      <a:pt x="531" y="62"/>
                      <a:pt x="526" y="60"/>
                      <a:pt x="523" y="57"/>
                    </a:cubicBezTo>
                    <a:cubicBezTo>
                      <a:pt x="519" y="64"/>
                      <a:pt x="512" y="69"/>
                      <a:pt x="503" y="69"/>
                    </a:cubicBezTo>
                    <a:cubicBezTo>
                      <a:pt x="499" y="69"/>
                      <a:pt x="494" y="67"/>
                      <a:pt x="490" y="65"/>
                    </a:cubicBezTo>
                    <a:cubicBezTo>
                      <a:pt x="487" y="72"/>
                      <a:pt x="480" y="77"/>
                      <a:pt x="471" y="77"/>
                    </a:cubicBezTo>
                    <a:cubicBezTo>
                      <a:pt x="466" y="77"/>
                      <a:pt x="462" y="75"/>
                      <a:pt x="458" y="72"/>
                    </a:cubicBezTo>
                    <a:cubicBezTo>
                      <a:pt x="455" y="80"/>
                      <a:pt x="447" y="85"/>
                      <a:pt x="438" y="85"/>
                    </a:cubicBezTo>
                    <a:cubicBezTo>
                      <a:pt x="434" y="85"/>
                      <a:pt x="430" y="84"/>
                      <a:pt x="426" y="82"/>
                    </a:cubicBezTo>
                    <a:cubicBezTo>
                      <a:pt x="423" y="90"/>
                      <a:pt x="415" y="96"/>
                      <a:pt x="406" y="96"/>
                    </a:cubicBezTo>
                    <a:cubicBezTo>
                      <a:pt x="402" y="96"/>
                      <a:pt x="398" y="95"/>
                      <a:pt x="395" y="93"/>
                    </a:cubicBezTo>
                    <a:cubicBezTo>
                      <a:pt x="392" y="101"/>
                      <a:pt x="384" y="107"/>
                      <a:pt x="374" y="107"/>
                    </a:cubicBezTo>
                    <a:cubicBezTo>
                      <a:pt x="370" y="107"/>
                      <a:pt x="367" y="106"/>
                      <a:pt x="364" y="104"/>
                    </a:cubicBezTo>
                    <a:cubicBezTo>
                      <a:pt x="361" y="113"/>
                      <a:pt x="353" y="119"/>
                      <a:pt x="343" y="119"/>
                    </a:cubicBezTo>
                    <a:cubicBezTo>
                      <a:pt x="339" y="119"/>
                      <a:pt x="336" y="118"/>
                      <a:pt x="333" y="117"/>
                    </a:cubicBezTo>
                    <a:cubicBezTo>
                      <a:pt x="331" y="126"/>
                      <a:pt x="322" y="133"/>
                      <a:pt x="312" y="133"/>
                    </a:cubicBezTo>
                    <a:cubicBezTo>
                      <a:pt x="309" y="133"/>
                      <a:pt x="306" y="132"/>
                      <a:pt x="303" y="131"/>
                    </a:cubicBezTo>
                    <a:cubicBezTo>
                      <a:pt x="301" y="141"/>
                      <a:pt x="292" y="148"/>
                      <a:pt x="282" y="148"/>
                    </a:cubicBezTo>
                    <a:cubicBezTo>
                      <a:pt x="279" y="148"/>
                      <a:pt x="276" y="147"/>
                      <a:pt x="274" y="146"/>
                    </a:cubicBezTo>
                    <a:cubicBezTo>
                      <a:pt x="272" y="157"/>
                      <a:pt x="263" y="164"/>
                      <a:pt x="252" y="164"/>
                    </a:cubicBezTo>
                    <a:cubicBezTo>
                      <a:pt x="250" y="164"/>
                      <a:pt x="248" y="164"/>
                      <a:pt x="246" y="163"/>
                    </a:cubicBezTo>
                    <a:cubicBezTo>
                      <a:pt x="244" y="174"/>
                      <a:pt x="235" y="182"/>
                      <a:pt x="224" y="182"/>
                    </a:cubicBezTo>
                    <a:cubicBezTo>
                      <a:pt x="222" y="182"/>
                      <a:pt x="220" y="182"/>
                      <a:pt x="218" y="181"/>
                    </a:cubicBezTo>
                    <a:cubicBezTo>
                      <a:pt x="217" y="192"/>
                      <a:pt x="208" y="201"/>
                      <a:pt x="196" y="201"/>
                    </a:cubicBezTo>
                    <a:cubicBezTo>
                      <a:pt x="195" y="201"/>
                      <a:pt x="193" y="201"/>
                      <a:pt x="191" y="201"/>
                    </a:cubicBezTo>
                    <a:cubicBezTo>
                      <a:pt x="191" y="212"/>
                      <a:pt x="181" y="222"/>
                      <a:pt x="170" y="222"/>
                    </a:cubicBezTo>
                    <a:cubicBezTo>
                      <a:pt x="168" y="222"/>
                      <a:pt x="167" y="222"/>
                      <a:pt x="166" y="222"/>
                    </a:cubicBezTo>
                    <a:cubicBezTo>
                      <a:pt x="166" y="222"/>
                      <a:pt x="166" y="222"/>
                      <a:pt x="166" y="223"/>
                    </a:cubicBezTo>
                    <a:cubicBezTo>
                      <a:pt x="166" y="235"/>
                      <a:pt x="156" y="244"/>
                      <a:pt x="144" y="244"/>
                    </a:cubicBezTo>
                    <a:cubicBezTo>
                      <a:pt x="144" y="244"/>
                      <a:pt x="143" y="244"/>
                      <a:pt x="142" y="244"/>
                    </a:cubicBezTo>
                    <a:cubicBezTo>
                      <a:pt x="142" y="245"/>
                      <a:pt x="142" y="246"/>
                      <a:pt x="142" y="246"/>
                    </a:cubicBezTo>
                    <a:cubicBezTo>
                      <a:pt x="142" y="258"/>
                      <a:pt x="133" y="268"/>
                      <a:pt x="121" y="268"/>
                    </a:cubicBezTo>
                    <a:cubicBezTo>
                      <a:pt x="120" y="268"/>
                      <a:pt x="120" y="268"/>
                      <a:pt x="120" y="268"/>
                    </a:cubicBezTo>
                    <a:cubicBezTo>
                      <a:pt x="120" y="269"/>
                      <a:pt x="120" y="270"/>
                      <a:pt x="120" y="272"/>
                    </a:cubicBezTo>
                    <a:cubicBezTo>
                      <a:pt x="120" y="283"/>
                      <a:pt x="111" y="293"/>
                      <a:pt x="99" y="294"/>
                    </a:cubicBezTo>
                    <a:cubicBezTo>
                      <a:pt x="100" y="295"/>
                      <a:pt x="100" y="297"/>
                      <a:pt x="100" y="299"/>
                    </a:cubicBezTo>
                    <a:cubicBezTo>
                      <a:pt x="100" y="310"/>
                      <a:pt x="92" y="319"/>
                      <a:pt x="81" y="321"/>
                    </a:cubicBezTo>
                    <a:cubicBezTo>
                      <a:pt x="82" y="323"/>
                      <a:pt x="83" y="325"/>
                      <a:pt x="83" y="328"/>
                    </a:cubicBezTo>
                    <a:cubicBezTo>
                      <a:pt x="83" y="338"/>
                      <a:pt x="76" y="347"/>
                      <a:pt x="66" y="349"/>
                    </a:cubicBezTo>
                    <a:cubicBezTo>
                      <a:pt x="67" y="352"/>
                      <a:pt x="68" y="355"/>
                      <a:pt x="68" y="358"/>
                    </a:cubicBezTo>
                    <a:cubicBezTo>
                      <a:pt x="68" y="368"/>
                      <a:pt x="62" y="376"/>
                      <a:pt x="53" y="379"/>
                    </a:cubicBezTo>
                    <a:cubicBezTo>
                      <a:pt x="55" y="382"/>
                      <a:pt x="56" y="386"/>
                      <a:pt x="56" y="390"/>
                    </a:cubicBezTo>
                    <a:cubicBezTo>
                      <a:pt x="56" y="399"/>
                      <a:pt x="51" y="406"/>
                      <a:pt x="44" y="410"/>
                    </a:cubicBezTo>
                    <a:cubicBezTo>
                      <a:pt x="47" y="414"/>
                      <a:pt x="48" y="418"/>
                      <a:pt x="48" y="423"/>
                    </a:cubicBezTo>
                    <a:cubicBezTo>
                      <a:pt x="48" y="431"/>
                      <a:pt x="44" y="438"/>
                      <a:pt x="38" y="442"/>
                    </a:cubicBezTo>
                    <a:cubicBezTo>
                      <a:pt x="41" y="446"/>
                      <a:pt x="44" y="451"/>
                      <a:pt x="44" y="457"/>
                    </a:cubicBezTo>
                    <a:cubicBezTo>
                      <a:pt x="44" y="464"/>
                      <a:pt x="40" y="471"/>
                      <a:pt x="34" y="475"/>
                    </a:cubicBezTo>
                    <a:cubicBezTo>
                      <a:pt x="35" y="476"/>
                      <a:pt x="36" y="477"/>
                      <a:pt x="36" y="478"/>
                    </a:cubicBezTo>
                    <a:cubicBezTo>
                      <a:pt x="6" y="478"/>
                      <a:pt x="6" y="478"/>
                      <a:pt x="6" y="478"/>
                    </a:cubicBezTo>
                    <a:cubicBezTo>
                      <a:pt x="6" y="476"/>
                      <a:pt x="6" y="475"/>
                      <a:pt x="8" y="473"/>
                    </a:cubicBezTo>
                    <a:cubicBezTo>
                      <a:pt x="3" y="469"/>
                      <a:pt x="0" y="463"/>
                      <a:pt x="0" y="457"/>
                    </a:cubicBezTo>
                    <a:cubicBezTo>
                      <a:pt x="0" y="449"/>
                      <a:pt x="4" y="442"/>
                      <a:pt x="11" y="438"/>
                    </a:cubicBezTo>
                    <a:cubicBezTo>
                      <a:pt x="7" y="434"/>
                      <a:pt x="5" y="429"/>
                      <a:pt x="5" y="423"/>
                    </a:cubicBezTo>
                    <a:cubicBezTo>
                      <a:pt x="5" y="414"/>
                      <a:pt x="10" y="407"/>
                      <a:pt x="17" y="403"/>
                    </a:cubicBezTo>
                    <a:cubicBezTo>
                      <a:pt x="14" y="400"/>
                      <a:pt x="13" y="395"/>
                      <a:pt x="13" y="390"/>
                    </a:cubicBezTo>
                    <a:cubicBezTo>
                      <a:pt x="13" y="381"/>
                      <a:pt x="19" y="372"/>
                      <a:pt x="28" y="370"/>
                    </a:cubicBezTo>
                    <a:cubicBezTo>
                      <a:pt x="26" y="366"/>
                      <a:pt x="24" y="362"/>
                      <a:pt x="24" y="358"/>
                    </a:cubicBezTo>
                    <a:cubicBezTo>
                      <a:pt x="24" y="348"/>
                      <a:pt x="32" y="339"/>
                      <a:pt x="41" y="337"/>
                    </a:cubicBezTo>
                    <a:cubicBezTo>
                      <a:pt x="40" y="334"/>
                      <a:pt x="39" y="331"/>
                      <a:pt x="39" y="328"/>
                    </a:cubicBezTo>
                    <a:cubicBezTo>
                      <a:pt x="39" y="317"/>
                      <a:pt x="47" y="308"/>
                      <a:pt x="58" y="306"/>
                    </a:cubicBezTo>
                    <a:cubicBezTo>
                      <a:pt x="57" y="304"/>
                      <a:pt x="57" y="302"/>
                      <a:pt x="57" y="299"/>
                    </a:cubicBezTo>
                    <a:cubicBezTo>
                      <a:pt x="57" y="288"/>
                      <a:pt x="66" y="278"/>
                      <a:pt x="77" y="277"/>
                    </a:cubicBezTo>
                    <a:cubicBezTo>
                      <a:pt x="77" y="276"/>
                      <a:pt x="77" y="274"/>
                      <a:pt x="77" y="272"/>
                    </a:cubicBezTo>
                    <a:cubicBezTo>
                      <a:pt x="77" y="260"/>
                      <a:pt x="86" y="250"/>
                      <a:pt x="98" y="250"/>
                    </a:cubicBezTo>
                    <a:cubicBezTo>
                      <a:pt x="99" y="250"/>
                      <a:pt x="99" y="250"/>
                      <a:pt x="99" y="250"/>
                    </a:cubicBezTo>
                    <a:cubicBezTo>
                      <a:pt x="99" y="249"/>
                      <a:pt x="99" y="248"/>
                      <a:pt x="99" y="246"/>
                    </a:cubicBezTo>
                    <a:cubicBezTo>
                      <a:pt x="99" y="234"/>
                      <a:pt x="109" y="224"/>
                      <a:pt x="121" y="224"/>
                    </a:cubicBezTo>
                    <a:cubicBezTo>
                      <a:pt x="121" y="224"/>
                      <a:pt x="122" y="224"/>
                      <a:pt x="123" y="225"/>
                    </a:cubicBezTo>
                    <a:cubicBezTo>
                      <a:pt x="123" y="224"/>
                      <a:pt x="123" y="223"/>
                      <a:pt x="123" y="223"/>
                    </a:cubicBezTo>
                    <a:cubicBezTo>
                      <a:pt x="123" y="210"/>
                      <a:pt x="132" y="201"/>
                      <a:pt x="144" y="201"/>
                    </a:cubicBezTo>
                    <a:cubicBezTo>
                      <a:pt x="146" y="201"/>
                      <a:pt x="147" y="201"/>
                      <a:pt x="148" y="201"/>
                    </a:cubicBezTo>
                    <a:cubicBezTo>
                      <a:pt x="148" y="201"/>
                      <a:pt x="148" y="200"/>
                      <a:pt x="148" y="200"/>
                    </a:cubicBezTo>
                    <a:cubicBezTo>
                      <a:pt x="148" y="188"/>
                      <a:pt x="158" y="178"/>
                      <a:pt x="170" y="178"/>
                    </a:cubicBezTo>
                    <a:cubicBezTo>
                      <a:pt x="171" y="178"/>
                      <a:pt x="173" y="178"/>
                      <a:pt x="174" y="179"/>
                    </a:cubicBezTo>
                    <a:cubicBezTo>
                      <a:pt x="175" y="167"/>
                      <a:pt x="184" y="158"/>
                      <a:pt x="196" y="158"/>
                    </a:cubicBezTo>
                    <a:cubicBezTo>
                      <a:pt x="198" y="158"/>
                      <a:pt x="200" y="158"/>
                      <a:pt x="202" y="158"/>
                    </a:cubicBezTo>
                    <a:cubicBezTo>
                      <a:pt x="203" y="147"/>
                      <a:pt x="213" y="138"/>
                      <a:pt x="224" y="138"/>
                    </a:cubicBezTo>
                    <a:cubicBezTo>
                      <a:pt x="226" y="138"/>
                      <a:pt x="229" y="139"/>
                      <a:pt x="231" y="140"/>
                    </a:cubicBezTo>
                    <a:cubicBezTo>
                      <a:pt x="232" y="129"/>
                      <a:pt x="241" y="121"/>
                      <a:pt x="252" y="121"/>
                    </a:cubicBezTo>
                    <a:cubicBezTo>
                      <a:pt x="255" y="121"/>
                      <a:pt x="258" y="121"/>
                      <a:pt x="260" y="122"/>
                    </a:cubicBezTo>
                    <a:cubicBezTo>
                      <a:pt x="262" y="112"/>
                      <a:pt x="271" y="104"/>
                      <a:pt x="282" y="104"/>
                    </a:cubicBezTo>
                    <a:cubicBezTo>
                      <a:pt x="285" y="104"/>
                      <a:pt x="288" y="105"/>
                      <a:pt x="291" y="106"/>
                    </a:cubicBezTo>
                    <a:cubicBezTo>
                      <a:pt x="293" y="97"/>
                      <a:pt x="302" y="89"/>
                      <a:pt x="312" y="89"/>
                    </a:cubicBezTo>
                    <a:cubicBezTo>
                      <a:pt x="316" y="89"/>
                      <a:pt x="319" y="90"/>
                      <a:pt x="322" y="92"/>
                    </a:cubicBezTo>
                    <a:cubicBezTo>
                      <a:pt x="324" y="82"/>
                      <a:pt x="333" y="76"/>
                      <a:pt x="343" y="76"/>
                    </a:cubicBezTo>
                    <a:cubicBezTo>
                      <a:pt x="347" y="76"/>
                      <a:pt x="350" y="77"/>
                      <a:pt x="354" y="78"/>
                    </a:cubicBezTo>
                    <a:cubicBezTo>
                      <a:pt x="356" y="70"/>
                      <a:pt x="365" y="63"/>
                      <a:pt x="374" y="63"/>
                    </a:cubicBezTo>
                    <a:cubicBezTo>
                      <a:pt x="378" y="63"/>
                      <a:pt x="382" y="64"/>
                      <a:pt x="386" y="66"/>
                    </a:cubicBezTo>
                    <a:cubicBezTo>
                      <a:pt x="389" y="58"/>
                      <a:pt x="397" y="52"/>
                      <a:pt x="406" y="52"/>
                    </a:cubicBezTo>
                    <a:cubicBezTo>
                      <a:pt x="410" y="52"/>
                      <a:pt x="415" y="54"/>
                      <a:pt x="418" y="56"/>
                    </a:cubicBezTo>
                    <a:cubicBezTo>
                      <a:pt x="421" y="48"/>
                      <a:pt x="429" y="42"/>
                      <a:pt x="438" y="42"/>
                    </a:cubicBezTo>
                    <a:cubicBezTo>
                      <a:pt x="443" y="42"/>
                      <a:pt x="447" y="43"/>
                      <a:pt x="451" y="46"/>
                    </a:cubicBezTo>
                    <a:cubicBezTo>
                      <a:pt x="454" y="38"/>
                      <a:pt x="462" y="33"/>
                      <a:pt x="471" y="33"/>
                    </a:cubicBezTo>
                    <a:cubicBezTo>
                      <a:pt x="476" y="33"/>
                      <a:pt x="480" y="35"/>
                      <a:pt x="484" y="37"/>
                    </a:cubicBezTo>
                    <a:cubicBezTo>
                      <a:pt x="488" y="30"/>
                      <a:pt x="495" y="25"/>
                      <a:pt x="503" y="25"/>
                    </a:cubicBezTo>
                    <a:cubicBezTo>
                      <a:pt x="509" y="25"/>
                      <a:pt x="513" y="27"/>
                      <a:pt x="517" y="30"/>
                    </a:cubicBezTo>
                    <a:cubicBezTo>
                      <a:pt x="521" y="23"/>
                      <a:pt x="528" y="19"/>
                      <a:pt x="536" y="19"/>
                    </a:cubicBezTo>
                    <a:cubicBezTo>
                      <a:pt x="542" y="19"/>
                      <a:pt x="547" y="21"/>
                      <a:pt x="551" y="24"/>
                    </a:cubicBezTo>
                    <a:cubicBezTo>
                      <a:pt x="554" y="18"/>
                      <a:pt x="561" y="13"/>
                      <a:pt x="569" y="13"/>
                    </a:cubicBezTo>
                    <a:cubicBezTo>
                      <a:pt x="575" y="13"/>
                      <a:pt x="580" y="16"/>
                      <a:pt x="584" y="19"/>
                    </a:cubicBezTo>
                    <a:cubicBezTo>
                      <a:pt x="588" y="13"/>
                      <a:pt x="595" y="9"/>
                      <a:pt x="603" y="9"/>
                    </a:cubicBezTo>
                    <a:cubicBezTo>
                      <a:pt x="608" y="9"/>
                      <a:pt x="614" y="11"/>
                      <a:pt x="618" y="15"/>
                    </a:cubicBezTo>
                    <a:cubicBezTo>
                      <a:pt x="622" y="9"/>
                      <a:pt x="628" y="5"/>
                      <a:pt x="636" y="5"/>
                    </a:cubicBezTo>
                    <a:cubicBezTo>
                      <a:pt x="642" y="5"/>
                      <a:pt x="648" y="7"/>
                      <a:pt x="652" y="12"/>
                    </a:cubicBezTo>
                    <a:cubicBezTo>
                      <a:pt x="656" y="6"/>
                      <a:pt x="662" y="2"/>
                      <a:pt x="669" y="2"/>
                    </a:cubicBezTo>
                    <a:cubicBezTo>
                      <a:pt x="676" y="2"/>
                      <a:pt x="682" y="5"/>
                      <a:pt x="686" y="10"/>
                    </a:cubicBezTo>
                    <a:cubicBezTo>
                      <a:pt x="690" y="5"/>
                      <a:pt x="697" y="1"/>
                      <a:pt x="704" y="1"/>
                    </a:cubicBezTo>
                    <a:cubicBezTo>
                      <a:pt x="710" y="1"/>
                      <a:pt x="716" y="4"/>
                      <a:pt x="720" y="9"/>
                    </a:cubicBezTo>
                    <a:cubicBezTo>
                      <a:pt x="724" y="4"/>
                      <a:pt x="730" y="0"/>
                      <a:pt x="737" y="0"/>
                    </a:cubicBezTo>
                    <a:cubicBezTo>
                      <a:pt x="737" y="0"/>
                      <a:pt x="737" y="0"/>
                      <a:pt x="737" y="0"/>
                    </a:cubicBezTo>
                    <a:cubicBezTo>
                      <a:pt x="737" y="12"/>
                      <a:pt x="737" y="12"/>
                      <a:pt x="737" y="12"/>
                    </a:cubicBezTo>
                    <a:cubicBezTo>
                      <a:pt x="737" y="12"/>
                      <a:pt x="737" y="12"/>
                      <a:pt x="737" y="12"/>
                    </a:cubicBezTo>
                    <a:cubicBezTo>
                      <a:pt x="732" y="12"/>
                      <a:pt x="727" y="17"/>
                      <a:pt x="727" y="22"/>
                    </a:cubicBezTo>
                    <a:cubicBezTo>
                      <a:pt x="727" y="28"/>
                      <a:pt x="732" y="32"/>
                      <a:pt x="737" y="32"/>
                    </a:cubicBezTo>
                    <a:cubicBezTo>
                      <a:pt x="737" y="32"/>
                      <a:pt x="737" y="32"/>
                      <a:pt x="737" y="32"/>
                    </a:cubicBezTo>
                    <a:cubicBezTo>
                      <a:pt x="737" y="44"/>
                      <a:pt x="737" y="44"/>
                      <a:pt x="737" y="44"/>
                    </a:cubicBezTo>
                    <a:cubicBezTo>
                      <a:pt x="731" y="44"/>
                      <a:pt x="725" y="41"/>
                      <a:pt x="721" y="36"/>
                    </a:cubicBezTo>
                    <a:cubicBezTo>
                      <a:pt x="717" y="42"/>
                      <a:pt x="711" y="45"/>
                      <a:pt x="704" y="45"/>
                    </a:cubicBezTo>
                    <a:cubicBezTo>
                      <a:pt x="697" y="45"/>
                      <a:pt x="691" y="42"/>
                      <a:pt x="687" y="37"/>
                    </a:cubicBezTo>
                    <a:cubicBezTo>
                      <a:pt x="683" y="42"/>
                      <a:pt x="677" y="46"/>
                      <a:pt x="669" y="46"/>
                    </a:cubicBezTo>
                    <a:cubicBezTo>
                      <a:pt x="663" y="46"/>
                      <a:pt x="658" y="43"/>
                      <a:pt x="654" y="39"/>
                    </a:cubicBezTo>
                    <a:cubicBezTo>
                      <a:pt x="650" y="45"/>
                      <a:pt x="643" y="49"/>
                      <a:pt x="636" y="49"/>
                    </a:cubicBezTo>
                    <a:cubicBezTo>
                      <a:pt x="630" y="49"/>
                      <a:pt x="625" y="46"/>
                      <a:pt x="621" y="42"/>
                    </a:cubicBezTo>
                    <a:cubicBezTo>
                      <a:pt x="617" y="48"/>
                      <a:pt x="610" y="52"/>
                      <a:pt x="603" y="52"/>
                    </a:cubicBezTo>
                    <a:cubicBezTo>
                      <a:pt x="597" y="52"/>
                      <a:pt x="592" y="50"/>
                      <a:pt x="588" y="46"/>
                    </a:cubicBezTo>
                    <a:close/>
                  </a:path>
                </a:pathLst>
              </a:custGeom>
              <a:solidFill>
                <a:srgbClr val="BAC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sz="1350" kern="0">
                  <a:solidFill>
                    <a:srgbClr val="7B879D"/>
                  </a:solidFill>
                </a:endParaRPr>
              </a:p>
            </p:txBody>
          </p:sp>
          <p:sp>
            <p:nvSpPr>
              <p:cNvPr id="1113" name="Freeform 308"/>
              <p:cNvSpPr>
                <a:spLocks/>
              </p:cNvSpPr>
              <p:nvPr/>
            </p:nvSpPr>
            <p:spPr bwMode="auto">
              <a:xfrm>
                <a:off x="1475" y="1321"/>
                <a:ext cx="1402" cy="952"/>
              </a:xfrm>
              <a:custGeom>
                <a:avLst/>
                <a:gdLst>
                  <a:gd name="T0" fmla="*/ 5375 w 716"/>
                  <a:gd name="T1" fmla="*/ 92 h 456"/>
                  <a:gd name="T2" fmla="*/ 5375 w 716"/>
                  <a:gd name="T3" fmla="*/ 200 h 456"/>
                  <a:gd name="T4" fmla="*/ 5126 w 716"/>
                  <a:gd name="T5" fmla="*/ 209 h 456"/>
                  <a:gd name="T6" fmla="*/ 4866 w 716"/>
                  <a:gd name="T7" fmla="*/ 217 h 456"/>
                  <a:gd name="T8" fmla="*/ 4617 w 716"/>
                  <a:gd name="T9" fmla="*/ 244 h 456"/>
                  <a:gd name="T10" fmla="*/ 4370 w 716"/>
                  <a:gd name="T11" fmla="*/ 276 h 456"/>
                  <a:gd name="T12" fmla="*/ 4114 w 716"/>
                  <a:gd name="T13" fmla="*/ 317 h 456"/>
                  <a:gd name="T14" fmla="*/ 3865 w 716"/>
                  <a:gd name="T15" fmla="*/ 365 h 456"/>
                  <a:gd name="T16" fmla="*/ 3619 w 716"/>
                  <a:gd name="T17" fmla="*/ 428 h 456"/>
                  <a:gd name="T18" fmla="*/ 3378 w 716"/>
                  <a:gd name="T19" fmla="*/ 501 h 456"/>
                  <a:gd name="T20" fmla="*/ 3133 w 716"/>
                  <a:gd name="T21" fmla="*/ 576 h 456"/>
                  <a:gd name="T22" fmla="*/ 2890 w 716"/>
                  <a:gd name="T23" fmla="*/ 672 h 456"/>
                  <a:gd name="T24" fmla="*/ 2649 w 716"/>
                  <a:gd name="T25" fmla="*/ 772 h 456"/>
                  <a:gd name="T26" fmla="*/ 2420 w 716"/>
                  <a:gd name="T27" fmla="*/ 885 h 456"/>
                  <a:gd name="T28" fmla="*/ 2185 w 716"/>
                  <a:gd name="T29" fmla="*/ 1010 h 456"/>
                  <a:gd name="T30" fmla="*/ 1960 w 716"/>
                  <a:gd name="T31" fmla="*/ 1146 h 456"/>
                  <a:gd name="T32" fmla="*/ 1733 w 716"/>
                  <a:gd name="T33" fmla="*/ 1290 h 456"/>
                  <a:gd name="T34" fmla="*/ 1521 w 716"/>
                  <a:gd name="T35" fmla="*/ 1455 h 456"/>
                  <a:gd name="T36" fmla="*/ 1316 w 716"/>
                  <a:gd name="T37" fmla="*/ 1631 h 456"/>
                  <a:gd name="T38" fmla="*/ 1120 w 716"/>
                  <a:gd name="T39" fmla="*/ 1823 h 456"/>
                  <a:gd name="T40" fmla="*/ 1089 w 716"/>
                  <a:gd name="T41" fmla="*/ 1831 h 456"/>
                  <a:gd name="T42" fmla="*/ 909 w 716"/>
                  <a:gd name="T43" fmla="*/ 2019 h 456"/>
                  <a:gd name="T44" fmla="*/ 752 w 716"/>
                  <a:gd name="T45" fmla="*/ 2240 h 456"/>
                  <a:gd name="T46" fmla="*/ 744 w 716"/>
                  <a:gd name="T47" fmla="*/ 2276 h 456"/>
                  <a:gd name="T48" fmla="*/ 595 w 716"/>
                  <a:gd name="T49" fmla="*/ 2520 h 456"/>
                  <a:gd name="T50" fmla="*/ 464 w 716"/>
                  <a:gd name="T51" fmla="*/ 2785 h 456"/>
                  <a:gd name="T52" fmla="*/ 352 w 716"/>
                  <a:gd name="T53" fmla="*/ 3054 h 456"/>
                  <a:gd name="T54" fmla="*/ 264 w 716"/>
                  <a:gd name="T55" fmla="*/ 3347 h 456"/>
                  <a:gd name="T56" fmla="*/ 204 w 716"/>
                  <a:gd name="T57" fmla="*/ 3647 h 456"/>
                  <a:gd name="T58" fmla="*/ 172 w 716"/>
                  <a:gd name="T59" fmla="*/ 3958 h 456"/>
                  <a:gd name="T60" fmla="*/ 112 w 716"/>
                  <a:gd name="T61" fmla="*/ 4150 h 456"/>
                  <a:gd name="T62" fmla="*/ 5299 w 716"/>
                  <a:gd name="T63" fmla="*/ 0 h 4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16" h="456">
                    <a:moveTo>
                      <a:pt x="706" y="0"/>
                    </a:moveTo>
                    <a:cubicBezTo>
                      <a:pt x="706" y="6"/>
                      <a:pt x="711" y="10"/>
                      <a:pt x="716" y="10"/>
                    </a:cubicBezTo>
                    <a:cubicBezTo>
                      <a:pt x="716" y="10"/>
                      <a:pt x="716" y="10"/>
                      <a:pt x="716" y="10"/>
                    </a:cubicBezTo>
                    <a:cubicBezTo>
                      <a:pt x="716" y="22"/>
                      <a:pt x="716" y="22"/>
                      <a:pt x="716" y="22"/>
                    </a:cubicBezTo>
                    <a:cubicBezTo>
                      <a:pt x="710" y="22"/>
                      <a:pt x="704" y="19"/>
                      <a:pt x="700" y="14"/>
                    </a:cubicBezTo>
                    <a:cubicBezTo>
                      <a:pt x="696" y="20"/>
                      <a:pt x="690" y="23"/>
                      <a:pt x="683" y="23"/>
                    </a:cubicBezTo>
                    <a:cubicBezTo>
                      <a:pt x="676" y="23"/>
                      <a:pt x="670" y="20"/>
                      <a:pt x="666" y="15"/>
                    </a:cubicBezTo>
                    <a:cubicBezTo>
                      <a:pt x="662" y="20"/>
                      <a:pt x="656" y="24"/>
                      <a:pt x="648" y="24"/>
                    </a:cubicBezTo>
                    <a:cubicBezTo>
                      <a:pt x="642" y="24"/>
                      <a:pt x="637" y="21"/>
                      <a:pt x="633" y="17"/>
                    </a:cubicBezTo>
                    <a:cubicBezTo>
                      <a:pt x="629" y="23"/>
                      <a:pt x="622" y="27"/>
                      <a:pt x="615" y="27"/>
                    </a:cubicBezTo>
                    <a:cubicBezTo>
                      <a:pt x="609" y="27"/>
                      <a:pt x="604" y="24"/>
                      <a:pt x="600" y="20"/>
                    </a:cubicBezTo>
                    <a:cubicBezTo>
                      <a:pt x="596" y="26"/>
                      <a:pt x="589" y="30"/>
                      <a:pt x="582" y="30"/>
                    </a:cubicBezTo>
                    <a:cubicBezTo>
                      <a:pt x="576" y="30"/>
                      <a:pt x="571" y="28"/>
                      <a:pt x="567" y="24"/>
                    </a:cubicBezTo>
                    <a:cubicBezTo>
                      <a:pt x="563" y="31"/>
                      <a:pt x="556" y="35"/>
                      <a:pt x="548" y="35"/>
                    </a:cubicBezTo>
                    <a:cubicBezTo>
                      <a:pt x="543" y="35"/>
                      <a:pt x="538" y="33"/>
                      <a:pt x="534" y="30"/>
                    </a:cubicBezTo>
                    <a:cubicBezTo>
                      <a:pt x="530" y="36"/>
                      <a:pt x="523" y="40"/>
                      <a:pt x="515" y="40"/>
                    </a:cubicBezTo>
                    <a:cubicBezTo>
                      <a:pt x="510" y="40"/>
                      <a:pt x="505" y="38"/>
                      <a:pt x="502" y="35"/>
                    </a:cubicBezTo>
                    <a:cubicBezTo>
                      <a:pt x="498" y="42"/>
                      <a:pt x="491" y="47"/>
                      <a:pt x="482" y="47"/>
                    </a:cubicBezTo>
                    <a:cubicBezTo>
                      <a:pt x="478" y="47"/>
                      <a:pt x="473" y="45"/>
                      <a:pt x="469" y="43"/>
                    </a:cubicBezTo>
                    <a:cubicBezTo>
                      <a:pt x="466" y="50"/>
                      <a:pt x="459" y="55"/>
                      <a:pt x="450" y="55"/>
                    </a:cubicBezTo>
                    <a:cubicBezTo>
                      <a:pt x="445" y="55"/>
                      <a:pt x="441" y="53"/>
                      <a:pt x="437" y="50"/>
                    </a:cubicBezTo>
                    <a:cubicBezTo>
                      <a:pt x="434" y="58"/>
                      <a:pt x="426" y="63"/>
                      <a:pt x="417" y="63"/>
                    </a:cubicBezTo>
                    <a:cubicBezTo>
                      <a:pt x="413" y="63"/>
                      <a:pt x="409" y="62"/>
                      <a:pt x="405" y="60"/>
                    </a:cubicBezTo>
                    <a:cubicBezTo>
                      <a:pt x="402" y="68"/>
                      <a:pt x="394" y="74"/>
                      <a:pt x="385" y="74"/>
                    </a:cubicBezTo>
                    <a:cubicBezTo>
                      <a:pt x="381" y="74"/>
                      <a:pt x="377" y="73"/>
                      <a:pt x="374" y="71"/>
                    </a:cubicBezTo>
                    <a:cubicBezTo>
                      <a:pt x="371" y="79"/>
                      <a:pt x="363" y="85"/>
                      <a:pt x="353" y="85"/>
                    </a:cubicBezTo>
                    <a:cubicBezTo>
                      <a:pt x="349" y="85"/>
                      <a:pt x="346" y="84"/>
                      <a:pt x="343" y="82"/>
                    </a:cubicBezTo>
                    <a:cubicBezTo>
                      <a:pt x="340" y="91"/>
                      <a:pt x="332" y="97"/>
                      <a:pt x="322" y="97"/>
                    </a:cubicBezTo>
                    <a:cubicBezTo>
                      <a:pt x="318" y="97"/>
                      <a:pt x="315" y="96"/>
                      <a:pt x="312" y="95"/>
                    </a:cubicBezTo>
                    <a:cubicBezTo>
                      <a:pt x="310" y="104"/>
                      <a:pt x="301" y="111"/>
                      <a:pt x="291" y="111"/>
                    </a:cubicBezTo>
                    <a:cubicBezTo>
                      <a:pt x="288" y="111"/>
                      <a:pt x="285" y="110"/>
                      <a:pt x="282" y="109"/>
                    </a:cubicBezTo>
                    <a:cubicBezTo>
                      <a:pt x="280" y="119"/>
                      <a:pt x="271" y="126"/>
                      <a:pt x="261" y="126"/>
                    </a:cubicBezTo>
                    <a:cubicBezTo>
                      <a:pt x="258" y="126"/>
                      <a:pt x="255" y="125"/>
                      <a:pt x="253" y="124"/>
                    </a:cubicBezTo>
                    <a:cubicBezTo>
                      <a:pt x="251" y="135"/>
                      <a:pt x="242" y="142"/>
                      <a:pt x="231" y="142"/>
                    </a:cubicBezTo>
                    <a:cubicBezTo>
                      <a:pt x="229" y="142"/>
                      <a:pt x="227" y="142"/>
                      <a:pt x="225" y="141"/>
                    </a:cubicBezTo>
                    <a:cubicBezTo>
                      <a:pt x="223" y="152"/>
                      <a:pt x="214" y="160"/>
                      <a:pt x="203" y="160"/>
                    </a:cubicBezTo>
                    <a:cubicBezTo>
                      <a:pt x="201" y="160"/>
                      <a:pt x="199" y="160"/>
                      <a:pt x="197" y="159"/>
                    </a:cubicBezTo>
                    <a:cubicBezTo>
                      <a:pt x="196" y="170"/>
                      <a:pt x="187" y="179"/>
                      <a:pt x="175" y="179"/>
                    </a:cubicBezTo>
                    <a:cubicBezTo>
                      <a:pt x="174" y="179"/>
                      <a:pt x="172" y="179"/>
                      <a:pt x="170" y="179"/>
                    </a:cubicBezTo>
                    <a:cubicBezTo>
                      <a:pt x="170" y="190"/>
                      <a:pt x="160" y="200"/>
                      <a:pt x="149" y="200"/>
                    </a:cubicBezTo>
                    <a:cubicBezTo>
                      <a:pt x="147" y="200"/>
                      <a:pt x="146" y="200"/>
                      <a:pt x="145" y="200"/>
                    </a:cubicBezTo>
                    <a:cubicBezTo>
                      <a:pt x="145" y="200"/>
                      <a:pt x="145" y="200"/>
                      <a:pt x="145" y="201"/>
                    </a:cubicBezTo>
                    <a:cubicBezTo>
                      <a:pt x="145" y="213"/>
                      <a:pt x="135" y="222"/>
                      <a:pt x="123" y="222"/>
                    </a:cubicBezTo>
                    <a:cubicBezTo>
                      <a:pt x="123" y="222"/>
                      <a:pt x="122" y="222"/>
                      <a:pt x="121" y="222"/>
                    </a:cubicBezTo>
                    <a:cubicBezTo>
                      <a:pt x="121" y="223"/>
                      <a:pt x="121" y="224"/>
                      <a:pt x="121" y="224"/>
                    </a:cubicBezTo>
                    <a:cubicBezTo>
                      <a:pt x="121" y="236"/>
                      <a:pt x="112" y="246"/>
                      <a:pt x="100" y="246"/>
                    </a:cubicBezTo>
                    <a:cubicBezTo>
                      <a:pt x="99" y="246"/>
                      <a:pt x="99" y="246"/>
                      <a:pt x="99" y="246"/>
                    </a:cubicBezTo>
                    <a:cubicBezTo>
                      <a:pt x="99" y="247"/>
                      <a:pt x="99" y="248"/>
                      <a:pt x="99" y="250"/>
                    </a:cubicBezTo>
                    <a:cubicBezTo>
                      <a:pt x="99" y="261"/>
                      <a:pt x="90" y="271"/>
                      <a:pt x="78" y="272"/>
                    </a:cubicBezTo>
                    <a:cubicBezTo>
                      <a:pt x="79" y="273"/>
                      <a:pt x="79" y="275"/>
                      <a:pt x="79" y="277"/>
                    </a:cubicBezTo>
                    <a:cubicBezTo>
                      <a:pt x="79" y="288"/>
                      <a:pt x="71" y="297"/>
                      <a:pt x="60" y="299"/>
                    </a:cubicBezTo>
                    <a:cubicBezTo>
                      <a:pt x="61" y="301"/>
                      <a:pt x="62" y="303"/>
                      <a:pt x="62" y="306"/>
                    </a:cubicBezTo>
                    <a:cubicBezTo>
                      <a:pt x="62" y="316"/>
                      <a:pt x="55" y="325"/>
                      <a:pt x="45" y="327"/>
                    </a:cubicBezTo>
                    <a:cubicBezTo>
                      <a:pt x="46" y="330"/>
                      <a:pt x="47" y="333"/>
                      <a:pt x="47" y="336"/>
                    </a:cubicBezTo>
                    <a:cubicBezTo>
                      <a:pt x="47" y="346"/>
                      <a:pt x="41" y="354"/>
                      <a:pt x="32" y="357"/>
                    </a:cubicBezTo>
                    <a:cubicBezTo>
                      <a:pt x="34" y="360"/>
                      <a:pt x="35" y="364"/>
                      <a:pt x="35" y="368"/>
                    </a:cubicBezTo>
                    <a:cubicBezTo>
                      <a:pt x="35" y="377"/>
                      <a:pt x="30" y="384"/>
                      <a:pt x="23" y="388"/>
                    </a:cubicBezTo>
                    <a:cubicBezTo>
                      <a:pt x="26" y="392"/>
                      <a:pt x="27" y="396"/>
                      <a:pt x="27" y="401"/>
                    </a:cubicBezTo>
                    <a:cubicBezTo>
                      <a:pt x="27" y="409"/>
                      <a:pt x="23" y="416"/>
                      <a:pt x="17" y="420"/>
                    </a:cubicBezTo>
                    <a:cubicBezTo>
                      <a:pt x="20" y="424"/>
                      <a:pt x="23" y="429"/>
                      <a:pt x="23" y="435"/>
                    </a:cubicBezTo>
                    <a:cubicBezTo>
                      <a:pt x="23" y="442"/>
                      <a:pt x="19" y="449"/>
                      <a:pt x="13" y="453"/>
                    </a:cubicBezTo>
                    <a:cubicBezTo>
                      <a:pt x="14" y="454"/>
                      <a:pt x="15" y="455"/>
                      <a:pt x="15" y="456"/>
                    </a:cubicBezTo>
                    <a:cubicBezTo>
                      <a:pt x="0" y="456"/>
                      <a:pt x="0" y="456"/>
                      <a:pt x="0" y="456"/>
                    </a:cubicBezTo>
                    <a:cubicBezTo>
                      <a:pt x="0" y="206"/>
                      <a:pt x="316" y="4"/>
                      <a:pt x="706" y="0"/>
                    </a:cubicBezTo>
                    <a:close/>
                  </a:path>
                </a:pathLst>
              </a:custGeom>
              <a:solidFill>
                <a:srgbClr val="DECC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sz="1350" kern="0">
                  <a:solidFill>
                    <a:srgbClr val="7B879D"/>
                  </a:solidFill>
                </a:endParaRPr>
              </a:p>
            </p:txBody>
          </p:sp>
          <p:sp>
            <p:nvSpPr>
              <p:cNvPr id="1114" name="Freeform 309"/>
              <p:cNvSpPr>
                <a:spLocks/>
              </p:cNvSpPr>
              <p:nvPr/>
            </p:nvSpPr>
            <p:spPr bwMode="auto">
              <a:xfrm>
                <a:off x="1349" y="2206"/>
                <a:ext cx="118" cy="40"/>
              </a:xfrm>
              <a:custGeom>
                <a:avLst/>
                <a:gdLst>
                  <a:gd name="T0" fmla="*/ 118 w 118"/>
                  <a:gd name="T1" fmla="*/ 6 h 40"/>
                  <a:gd name="T2" fmla="*/ 116 w 118"/>
                  <a:gd name="T3" fmla="*/ 40 h 40"/>
                  <a:gd name="T4" fmla="*/ 0 w 118"/>
                  <a:gd name="T5" fmla="*/ 34 h 40"/>
                  <a:gd name="T6" fmla="*/ 2 w 118"/>
                  <a:gd name="T7" fmla="*/ 0 h 40"/>
                  <a:gd name="T8" fmla="*/ 118 w 118"/>
                  <a:gd name="T9" fmla="*/ 6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40">
                    <a:moveTo>
                      <a:pt x="118" y="6"/>
                    </a:moveTo>
                    <a:lnTo>
                      <a:pt x="116" y="40"/>
                    </a:lnTo>
                    <a:lnTo>
                      <a:pt x="0" y="34"/>
                    </a:lnTo>
                    <a:lnTo>
                      <a:pt x="2" y="0"/>
                    </a:lnTo>
                    <a:lnTo>
                      <a:pt x="118" y="6"/>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15" name="Freeform 310"/>
              <p:cNvSpPr>
                <a:spLocks/>
              </p:cNvSpPr>
              <p:nvPr/>
            </p:nvSpPr>
            <p:spPr bwMode="auto">
              <a:xfrm>
                <a:off x="1367" y="2133"/>
                <a:ext cx="118" cy="40"/>
              </a:xfrm>
              <a:custGeom>
                <a:avLst/>
                <a:gdLst>
                  <a:gd name="T0" fmla="*/ 118 w 118"/>
                  <a:gd name="T1" fmla="*/ 6 h 40"/>
                  <a:gd name="T2" fmla="*/ 116 w 118"/>
                  <a:gd name="T3" fmla="*/ 40 h 40"/>
                  <a:gd name="T4" fmla="*/ 0 w 118"/>
                  <a:gd name="T5" fmla="*/ 34 h 40"/>
                  <a:gd name="T6" fmla="*/ 2 w 118"/>
                  <a:gd name="T7" fmla="*/ 0 h 40"/>
                  <a:gd name="T8" fmla="*/ 118 w 118"/>
                  <a:gd name="T9" fmla="*/ 6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40">
                    <a:moveTo>
                      <a:pt x="118" y="6"/>
                    </a:moveTo>
                    <a:lnTo>
                      <a:pt x="116" y="40"/>
                    </a:lnTo>
                    <a:lnTo>
                      <a:pt x="0" y="34"/>
                    </a:lnTo>
                    <a:lnTo>
                      <a:pt x="2" y="0"/>
                    </a:lnTo>
                    <a:lnTo>
                      <a:pt x="118" y="6"/>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16" name="Freeform 311"/>
              <p:cNvSpPr>
                <a:spLocks/>
              </p:cNvSpPr>
              <p:nvPr/>
            </p:nvSpPr>
            <p:spPr bwMode="auto">
              <a:xfrm>
                <a:off x="1379" y="2054"/>
                <a:ext cx="119" cy="54"/>
              </a:xfrm>
              <a:custGeom>
                <a:avLst/>
                <a:gdLst>
                  <a:gd name="T0" fmla="*/ 119 w 119"/>
                  <a:gd name="T1" fmla="*/ 23 h 54"/>
                  <a:gd name="T2" fmla="*/ 113 w 119"/>
                  <a:gd name="T3" fmla="*/ 54 h 54"/>
                  <a:gd name="T4" fmla="*/ 0 w 119"/>
                  <a:gd name="T5" fmla="*/ 33 h 54"/>
                  <a:gd name="T6" fmla="*/ 6 w 119"/>
                  <a:gd name="T7" fmla="*/ 0 h 54"/>
                  <a:gd name="T8" fmla="*/ 119 w 119"/>
                  <a:gd name="T9" fmla="*/ 23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54">
                    <a:moveTo>
                      <a:pt x="119" y="23"/>
                    </a:moveTo>
                    <a:lnTo>
                      <a:pt x="113" y="54"/>
                    </a:lnTo>
                    <a:lnTo>
                      <a:pt x="0" y="33"/>
                    </a:lnTo>
                    <a:lnTo>
                      <a:pt x="6" y="0"/>
                    </a:lnTo>
                    <a:lnTo>
                      <a:pt x="119" y="23"/>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17" name="Freeform 312"/>
              <p:cNvSpPr>
                <a:spLocks/>
              </p:cNvSpPr>
              <p:nvPr/>
            </p:nvSpPr>
            <p:spPr bwMode="auto">
              <a:xfrm>
                <a:off x="1402" y="1974"/>
                <a:ext cx="122" cy="65"/>
              </a:xfrm>
              <a:custGeom>
                <a:avLst/>
                <a:gdLst>
                  <a:gd name="T0" fmla="*/ 122 w 122"/>
                  <a:gd name="T1" fmla="*/ 32 h 65"/>
                  <a:gd name="T2" fmla="*/ 114 w 122"/>
                  <a:gd name="T3" fmla="*/ 65 h 65"/>
                  <a:gd name="T4" fmla="*/ 0 w 122"/>
                  <a:gd name="T5" fmla="*/ 34 h 65"/>
                  <a:gd name="T6" fmla="*/ 8 w 122"/>
                  <a:gd name="T7" fmla="*/ 0 h 65"/>
                  <a:gd name="T8" fmla="*/ 122 w 122"/>
                  <a:gd name="T9" fmla="*/ 32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 h="65">
                    <a:moveTo>
                      <a:pt x="122" y="32"/>
                    </a:moveTo>
                    <a:lnTo>
                      <a:pt x="114" y="65"/>
                    </a:lnTo>
                    <a:lnTo>
                      <a:pt x="0" y="34"/>
                    </a:lnTo>
                    <a:lnTo>
                      <a:pt x="8" y="0"/>
                    </a:lnTo>
                    <a:lnTo>
                      <a:pt x="122" y="32"/>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18" name="Freeform 313"/>
              <p:cNvSpPr>
                <a:spLocks/>
              </p:cNvSpPr>
              <p:nvPr/>
            </p:nvSpPr>
            <p:spPr bwMode="auto">
              <a:xfrm>
                <a:off x="1443" y="1906"/>
                <a:ext cx="113" cy="73"/>
              </a:xfrm>
              <a:custGeom>
                <a:avLst/>
                <a:gdLst>
                  <a:gd name="T0" fmla="*/ 112 w 112"/>
                  <a:gd name="T1" fmla="*/ 43 h 73"/>
                  <a:gd name="T2" fmla="*/ 100 w 112"/>
                  <a:gd name="T3" fmla="*/ 73 h 73"/>
                  <a:gd name="T4" fmla="*/ 0 w 112"/>
                  <a:gd name="T5" fmla="*/ 31 h 73"/>
                  <a:gd name="T6" fmla="*/ 12 w 112"/>
                  <a:gd name="T7" fmla="*/ 0 h 73"/>
                  <a:gd name="T8" fmla="*/ 112 w 112"/>
                  <a:gd name="T9" fmla="*/ 43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3">
                    <a:moveTo>
                      <a:pt x="112" y="43"/>
                    </a:moveTo>
                    <a:lnTo>
                      <a:pt x="100" y="73"/>
                    </a:lnTo>
                    <a:lnTo>
                      <a:pt x="0" y="31"/>
                    </a:lnTo>
                    <a:lnTo>
                      <a:pt x="12" y="0"/>
                    </a:lnTo>
                    <a:lnTo>
                      <a:pt x="112" y="43"/>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19" name="Freeform 314"/>
              <p:cNvSpPr>
                <a:spLocks/>
              </p:cNvSpPr>
              <p:nvPr/>
            </p:nvSpPr>
            <p:spPr bwMode="auto">
              <a:xfrm>
                <a:off x="1473" y="1826"/>
                <a:ext cx="109" cy="82"/>
              </a:xfrm>
              <a:custGeom>
                <a:avLst/>
                <a:gdLst>
                  <a:gd name="T0" fmla="*/ 109 w 109"/>
                  <a:gd name="T1" fmla="*/ 50 h 82"/>
                  <a:gd name="T2" fmla="*/ 96 w 109"/>
                  <a:gd name="T3" fmla="*/ 82 h 82"/>
                  <a:gd name="T4" fmla="*/ 0 w 109"/>
                  <a:gd name="T5" fmla="*/ 30 h 82"/>
                  <a:gd name="T6" fmla="*/ 13 w 109"/>
                  <a:gd name="T7" fmla="*/ 0 h 82"/>
                  <a:gd name="T8" fmla="*/ 109 w 109"/>
                  <a:gd name="T9" fmla="*/ 50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 h="82">
                    <a:moveTo>
                      <a:pt x="109" y="50"/>
                    </a:moveTo>
                    <a:lnTo>
                      <a:pt x="96" y="82"/>
                    </a:lnTo>
                    <a:lnTo>
                      <a:pt x="0" y="30"/>
                    </a:lnTo>
                    <a:lnTo>
                      <a:pt x="13" y="0"/>
                    </a:lnTo>
                    <a:lnTo>
                      <a:pt x="109" y="50"/>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20" name="Freeform 315"/>
              <p:cNvSpPr>
                <a:spLocks/>
              </p:cNvSpPr>
              <p:nvPr/>
            </p:nvSpPr>
            <p:spPr bwMode="auto">
              <a:xfrm>
                <a:off x="1522" y="1759"/>
                <a:ext cx="105" cy="92"/>
              </a:xfrm>
              <a:custGeom>
                <a:avLst/>
                <a:gdLst>
                  <a:gd name="T0" fmla="*/ 105 w 105"/>
                  <a:gd name="T1" fmla="*/ 65 h 92"/>
                  <a:gd name="T2" fmla="*/ 88 w 105"/>
                  <a:gd name="T3" fmla="*/ 92 h 92"/>
                  <a:gd name="T4" fmla="*/ 0 w 105"/>
                  <a:gd name="T5" fmla="*/ 28 h 92"/>
                  <a:gd name="T6" fmla="*/ 17 w 105"/>
                  <a:gd name="T7" fmla="*/ 0 h 92"/>
                  <a:gd name="T8" fmla="*/ 105 w 105"/>
                  <a:gd name="T9" fmla="*/ 65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92">
                    <a:moveTo>
                      <a:pt x="105" y="65"/>
                    </a:moveTo>
                    <a:lnTo>
                      <a:pt x="88" y="92"/>
                    </a:lnTo>
                    <a:lnTo>
                      <a:pt x="0" y="28"/>
                    </a:lnTo>
                    <a:lnTo>
                      <a:pt x="17" y="0"/>
                    </a:lnTo>
                    <a:lnTo>
                      <a:pt x="105" y="65"/>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21" name="Freeform 316"/>
              <p:cNvSpPr>
                <a:spLocks/>
              </p:cNvSpPr>
              <p:nvPr/>
            </p:nvSpPr>
            <p:spPr bwMode="auto">
              <a:xfrm>
                <a:off x="1571" y="1697"/>
                <a:ext cx="101" cy="98"/>
              </a:xfrm>
              <a:custGeom>
                <a:avLst/>
                <a:gdLst>
                  <a:gd name="T0" fmla="*/ 101 w 101"/>
                  <a:gd name="T1" fmla="*/ 73 h 98"/>
                  <a:gd name="T2" fmla="*/ 82 w 101"/>
                  <a:gd name="T3" fmla="*/ 98 h 98"/>
                  <a:gd name="T4" fmla="*/ 0 w 101"/>
                  <a:gd name="T5" fmla="*/ 25 h 98"/>
                  <a:gd name="T6" fmla="*/ 21 w 101"/>
                  <a:gd name="T7" fmla="*/ 0 h 98"/>
                  <a:gd name="T8" fmla="*/ 101 w 101"/>
                  <a:gd name="T9" fmla="*/ 73 h 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 h="98">
                    <a:moveTo>
                      <a:pt x="101" y="73"/>
                    </a:moveTo>
                    <a:lnTo>
                      <a:pt x="82" y="98"/>
                    </a:lnTo>
                    <a:lnTo>
                      <a:pt x="0" y="25"/>
                    </a:lnTo>
                    <a:lnTo>
                      <a:pt x="21" y="0"/>
                    </a:lnTo>
                    <a:lnTo>
                      <a:pt x="101" y="73"/>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22" name="Freeform 317"/>
              <p:cNvSpPr>
                <a:spLocks/>
              </p:cNvSpPr>
              <p:nvPr/>
            </p:nvSpPr>
            <p:spPr bwMode="auto">
              <a:xfrm>
                <a:off x="1622" y="1643"/>
                <a:ext cx="99" cy="102"/>
              </a:xfrm>
              <a:custGeom>
                <a:avLst/>
                <a:gdLst>
                  <a:gd name="T0" fmla="*/ 99 w 99"/>
                  <a:gd name="T1" fmla="*/ 77 h 102"/>
                  <a:gd name="T2" fmla="*/ 78 w 99"/>
                  <a:gd name="T3" fmla="*/ 102 h 102"/>
                  <a:gd name="T4" fmla="*/ 0 w 99"/>
                  <a:gd name="T5" fmla="*/ 23 h 102"/>
                  <a:gd name="T6" fmla="*/ 21 w 99"/>
                  <a:gd name="T7" fmla="*/ 0 h 102"/>
                  <a:gd name="T8" fmla="*/ 99 w 99"/>
                  <a:gd name="T9" fmla="*/ 77 h 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 h="102">
                    <a:moveTo>
                      <a:pt x="99" y="77"/>
                    </a:moveTo>
                    <a:lnTo>
                      <a:pt x="78" y="102"/>
                    </a:lnTo>
                    <a:lnTo>
                      <a:pt x="0" y="23"/>
                    </a:lnTo>
                    <a:lnTo>
                      <a:pt x="21" y="0"/>
                    </a:lnTo>
                    <a:lnTo>
                      <a:pt x="99" y="77"/>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23" name="Freeform 318"/>
              <p:cNvSpPr>
                <a:spLocks/>
              </p:cNvSpPr>
              <p:nvPr/>
            </p:nvSpPr>
            <p:spPr bwMode="auto">
              <a:xfrm>
                <a:off x="1674" y="1590"/>
                <a:ext cx="96" cy="105"/>
              </a:xfrm>
              <a:custGeom>
                <a:avLst/>
                <a:gdLst>
                  <a:gd name="T0" fmla="*/ 96 w 96"/>
                  <a:gd name="T1" fmla="*/ 82 h 105"/>
                  <a:gd name="T2" fmla="*/ 75 w 96"/>
                  <a:gd name="T3" fmla="*/ 105 h 105"/>
                  <a:gd name="T4" fmla="*/ 0 w 96"/>
                  <a:gd name="T5" fmla="*/ 23 h 105"/>
                  <a:gd name="T6" fmla="*/ 22 w 96"/>
                  <a:gd name="T7" fmla="*/ 0 h 105"/>
                  <a:gd name="T8" fmla="*/ 96 w 96"/>
                  <a:gd name="T9" fmla="*/ 82 h 1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05">
                    <a:moveTo>
                      <a:pt x="96" y="82"/>
                    </a:moveTo>
                    <a:lnTo>
                      <a:pt x="75" y="105"/>
                    </a:lnTo>
                    <a:lnTo>
                      <a:pt x="0" y="23"/>
                    </a:lnTo>
                    <a:lnTo>
                      <a:pt x="22" y="0"/>
                    </a:lnTo>
                    <a:lnTo>
                      <a:pt x="96" y="82"/>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24" name="Freeform 319"/>
              <p:cNvSpPr>
                <a:spLocks/>
              </p:cNvSpPr>
              <p:nvPr/>
            </p:nvSpPr>
            <p:spPr bwMode="auto">
              <a:xfrm>
                <a:off x="1729" y="1542"/>
                <a:ext cx="94" cy="109"/>
              </a:xfrm>
              <a:custGeom>
                <a:avLst/>
                <a:gdLst>
                  <a:gd name="T0" fmla="*/ 94 w 94"/>
                  <a:gd name="T1" fmla="*/ 88 h 109"/>
                  <a:gd name="T2" fmla="*/ 71 w 94"/>
                  <a:gd name="T3" fmla="*/ 109 h 109"/>
                  <a:gd name="T4" fmla="*/ 0 w 94"/>
                  <a:gd name="T5" fmla="*/ 23 h 109"/>
                  <a:gd name="T6" fmla="*/ 24 w 94"/>
                  <a:gd name="T7" fmla="*/ 0 h 109"/>
                  <a:gd name="T8" fmla="*/ 94 w 94"/>
                  <a:gd name="T9" fmla="*/ 88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 h="109">
                    <a:moveTo>
                      <a:pt x="94" y="88"/>
                    </a:moveTo>
                    <a:lnTo>
                      <a:pt x="71" y="109"/>
                    </a:lnTo>
                    <a:lnTo>
                      <a:pt x="0" y="23"/>
                    </a:lnTo>
                    <a:lnTo>
                      <a:pt x="24" y="0"/>
                    </a:lnTo>
                    <a:lnTo>
                      <a:pt x="94" y="88"/>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25" name="Freeform 320"/>
              <p:cNvSpPr>
                <a:spLocks/>
              </p:cNvSpPr>
              <p:nvPr/>
            </p:nvSpPr>
            <p:spPr bwMode="auto">
              <a:xfrm>
                <a:off x="1786" y="1499"/>
                <a:ext cx="88" cy="110"/>
              </a:xfrm>
              <a:custGeom>
                <a:avLst/>
                <a:gdLst>
                  <a:gd name="T0" fmla="*/ 88 w 88"/>
                  <a:gd name="T1" fmla="*/ 91 h 110"/>
                  <a:gd name="T2" fmla="*/ 63 w 88"/>
                  <a:gd name="T3" fmla="*/ 110 h 110"/>
                  <a:gd name="T4" fmla="*/ 0 w 88"/>
                  <a:gd name="T5" fmla="*/ 18 h 110"/>
                  <a:gd name="T6" fmla="*/ 25 w 88"/>
                  <a:gd name="T7" fmla="*/ 0 h 110"/>
                  <a:gd name="T8" fmla="*/ 88 w 88"/>
                  <a:gd name="T9" fmla="*/ 91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10">
                    <a:moveTo>
                      <a:pt x="88" y="91"/>
                    </a:moveTo>
                    <a:lnTo>
                      <a:pt x="63" y="110"/>
                    </a:lnTo>
                    <a:lnTo>
                      <a:pt x="0" y="18"/>
                    </a:lnTo>
                    <a:lnTo>
                      <a:pt x="25" y="0"/>
                    </a:lnTo>
                    <a:lnTo>
                      <a:pt x="88" y="91"/>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26" name="Freeform 321"/>
              <p:cNvSpPr>
                <a:spLocks/>
              </p:cNvSpPr>
              <p:nvPr/>
            </p:nvSpPr>
            <p:spPr bwMode="auto">
              <a:xfrm>
                <a:off x="1849" y="1455"/>
                <a:ext cx="92" cy="127"/>
              </a:xfrm>
              <a:custGeom>
                <a:avLst/>
                <a:gdLst>
                  <a:gd name="T0" fmla="*/ 92 w 92"/>
                  <a:gd name="T1" fmla="*/ 108 h 127"/>
                  <a:gd name="T2" fmla="*/ 66 w 92"/>
                  <a:gd name="T3" fmla="*/ 127 h 127"/>
                  <a:gd name="T4" fmla="*/ 0 w 92"/>
                  <a:gd name="T5" fmla="*/ 19 h 127"/>
                  <a:gd name="T6" fmla="*/ 25 w 92"/>
                  <a:gd name="T7" fmla="*/ 0 h 127"/>
                  <a:gd name="T8" fmla="*/ 92 w 92"/>
                  <a:gd name="T9" fmla="*/ 108 h 1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 h="127">
                    <a:moveTo>
                      <a:pt x="92" y="108"/>
                    </a:moveTo>
                    <a:lnTo>
                      <a:pt x="66" y="127"/>
                    </a:lnTo>
                    <a:lnTo>
                      <a:pt x="0" y="19"/>
                    </a:lnTo>
                    <a:lnTo>
                      <a:pt x="25" y="0"/>
                    </a:lnTo>
                    <a:lnTo>
                      <a:pt x="92" y="108"/>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27" name="Freeform 322"/>
              <p:cNvSpPr>
                <a:spLocks/>
              </p:cNvSpPr>
              <p:nvPr/>
            </p:nvSpPr>
            <p:spPr bwMode="auto">
              <a:xfrm>
                <a:off x="1905" y="1415"/>
                <a:ext cx="87" cy="125"/>
              </a:xfrm>
              <a:custGeom>
                <a:avLst/>
                <a:gdLst>
                  <a:gd name="T0" fmla="*/ 87 w 87"/>
                  <a:gd name="T1" fmla="*/ 109 h 125"/>
                  <a:gd name="T2" fmla="*/ 59 w 87"/>
                  <a:gd name="T3" fmla="*/ 125 h 125"/>
                  <a:gd name="T4" fmla="*/ 0 w 87"/>
                  <a:gd name="T5" fmla="*/ 19 h 125"/>
                  <a:gd name="T6" fmla="*/ 28 w 87"/>
                  <a:gd name="T7" fmla="*/ 0 h 125"/>
                  <a:gd name="T8" fmla="*/ 87 w 87"/>
                  <a:gd name="T9" fmla="*/ 109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125">
                    <a:moveTo>
                      <a:pt x="87" y="109"/>
                    </a:moveTo>
                    <a:lnTo>
                      <a:pt x="59" y="125"/>
                    </a:lnTo>
                    <a:lnTo>
                      <a:pt x="0" y="19"/>
                    </a:lnTo>
                    <a:lnTo>
                      <a:pt x="28" y="0"/>
                    </a:lnTo>
                    <a:lnTo>
                      <a:pt x="87" y="109"/>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28" name="Freeform 323"/>
              <p:cNvSpPr>
                <a:spLocks/>
              </p:cNvSpPr>
              <p:nvPr/>
            </p:nvSpPr>
            <p:spPr bwMode="auto">
              <a:xfrm>
                <a:off x="1970" y="1377"/>
                <a:ext cx="82" cy="132"/>
              </a:xfrm>
              <a:custGeom>
                <a:avLst/>
                <a:gdLst>
                  <a:gd name="T0" fmla="*/ 82 w 82"/>
                  <a:gd name="T1" fmla="*/ 117 h 132"/>
                  <a:gd name="T2" fmla="*/ 55 w 82"/>
                  <a:gd name="T3" fmla="*/ 132 h 132"/>
                  <a:gd name="T4" fmla="*/ 0 w 82"/>
                  <a:gd name="T5" fmla="*/ 17 h 132"/>
                  <a:gd name="T6" fmla="*/ 27 w 82"/>
                  <a:gd name="T7" fmla="*/ 0 h 132"/>
                  <a:gd name="T8" fmla="*/ 82 w 82"/>
                  <a:gd name="T9" fmla="*/ 117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132">
                    <a:moveTo>
                      <a:pt x="82" y="117"/>
                    </a:moveTo>
                    <a:lnTo>
                      <a:pt x="55" y="132"/>
                    </a:lnTo>
                    <a:lnTo>
                      <a:pt x="0" y="17"/>
                    </a:lnTo>
                    <a:lnTo>
                      <a:pt x="27" y="0"/>
                    </a:lnTo>
                    <a:lnTo>
                      <a:pt x="82" y="117"/>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29" name="Freeform 324"/>
              <p:cNvSpPr>
                <a:spLocks/>
              </p:cNvSpPr>
              <p:nvPr/>
            </p:nvSpPr>
            <p:spPr bwMode="auto">
              <a:xfrm>
                <a:off x="2039" y="1355"/>
                <a:ext cx="74" cy="133"/>
              </a:xfrm>
              <a:custGeom>
                <a:avLst/>
                <a:gdLst>
                  <a:gd name="T0" fmla="*/ 74 w 74"/>
                  <a:gd name="T1" fmla="*/ 121 h 133"/>
                  <a:gd name="T2" fmla="*/ 45 w 74"/>
                  <a:gd name="T3" fmla="*/ 133 h 133"/>
                  <a:gd name="T4" fmla="*/ 0 w 74"/>
                  <a:gd name="T5" fmla="*/ 12 h 133"/>
                  <a:gd name="T6" fmla="*/ 29 w 74"/>
                  <a:gd name="T7" fmla="*/ 0 h 133"/>
                  <a:gd name="T8" fmla="*/ 74 w 74"/>
                  <a:gd name="T9" fmla="*/ 121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133">
                    <a:moveTo>
                      <a:pt x="74" y="121"/>
                    </a:moveTo>
                    <a:lnTo>
                      <a:pt x="45" y="133"/>
                    </a:lnTo>
                    <a:lnTo>
                      <a:pt x="0" y="12"/>
                    </a:lnTo>
                    <a:lnTo>
                      <a:pt x="29" y="0"/>
                    </a:lnTo>
                    <a:lnTo>
                      <a:pt x="74" y="121"/>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30" name="Freeform 325"/>
              <p:cNvSpPr>
                <a:spLocks/>
              </p:cNvSpPr>
              <p:nvPr/>
            </p:nvSpPr>
            <p:spPr bwMode="auto">
              <a:xfrm>
                <a:off x="2109" y="1332"/>
                <a:ext cx="73" cy="133"/>
              </a:xfrm>
              <a:custGeom>
                <a:avLst/>
                <a:gdLst>
                  <a:gd name="T0" fmla="*/ 73 w 73"/>
                  <a:gd name="T1" fmla="*/ 121 h 133"/>
                  <a:gd name="T2" fmla="*/ 43 w 73"/>
                  <a:gd name="T3" fmla="*/ 133 h 133"/>
                  <a:gd name="T4" fmla="*/ 0 w 73"/>
                  <a:gd name="T5" fmla="*/ 12 h 133"/>
                  <a:gd name="T6" fmla="*/ 29 w 73"/>
                  <a:gd name="T7" fmla="*/ 0 h 133"/>
                  <a:gd name="T8" fmla="*/ 73 w 73"/>
                  <a:gd name="T9" fmla="*/ 121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133">
                    <a:moveTo>
                      <a:pt x="73" y="121"/>
                    </a:moveTo>
                    <a:lnTo>
                      <a:pt x="43" y="133"/>
                    </a:lnTo>
                    <a:lnTo>
                      <a:pt x="0" y="12"/>
                    </a:lnTo>
                    <a:lnTo>
                      <a:pt x="29" y="0"/>
                    </a:lnTo>
                    <a:lnTo>
                      <a:pt x="73" y="121"/>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31" name="Freeform 326"/>
              <p:cNvSpPr>
                <a:spLocks/>
              </p:cNvSpPr>
              <p:nvPr/>
            </p:nvSpPr>
            <p:spPr bwMode="auto">
              <a:xfrm>
                <a:off x="2182" y="1311"/>
                <a:ext cx="64" cy="131"/>
              </a:xfrm>
              <a:custGeom>
                <a:avLst/>
                <a:gdLst>
                  <a:gd name="T0" fmla="*/ 64 w 64"/>
                  <a:gd name="T1" fmla="*/ 125 h 133"/>
                  <a:gd name="T2" fmla="*/ 35 w 64"/>
                  <a:gd name="T3" fmla="*/ 133 h 133"/>
                  <a:gd name="T4" fmla="*/ 0 w 64"/>
                  <a:gd name="T5" fmla="*/ 10 h 133"/>
                  <a:gd name="T6" fmla="*/ 29 w 64"/>
                  <a:gd name="T7" fmla="*/ 0 h 133"/>
                  <a:gd name="T8" fmla="*/ 64 w 64"/>
                  <a:gd name="T9" fmla="*/ 125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33">
                    <a:moveTo>
                      <a:pt x="64" y="125"/>
                    </a:moveTo>
                    <a:lnTo>
                      <a:pt x="35" y="133"/>
                    </a:lnTo>
                    <a:lnTo>
                      <a:pt x="0" y="10"/>
                    </a:lnTo>
                    <a:lnTo>
                      <a:pt x="29" y="0"/>
                    </a:lnTo>
                    <a:lnTo>
                      <a:pt x="64" y="125"/>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32" name="Freeform 327"/>
              <p:cNvSpPr>
                <a:spLocks/>
              </p:cNvSpPr>
              <p:nvPr/>
            </p:nvSpPr>
            <p:spPr bwMode="auto">
              <a:xfrm>
                <a:off x="2246" y="1290"/>
                <a:ext cx="63" cy="146"/>
              </a:xfrm>
              <a:custGeom>
                <a:avLst/>
                <a:gdLst>
                  <a:gd name="T0" fmla="*/ 63 w 63"/>
                  <a:gd name="T1" fmla="*/ 138 h 146"/>
                  <a:gd name="T2" fmla="*/ 33 w 63"/>
                  <a:gd name="T3" fmla="*/ 146 h 146"/>
                  <a:gd name="T4" fmla="*/ 0 w 63"/>
                  <a:gd name="T5" fmla="*/ 6 h 146"/>
                  <a:gd name="T6" fmla="*/ 31 w 63"/>
                  <a:gd name="T7" fmla="*/ 0 h 146"/>
                  <a:gd name="T8" fmla="*/ 63 w 63"/>
                  <a:gd name="T9" fmla="*/ 138 h 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46">
                    <a:moveTo>
                      <a:pt x="63" y="138"/>
                    </a:moveTo>
                    <a:lnTo>
                      <a:pt x="33" y="146"/>
                    </a:lnTo>
                    <a:lnTo>
                      <a:pt x="0" y="6"/>
                    </a:lnTo>
                    <a:lnTo>
                      <a:pt x="31" y="0"/>
                    </a:lnTo>
                    <a:lnTo>
                      <a:pt x="63" y="138"/>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33" name="Freeform 328"/>
              <p:cNvSpPr>
                <a:spLocks/>
              </p:cNvSpPr>
              <p:nvPr/>
            </p:nvSpPr>
            <p:spPr bwMode="auto">
              <a:xfrm>
                <a:off x="2313" y="1265"/>
                <a:ext cx="58" cy="135"/>
              </a:xfrm>
              <a:custGeom>
                <a:avLst/>
                <a:gdLst>
                  <a:gd name="T0" fmla="*/ 58 w 58"/>
                  <a:gd name="T1" fmla="*/ 127 h 135"/>
                  <a:gd name="T2" fmla="*/ 27 w 58"/>
                  <a:gd name="T3" fmla="*/ 135 h 135"/>
                  <a:gd name="T4" fmla="*/ 0 w 58"/>
                  <a:gd name="T5" fmla="*/ 8 h 135"/>
                  <a:gd name="T6" fmla="*/ 31 w 58"/>
                  <a:gd name="T7" fmla="*/ 0 h 135"/>
                  <a:gd name="T8" fmla="*/ 58 w 58"/>
                  <a:gd name="T9" fmla="*/ 127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35">
                    <a:moveTo>
                      <a:pt x="58" y="127"/>
                    </a:moveTo>
                    <a:lnTo>
                      <a:pt x="27" y="135"/>
                    </a:lnTo>
                    <a:lnTo>
                      <a:pt x="0" y="8"/>
                    </a:lnTo>
                    <a:lnTo>
                      <a:pt x="31" y="0"/>
                    </a:lnTo>
                    <a:lnTo>
                      <a:pt x="58" y="127"/>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34" name="Freeform 329"/>
              <p:cNvSpPr>
                <a:spLocks/>
              </p:cNvSpPr>
              <p:nvPr/>
            </p:nvSpPr>
            <p:spPr bwMode="auto">
              <a:xfrm>
                <a:off x="2381" y="1244"/>
                <a:ext cx="53" cy="131"/>
              </a:xfrm>
              <a:custGeom>
                <a:avLst/>
                <a:gdLst>
                  <a:gd name="T0" fmla="*/ 53 w 53"/>
                  <a:gd name="T1" fmla="*/ 127 h 133"/>
                  <a:gd name="T2" fmla="*/ 24 w 53"/>
                  <a:gd name="T3" fmla="*/ 133 h 133"/>
                  <a:gd name="T4" fmla="*/ 0 w 53"/>
                  <a:gd name="T5" fmla="*/ 6 h 133"/>
                  <a:gd name="T6" fmla="*/ 32 w 53"/>
                  <a:gd name="T7" fmla="*/ 0 h 133"/>
                  <a:gd name="T8" fmla="*/ 53 w 53"/>
                  <a:gd name="T9" fmla="*/ 127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33">
                    <a:moveTo>
                      <a:pt x="53" y="127"/>
                    </a:moveTo>
                    <a:lnTo>
                      <a:pt x="24" y="133"/>
                    </a:lnTo>
                    <a:lnTo>
                      <a:pt x="0" y="6"/>
                    </a:lnTo>
                    <a:lnTo>
                      <a:pt x="32" y="0"/>
                    </a:lnTo>
                    <a:lnTo>
                      <a:pt x="53" y="127"/>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35" name="Freeform 330"/>
              <p:cNvSpPr>
                <a:spLocks/>
              </p:cNvSpPr>
              <p:nvPr/>
            </p:nvSpPr>
            <p:spPr bwMode="auto">
              <a:xfrm>
                <a:off x="2448" y="1231"/>
                <a:ext cx="49" cy="128"/>
              </a:xfrm>
              <a:custGeom>
                <a:avLst/>
                <a:gdLst>
                  <a:gd name="T0" fmla="*/ 49 w 49"/>
                  <a:gd name="T1" fmla="*/ 121 h 128"/>
                  <a:gd name="T2" fmla="*/ 17 w 49"/>
                  <a:gd name="T3" fmla="*/ 128 h 128"/>
                  <a:gd name="T4" fmla="*/ 0 w 49"/>
                  <a:gd name="T5" fmla="*/ 7 h 128"/>
                  <a:gd name="T6" fmla="*/ 31 w 49"/>
                  <a:gd name="T7" fmla="*/ 0 h 128"/>
                  <a:gd name="T8" fmla="*/ 49 w 49"/>
                  <a:gd name="T9" fmla="*/ 121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128">
                    <a:moveTo>
                      <a:pt x="49" y="121"/>
                    </a:moveTo>
                    <a:lnTo>
                      <a:pt x="17" y="128"/>
                    </a:lnTo>
                    <a:lnTo>
                      <a:pt x="0" y="7"/>
                    </a:lnTo>
                    <a:lnTo>
                      <a:pt x="31" y="0"/>
                    </a:lnTo>
                    <a:lnTo>
                      <a:pt x="49" y="121"/>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36" name="Freeform 331"/>
              <p:cNvSpPr>
                <a:spLocks/>
              </p:cNvSpPr>
              <p:nvPr/>
            </p:nvSpPr>
            <p:spPr bwMode="auto">
              <a:xfrm>
                <a:off x="2516" y="1219"/>
                <a:ext cx="47" cy="131"/>
              </a:xfrm>
              <a:custGeom>
                <a:avLst/>
                <a:gdLst>
                  <a:gd name="T0" fmla="*/ 47 w 47"/>
                  <a:gd name="T1" fmla="*/ 127 h 131"/>
                  <a:gd name="T2" fmla="*/ 16 w 47"/>
                  <a:gd name="T3" fmla="*/ 131 h 131"/>
                  <a:gd name="T4" fmla="*/ 0 w 47"/>
                  <a:gd name="T5" fmla="*/ 6 h 131"/>
                  <a:gd name="T6" fmla="*/ 32 w 47"/>
                  <a:gd name="T7" fmla="*/ 0 h 131"/>
                  <a:gd name="T8" fmla="*/ 47 w 47"/>
                  <a:gd name="T9" fmla="*/ 127 h 1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131">
                    <a:moveTo>
                      <a:pt x="47" y="127"/>
                    </a:moveTo>
                    <a:lnTo>
                      <a:pt x="16" y="131"/>
                    </a:lnTo>
                    <a:lnTo>
                      <a:pt x="0" y="6"/>
                    </a:lnTo>
                    <a:lnTo>
                      <a:pt x="32" y="0"/>
                    </a:lnTo>
                    <a:lnTo>
                      <a:pt x="47" y="127"/>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37" name="Freeform 332"/>
              <p:cNvSpPr>
                <a:spLocks/>
              </p:cNvSpPr>
              <p:nvPr/>
            </p:nvSpPr>
            <p:spPr bwMode="auto">
              <a:xfrm>
                <a:off x="2585" y="1213"/>
                <a:ext cx="40" cy="131"/>
              </a:xfrm>
              <a:custGeom>
                <a:avLst/>
                <a:gdLst>
                  <a:gd name="T0" fmla="*/ 41 w 41"/>
                  <a:gd name="T1" fmla="*/ 129 h 131"/>
                  <a:gd name="T2" fmla="*/ 10 w 41"/>
                  <a:gd name="T3" fmla="*/ 131 h 131"/>
                  <a:gd name="T4" fmla="*/ 0 w 41"/>
                  <a:gd name="T5" fmla="*/ 2 h 131"/>
                  <a:gd name="T6" fmla="*/ 31 w 41"/>
                  <a:gd name="T7" fmla="*/ 0 h 131"/>
                  <a:gd name="T8" fmla="*/ 41 w 41"/>
                  <a:gd name="T9" fmla="*/ 129 h 1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1">
                    <a:moveTo>
                      <a:pt x="41" y="129"/>
                    </a:moveTo>
                    <a:lnTo>
                      <a:pt x="10" y="131"/>
                    </a:lnTo>
                    <a:lnTo>
                      <a:pt x="0" y="2"/>
                    </a:lnTo>
                    <a:lnTo>
                      <a:pt x="31" y="0"/>
                    </a:lnTo>
                    <a:lnTo>
                      <a:pt x="41" y="129"/>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38" name="Freeform 333"/>
              <p:cNvSpPr>
                <a:spLocks/>
              </p:cNvSpPr>
              <p:nvPr/>
            </p:nvSpPr>
            <p:spPr bwMode="auto">
              <a:xfrm>
                <a:off x="2653" y="1208"/>
                <a:ext cx="42" cy="131"/>
              </a:xfrm>
              <a:custGeom>
                <a:avLst/>
                <a:gdLst>
                  <a:gd name="T0" fmla="*/ 42 w 42"/>
                  <a:gd name="T1" fmla="*/ 130 h 132"/>
                  <a:gd name="T2" fmla="*/ 10 w 42"/>
                  <a:gd name="T3" fmla="*/ 132 h 132"/>
                  <a:gd name="T4" fmla="*/ 0 w 42"/>
                  <a:gd name="T5" fmla="*/ 2 h 132"/>
                  <a:gd name="T6" fmla="*/ 32 w 42"/>
                  <a:gd name="T7" fmla="*/ 0 h 132"/>
                  <a:gd name="T8" fmla="*/ 42 w 42"/>
                  <a:gd name="T9" fmla="*/ 130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32">
                    <a:moveTo>
                      <a:pt x="42" y="130"/>
                    </a:moveTo>
                    <a:lnTo>
                      <a:pt x="10" y="132"/>
                    </a:lnTo>
                    <a:lnTo>
                      <a:pt x="0" y="2"/>
                    </a:lnTo>
                    <a:lnTo>
                      <a:pt x="32" y="0"/>
                    </a:lnTo>
                    <a:lnTo>
                      <a:pt x="42" y="130"/>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39" name="Freeform 334"/>
              <p:cNvSpPr>
                <a:spLocks/>
              </p:cNvSpPr>
              <p:nvPr/>
            </p:nvSpPr>
            <p:spPr bwMode="auto">
              <a:xfrm>
                <a:off x="2724" y="1198"/>
                <a:ext cx="35" cy="131"/>
              </a:xfrm>
              <a:custGeom>
                <a:avLst/>
                <a:gdLst>
                  <a:gd name="T0" fmla="*/ 35 w 35"/>
                  <a:gd name="T1" fmla="*/ 131 h 131"/>
                  <a:gd name="T2" fmla="*/ 4 w 35"/>
                  <a:gd name="T3" fmla="*/ 131 h 131"/>
                  <a:gd name="T4" fmla="*/ 0 w 35"/>
                  <a:gd name="T5" fmla="*/ 2 h 131"/>
                  <a:gd name="T6" fmla="*/ 31 w 35"/>
                  <a:gd name="T7" fmla="*/ 0 h 131"/>
                  <a:gd name="T8" fmla="*/ 35 w 35"/>
                  <a:gd name="T9" fmla="*/ 131 h 1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131">
                    <a:moveTo>
                      <a:pt x="35" y="131"/>
                    </a:moveTo>
                    <a:lnTo>
                      <a:pt x="4" y="131"/>
                    </a:lnTo>
                    <a:lnTo>
                      <a:pt x="0" y="2"/>
                    </a:lnTo>
                    <a:lnTo>
                      <a:pt x="31" y="0"/>
                    </a:lnTo>
                    <a:lnTo>
                      <a:pt x="35" y="131"/>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40" name="Freeform 335"/>
              <p:cNvSpPr>
                <a:spLocks/>
              </p:cNvSpPr>
              <p:nvPr/>
            </p:nvSpPr>
            <p:spPr bwMode="auto">
              <a:xfrm>
                <a:off x="2794" y="1198"/>
                <a:ext cx="34" cy="131"/>
              </a:xfrm>
              <a:custGeom>
                <a:avLst/>
                <a:gdLst>
                  <a:gd name="T0" fmla="*/ 34 w 34"/>
                  <a:gd name="T1" fmla="*/ 131 h 131"/>
                  <a:gd name="T2" fmla="*/ 2 w 34"/>
                  <a:gd name="T3" fmla="*/ 131 h 131"/>
                  <a:gd name="T4" fmla="*/ 0 w 34"/>
                  <a:gd name="T5" fmla="*/ 2 h 131"/>
                  <a:gd name="T6" fmla="*/ 32 w 34"/>
                  <a:gd name="T7" fmla="*/ 0 h 131"/>
                  <a:gd name="T8" fmla="*/ 34 w 34"/>
                  <a:gd name="T9" fmla="*/ 131 h 1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131">
                    <a:moveTo>
                      <a:pt x="34" y="131"/>
                    </a:moveTo>
                    <a:lnTo>
                      <a:pt x="2" y="131"/>
                    </a:lnTo>
                    <a:lnTo>
                      <a:pt x="0" y="2"/>
                    </a:lnTo>
                    <a:lnTo>
                      <a:pt x="32" y="0"/>
                    </a:lnTo>
                    <a:lnTo>
                      <a:pt x="34" y="131"/>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41" name="Line 336"/>
              <p:cNvSpPr>
                <a:spLocks noChangeShapeType="1"/>
              </p:cNvSpPr>
              <p:nvPr/>
            </p:nvSpPr>
            <p:spPr bwMode="auto">
              <a:xfrm flipV="1">
                <a:off x="2861" y="1194"/>
                <a:ext cx="1" cy="106"/>
              </a:xfrm>
              <a:prstGeom prst="line">
                <a:avLst/>
              </a:prstGeom>
              <a:noFill/>
              <a:ln w="6350">
                <a:solidFill>
                  <a:srgbClr val="58585A"/>
                </a:solidFill>
                <a:miter lim="800000"/>
                <a:headEnd/>
                <a:tailEnd/>
              </a:ln>
              <a:extLst>
                <a:ext uri="{909E8E84-426E-40DD-AFC4-6F175D3DCCD1}">
                  <a14:hiddenFill xmlns:a14="http://schemas.microsoft.com/office/drawing/2010/main">
                    <a:noFill/>
                  </a14:hiddenFill>
                </a:ext>
              </a:extLst>
            </p:spPr>
            <p:txBody>
              <a:bodyPr/>
              <a:lstStyle/>
              <a:p>
                <a:pPr>
                  <a:defRPr/>
                </a:pPr>
                <a:endParaRPr lang="de-DE" sz="1350" kern="0">
                  <a:solidFill>
                    <a:srgbClr val="7B879D"/>
                  </a:solidFill>
                </a:endParaRPr>
              </a:p>
            </p:txBody>
          </p:sp>
          <p:sp>
            <p:nvSpPr>
              <p:cNvPr id="1142" name="Freeform 337"/>
              <p:cNvSpPr>
                <a:spLocks/>
              </p:cNvSpPr>
              <p:nvPr/>
            </p:nvSpPr>
            <p:spPr bwMode="auto">
              <a:xfrm>
                <a:off x="1412" y="1254"/>
                <a:ext cx="1465" cy="1019"/>
              </a:xfrm>
              <a:custGeom>
                <a:avLst/>
                <a:gdLst>
                  <a:gd name="T0" fmla="*/ 0 w 748"/>
                  <a:gd name="T1" fmla="*/ 4444 h 488"/>
                  <a:gd name="T2" fmla="*/ 1692 w 748"/>
                  <a:gd name="T3" fmla="*/ 1265 h 488"/>
                  <a:gd name="T4" fmla="*/ 5619 w 748"/>
                  <a:gd name="T5" fmla="*/ 0 h 488"/>
                  <a:gd name="T6" fmla="*/ 0 60000 65536"/>
                  <a:gd name="T7" fmla="*/ 0 60000 65536"/>
                  <a:gd name="T8" fmla="*/ 0 60000 65536"/>
                </a:gdLst>
                <a:ahLst/>
                <a:cxnLst>
                  <a:cxn ang="T6">
                    <a:pos x="T0" y="T1"/>
                  </a:cxn>
                  <a:cxn ang="T7">
                    <a:pos x="T2" y="T3"/>
                  </a:cxn>
                  <a:cxn ang="T8">
                    <a:pos x="T4" y="T5"/>
                  </a:cxn>
                </a:cxnLst>
                <a:rect l="0" t="0" r="r" b="b"/>
                <a:pathLst>
                  <a:path w="748" h="488">
                    <a:moveTo>
                      <a:pt x="0" y="488"/>
                    </a:moveTo>
                    <a:cubicBezTo>
                      <a:pt x="0" y="355"/>
                      <a:pt x="80" y="231"/>
                      <a:pt x="225" y="139"/>
                    </a:cubicBezTo>
                    <a:cubicBezTo>
                      <a:pt x="365" y="49"/>
                      <a:pt x="551" y="0"/>
                      <a:pt x="748" y="0"/>
                    </a:cubicBezTo>
                  </a:path>
                </a:pathLst>
              </a:custGeom>
              <a:noFill/>
              <a:ln w="25400" cap="flat">
                <a:solidFill>
                  <a:srgbClr val="E6EDF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43" name="Oval 338"/>
              <p:cNvSpPr>
                <a:spLocks noChangeArrowheads="1"/>
              </p:cNvSpPr>
              <p:nvPr/>
            </p:nvSpPr>
            <p:spPr bwMode="auto">
              <a:xfrm>
                <a:off x="1445" y="2196"/>
                <a:ext cx="63"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44" name="Freeform 339"/>
              <p:cNvSpPr>
                <a:spLocks/>
              </p:cNvSpPr>
              <p:nvPr/>
            </p:nvSpPr>
            <p:spPr bwMode="auto">
              <a:xfrm>
                <a:off x="1457" y="2267"/>
                <a:ext cx="35" cy="6"/>
              </a:xfrm>
              <a:custGeom>
                <a:avLst/>
                <a:gdLst>
                  <a:gd name="T0" fmla="*/ 0 w 18"/>
                  <a:gd name="T1" fmla="*/ 24 h 3"/>
                  <a:gd name="T2" fmla="*/ 68 w 18"/>
                  <a:gd name="T3" fmla="*/ 0 h 3"/>
                  <a:gd name="T4" fmla="*/ 132 w 18"/>
                  <a:gd name="T5" fmla="*/ 24 h 3"/>
                  <a:gd name="T6" fmla="*/ 0 60000 65536"/>
                  <a:gd name="T7" fmla="*/ 0 60000 65536"/>
                  <a:gd name="T8" fmla="*/ 0 60000 65536"/>
                </a:gdLst>
                <a:ahLst/>
                <a:cxnLst>
                  <a:cxn ang="T6">
                    <a:pos x="T0" y="T1"/>
                  </a:cxn>
                  <a:cxn ang="T7">
                    <a:pos x="T2" y="T3"/>
                  </a:cxn>
                  <a:cxn ang="T8">
                    <a:pos x="T4" y="T5"/>
                  </a:cxn>
                </a:cxnLst>
                <a:rect l="0" t="0" r="r" b="b"/>
                <a:pathLst>
                  <a:path w="18" h="3">
                    <a:moveTo>
                      <a:pt x="0" y="3"/>
                    </a:moveTo>
                    <a:cubicBezTo>
                      <a:pt x="2" y="1"/>
                      <a:pt x="5" y="0"/>
                      <a:pt x="9" y="0"/>
                    </a:cubicBezTo>
                    <a:cubicBezTo>
                      <a:pt x="12" y="0"/>
                      <a:pt x="15" y="1"/>
                      <a:pt x="18" y="3"/>
                    </a:cubicBezTo>
                  </a:path>
                </a:pathLst>
              </a:custGeom>
              <a:solidFill>
                <a:srgbClr val="FFF3A8"/>
              </a:solidFill>
              <a:ln w="6350" cap="flat">
                <a:solidFill>
                  <a:srgbClr val="58585A"/>
                </a:solidFill>
                <a:prstDash val="solid"/>
                <a:miter lim="800000"/>
                <a:headEnd/>
                <a:tailEnd/>
              </a:ln>
            </p:spPr>
            <p:txBody>
              <a:bodyPr/>
              <a:lstStyle/>
              <a:p>
                <a:pPr>
                  <a:defRPr/>
                </a:pPr>
                <a:endParaRPr lang="de-DE" sz="1350" kern="0">
                  <a:solidFill>
                    <a:srgbClr val="7B879D"/>
                  </a:solidFill>
                </a:endParaRPr>
              </a:p>
            </p:txBody>
          </p:sp>
          <p:sp>
            <p:nvSpPr>
              <p:cNvPr id="1145" name="Freeform 340"/>
              <p:cNvSpPr>
                <a:spLocks/>
              </p:cNvSpPr>
              <p:nvPr/>
            </p:nvSpPr>
            <p:spPr bwMode="auto">
              <a:xfrm>
                <a:off x="1457" y="2267"/>
                <a:ext cx="35" cy="6"/>
              </a:xfrm>
              <a:custGeom>
                <a:avLst/>
                <a:gdLst>
                  <a:gd name="T0" fmla="*/ 0 w 18"/>
                  <a:gd name="T1" fmla="*/ 24 h 3"/>
                  <a:gd name="T2" fmla="*/ 68 w 18"/>
                  <a:gd name="T3" fmla="*/ 0 h 3"/>
                  <a:gd name="T4" fmla="*/ 132 w 18"/>
                  <a:gd name="T5" fmla="*/ 24 h 3"/>
                  <a:gd name="T6" fmla="*/ 0 60000 65536"/>
                  <a:gd name="T7" fmla="*/ 0 60000 65536"/>
                  <a:gd name="T8" fmla="*/ 0 60000 65536"/>
                </a:gdLst>
                <a:ahLst/>
                <a:cxnLst>
                  <a:cxn ang="T6">
                    <a:pos x="T0" y="T1"/>
                  </a:cxn>
                  <a:cxn ang="T7">
                    <a:pos x="T2" y="T3"/>
                  </a:cxn>
                  <a:cxn ang="T8">
                    <a:pos x="T4" y="T5"/>
                  </a:cxn>
                </a:cxnLst>
                <a:rect l="0" t="0" r="r" b="b"/>
                <a:pathLst>
                  <a:path w="18" h="3">
                    <a:moveTo>
                      <a:pt x="0" y="3"/>
                    </a:moveTo>
                    <a:cubicBezTo>
                      <a:pt x="2" y="1"/>
                      <a:pt x="5" y="0"/>
                      <a:pt x="9" y="0"/>
                    </a:cubicBezTo>
                    <a:cubicBezTo>
                      <a:pt x="12" y="0"/>
                      <a:pt x="15" y="1"/>
                      <a:pt x="18" y="3"/>
                    </a:cubicBezTo>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46" name="Oval 341"/>
              <p:cNvSpPr>
                <a:spLocks noChangeArrowheads="1"/>
              </p:cNvSpPr>
              <p:nvPr/>
            </p:nvSpPr>
            <p:spPr bwMode="auto">
              <a:xfrm>
                <a:off x="1455" y="2125"/>
                <a:ext cx="61"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47" name="Oval 342"/>
              <p:cNvSpPr>
                <a:spLocks noChangeArrowheads="1"/>
              </p:cNvSpPr>
              <p:nvPr/>
            </p:nvSpPr>
            <p:spPr bwMode="auto">
              <a:xfrm>
                <a:off x="1471" y="2058"/>
                <a:ext cx="61" cy="64"/>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48" name="Oval 343"/>
              <p:cNvSpPr>
                <a:spLocks noChangeArrowheads="1"/>
              </p:cNvSpPr>
              <p:nvPr/>
            </p:nvSpPr>
            <p:spPr bwMode="auto">
              <a:xfrm>
                <a:off x="1492" y="1989"/>
                <a:ext cx="64"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49" name="Oval 344"/>
              <p:cNvSpPr>
                <a:spLocks noChangeArrowheads="1"/>
              </p:cNvSpPr>
              <p:nvPr/>
            </p:nvSpPr>
            <p:spPr bwMode="auto">
              <a:xfrm>
                <a:off x="1522" y="1926"/>
                <a:ext cx="62"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50" name="Oval 345"/>
              <p:cNvSpPr>
                <a:spLocks noChangeArrowheads="1"/>
              </p:cNvSpPr>
              <p:nvPr/>
            </p:nvSpPr>
            <p:spPr bwMode="auto">
              <a:xfrm>
                <a:off x="1557" y="1866"/>
                <a:ext cx="61"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51" name="Oval 346"/>
              <p:cNvSpPr>
                <a:spLocks noChangeArrowheads="1"/>
              </p:cNvSpPr>
              <p:nvPr/>
            </p:nvSpPr>
            <p:spPr bwMode="auto">
              <a:xfrm>
                <a:off x="1596" y="1810"/>
                <a:ext cx="61" cy="66"/>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52" name="Oval 347"/>
              <p:cNvSpPr>
                <a:spLocks noChangeArrowheads="1"/>
              </p:cNvSpPr>
              <p:nvPr/>
            </p:nvSpPr>
            <p:spPr bwMode="auto">
              <a:xfrm>
                <a:off x="1639" y="1755"/>
                <a:ext cx="61"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53" name="Oval 348"/>
              <p:cNvSpPr>
                <a:spLocks noChangeArrowheads="1"/>
              </p:cNvSpPr>
              <p:nvPr/>
            </p:nvSpPr>
            <p:spPr bwMode="auto">
              <a:xfrm>
                <a:off x="1686" y="1707"/>
                <a:ext cx="61" cy="65"/>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54" name="Oval 349"/>
              <p:cNvSpPr>
                <a:spLocks noChangeArrowheads="1"/>
              </p:cNvSpPr>
              <p:nvPr/>
            </p:nvSpPr>
            <p:spPr bwMode="auto">
              <a:xfrm>
                <a:off x="1735" y="1659"/>
                <a:ext cx="61"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55" name="Oval 350"/>
              <p:cNvSpPr>
                <a:spLocks noChangeArrowheads="1"/>
              </p:cNvSpPr>
              <p:nvPr/>
            </p:nvSpPr>
            <p:spPr bwMode="auto">
              <a:xfrm>
                <a:off x="1786" y="1618"/>
                <a:ext cx="64" cy="64"/>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56" name="Oval 351"/>
              <p:cNvSpPr>
                <a:spLocks noChangeArrowheads="1"/>
              </p:cNvSpPr>
              <p:nvPr/>
            </p:nvSpPr>
            <p:spPr bwMode="auto">
              <a:xfrm>
                <a:off x="1841" y="1576"/>
                <a:ext cx="64"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57" name="Oval 352"/>
              <p:cNvSpPr>
                <a:spLocks noChangeArrowheads="1"/>
              </p:cNvSpPr>
              <p:nvPr/>
            </p:nvSpPr>
            <p:spPr bwMode="auto">
              <a:xfrm>
                <a:off x="1898" y="1540"/>
                <a:ext cx="60" cy="65"/>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58" name="Oval 353"/>
              <p:cNvSpPr>
                <a:spLocks noChangeArrowheads="1"/>
              </p:cNvSpPr>
              <p:nvPr/>
            </p:nvSpPr>
            <p:spPr bwMode="auto">
              <a:xfrm>
                <a:off x="1954" y="1505"/>
                <a:ext cx="63"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59" name="Oval 354"/>
              <p:cNvSpPr>
                <a:spLocks noChangeArrowheads="1"/>
              </p:cNvSpPr>
              <p:nvPr/>
            </p:nvSpPr>
            <p:spPr bwMode="auto">
              <a:xfrm>
                <a:off x="2013" y="1474"/>
                <a:ext cx="63" cy="66"/>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60" name="Oval 355"/>
              <p:cNvSpPr>
                <a:spLocks noChangeArrowheads="1"/>
              </p:cNvSpPr>
              <p:nvPr/>
            </p:nvSpPr>
            <p:spPr bwMode="auto">
              <a:xfrm>
                <a:off x="2074" y="1446"/>
                <a:ext cx="63" cy="64"/>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61" name="Oval 356"/>
              <p:cNvSpPr>
                <a:spLocks noChangeArrowheads="1"/>
              </p:cNvSpPr>
              <p:nvPr/>
            </p:nvSpPr>
            <p:spPr bwMode="auto">
              <a:xfrm>
                <a:off x="2137" y="1419"/>
                <a:ext cx="60"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62" name="Oval 357"/>
              <p:cNvSpPr>
                <a:spLocks noChangeArrowheads="1"/>
              </p:cNvSpPr>
              <p:nvPr/>
            </p:nvSpPr>
            <p:spPr bwMode="auto">
              <a:xfrm>
                <a:off x="2197" y="1396"/>
                <a:ext cx="63"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63" name="Oval 358"/>
              <p:cNvSpPr>
                <a:spLocks noChangeArrowheads="1"/>
              </p:cNvSpPr>
              <p:nvPr/>
            </p:nvSpPr>
            <p:spPr bwMode="auto">
              <a:xfrm>
                <a:off x="2260" y="1375"/>
                <a:ext cx="64" cy="65"/>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64" name="Oval 359"/>
              <p:cNvSpPr>
                <a:spLocks noChangeArrowheads="1"/>
              </p:cNvSpPr>
              <p:nvPr/>
            </p:nvSpPr>
            <p:spPr bwMode="auto">
              <a:xfrm>
                <a:off x="2324" y="1357"/>
                <a:ext cx="63" cy="66"/>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65" name="Oval 360"/>
              <p:cNvSpPr>
                <a:spLocks noChangeArrowheads="1"/>
              </p:cNvSpPr>
              <p:nvPr/>
            </p:nvSpPr>
            <p:spPr bwMode="auto">
              <a:xfrm>
                <a:off x="2389" y="1340"/>
                <a:ext cx="61"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66" name="Oval 361"/>
              <p:cNvSpPr>
                <a:spLocks noChangeArrowheads="1"/>
              </p:cNvSpPr>
              <p:nvPr/>
            </p:nvSpPr>
            <p:spPr bwMode="auto">
              <a:xfrm>
                <a:off x="2454" y="1327"/>
                <a:ext cx="60" cy="65"/>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67" name="Oval 362"/>
              <p:cNvSpPr>
                <a:spLocks noChangeArrowheads="1"/>
              </p:cNvSpPr>
              <p:nvPr/>
            </p:nvSpPr>
            <p:spPr bwMode="auto">
              <a:xfrm>
                <a:off x="2516" y="1315"/>
                <a:ext cx="64"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68" name="Oval 363"/>
              <p:cNvSpPr>
                <a:spLocks noChangeArrowheads="1"/>
              </p:cNvSpPr>
              <p:nvPr/>
            </p:nvSpPr>
            <p:spPr bwMode="auto">
              <a:xfrm>
                <a:off x="2583" y="1307"/>
                <a:ext cx="61" cy="64"/>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69" name="Oval 364"/>
              <p:cNvSpPr>
                <a:spLocks noChangeArrowheads="1"/>
              </p:cNvSpPr>
              <p:nvPr/>
            </p:nvSpPr>
            <p:spPr bwMode="auto">
              <a:xfrm>
                <a:off x="2648" y="1298"/>
                <a:ext cx="62"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70" name="Oval 365"/>
              <p:cNvSpPr>
                <a:spLocks noChangeArrowheads="1"/>
              </p:cNvSpPr>
              <p:nvPr/>
            </p:nvSpPr>
            <p:spPr bwMode="auto">
              <a:xfrm>
                <a:off x="2714" y="1292"/>
                <a:ext cx="61"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71" name="Oval 366"/>
              <p:cNvSpPr>
                <a:spLocks noChangeArrowheads="1"/>
              </p:cNvSpPr>
              <p:nvPr/>
            </p:nvSpPr>
            <p:spPr bwMode="auto">
              <a:xfrm>
                <a:off x="2781" y="1290"/>
                <a:ext cx="62"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72" name="Oval 367"/>
              <p:cNvSpPr>
                <a:spLocks noChangeArrowheads="1"/>
              </p:cNvSpPr>
              <p:nvPr/>
            </p:nvSpPr>
            <p:spPr bwMode="auto">
              <a:xfrm>
                <a:off x="1328" y="2108"/>
                <a:ext cx="64"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73" name="Oval 368"/>
              <p:cNvSpPr>
                <a:spLocks noChangeArrowheads="1"/>
              </p:cNvSpPr>
              <p:nvPr/>
            </p:nvSpPr>
            <p:spPr bwMode="auto">
              <a:xfrm>
                <a:off x="1320" y="2187"/>
                <a:ext cx="65"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74" name="Freeform 369"/>
              <p:cNvSpPr>
                <a:spLocks/>
              </p:cNvSpPr>
              <p:nvPr/>
            </p:nvSpPr>
            <p:spPr bwMode="auto">
              <a:xfrm>
                <a:off x="1328" y="2265"/>
                <a:ext cx="41" cy="8"/>
              </a:xfrm>
              <a:custGeom>
                <a:avLst/>
                <a:gdLst>
                  <a:gd name="T0" fmla="*/ 0 w 21"/>
                  <a:gd name="T1" fmla="*/ 32 h 4"/>
                  <a:gd name="T2" fmla="*/ 76 w 21"/>
                  <a:gd name="T3" fmla="*/ 0 h 4"/>
                  <a:gd name="T4" fmla="*/ 156 w 21"/>
                  <a:gd name="T5" fmla="*/ 32 h 4"/>
                  <a:gd name="T6" fmla="*/ 0 60000 65536"/>
                  <a:gd name="T7" fmla="*/ 0 60000 65536"/>
                  <a:gd name="T8" fmla="*/ 0 60000 65536"/>
                </a:gdLst>
                <a:ahLst/>
                <a:cxnLst>
                  <a:cxn ang="T6">
                    <a:pos x="T0" y="T1"/>
                  </a:cxn>
                  <a:cxn ang="T7">
                    <a:pos x="T2" y="T3"/>
                  </a:cxn>
                  <a:cxn ang="T8">
                    <a:pos x="T4" y="T5"/>
                  </a:cxn>
                </a:cxnLst>
                <a:rect l="0" t="0" r="r" b="b"/>
                <a:pathLst>
                  <a:path w="21" h="4">
                    <a:moveTo>
                      <a:pt x="0" y="4"/>
                    </a:moveTo>
                    <a:cubicBezTo>
                      <a:pt x="3" y="2"/>
                      <a:pt x="6" y="0"/>
                      <a:pt x="10" y="0"/>
                    </a:cubicBezTo>
                    <a:cubicBezTo>
                      <a:pt x="15" y="0"/>
                      <a:pt x="18" y="2"/>
                      <a:pt x="21" y="4"/>
                    </a:cubicBezTo>
                  </a:path>
                </a:pathLst>
              </a:custGeom>
              <a:solidFill>
                <a:srgbClr val="FFF3A8"/>
              </a:solidFill>
              <a:ln w="6350" cap="flat">
                <a:solidFill>
                  <a:srgbClr val="58585A"/>
                </a:solidFill>
                <a:prstDash val="solid"/>
                <a:miter lim="800000"/>
                <a:headEnd/>
                <a:tailEnd/>
              </a:ln>
            </p:spPr>
            <p:txBody>
              <a:bodyPr/>
              <a:lstStyle/>
              <a:p>
                <a:pPr>
                  <a:defRPr/>
                </a:pPr>
                <a:endParaRPr lang="de-DE" sz="1350" kern="0">
                  <a:solidFill>
                    <a:srgbClr val="7B879D"/>
                  </a:solidFill>
                </a:endParaRPr>
              </a:p>
            </p:txBody>
          </p:sp>
          <p:sp>
            <p:nvSpPr>
              <p:cNvPr id="1175" name="Freeform 370"/>
              <p:cNvSpPr>
                <a:spLocks/>
              </p:cNvSpPr>
              <p:nvPr/>
            </p:nvSpPr>
            <p:spPr bwMode="auto">
              <a:xfrm>
                <a:off x="1328" y="2265"/>
                <a:ext cx="41" cy="8"/>
              </a:xfrm>
              <a:custGeom>
                <a:avLst/>
                <a:gdLst>
                  <a:gd name="T0" fmla="*/ 0 w 21"/>
                  <a:gd name="T1" fmla="*/ 32 h 4"/>
                  <a:gd name="T2" fmla="*/ 76 w 21"/>
                  <a:gd name="T3" fmla="*/ 0 h 4"/>
                  <a:gd name="T4" fmla="*/ 156 w 21"/>
                  <a:gd name="T5" fmla="*/ 32 h 4"/>
                  <a:gd name="T6" fmla="*/ 0 60000 65536"/>
                  <a:gd name="T7" fmla="*/ 0 60000 65536"/>
                  <a:gd name="T8" fmla="*/ 0 60000 65536"/>
                </a:gdLst>
                <a:ahLst/>
                <a:cxnLst>
                  <a:cxn ang="T6">
                    <a:pos x="T0" y="T1"/>
                  </a:cxn>
                  <a:cxn ang="T7">
                    <a:pos x="T2" y="T3"/>
                  </a:cxn>
                  <a:cxn ang="T8">
                    <a:pos x="T4" y="T5"/>
                  </a:cxn>
                </a:cxnLst>
                <a:rect l="0" t="0" r="r" b="b"/>
                <a:pathLst>
                  <a:path w="21" h="4">
                    <a:moveTo>
                      <a:pt x="0" y="4"/>
                    </a:moveTo>
                    <a:cubicBezTo>
                      <a:pt x="3" y="2"/>
                      <a:pt x="6" y="0"/>
                      <a:pt x="10" y="0"/>
                    </a:cubicBezTo>
                    <a:cubicBezTo>
                      <a:pt x="15" y="0"/>
                      <a:pt x="18" y="2"/>
                      <a:pt x="21" y="4"/>
                    </a:cubicBezTo>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176" name="Oval 371"/>
              <p:cNvSpPr>
                <a:spLocks noChangeArrowheads="1"/>
              </p:cNvSpPr>
              <p:nvPr/>
            </p:nvSpPr>
            <p:spPr bwMode="auto">
              <a:xfrm>
                <a:off x="1346" y="2031"/>
                <a:ext cx="64" cy="70"/>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77" name="Oval 372"/>
              <p:cNvSpPr>
                <a:spLocks noChangeArrowheads="1"/>
              </p:cNvSpPr>
              <p:nvPr/>
            </p:nvSpPr>
            <p:spPr bwMode="auto">
              <a:xfrm>
                <a:off x="1369" y="1954"/>
                <a:ext cx="65"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78" name="Oval 373"/>
              <p:cNvSpPr>
                <a:spLocks noChangeArrowheads="1"/>
              </p:cNvSpPr>
              <p:nvPr/>
            </p:nvSpPr>
            <p:spPr bwMode="auto">
              <a:xfrm>
                <a:off x="1402" y="1878"/>
                <a:ext cx="65" cy="70"/>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79" name="Oval 374"/>
              <p:cNvSpPr>
                <a:spLocks noChangeArrowheads="1"/>
              </p:cNvSpPr>
              <p:nvPr/>
            </p:nvSpPr>
            <p:spPr bwMode="auto">
              <a:xfrm>
                <a:off x="1443" y="1803"/>
                <a:ext cx="65"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80" name="Oval 375"/>
              <p:cNvSpPr>
                <a:spLocks noChangeArrowheads="1"/>
              </p:cNvSpPr>
              <p:nvPr/>
            </p:nvSpPr>
            <p:spPr bwMode="auto">
              <a:xfrm>
                <a:off x="1492" y="1732"/>
                <a:ext cx="65"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81" name="Oval 376"/>
              <p:cNvSpPr>
                <a:spLocks noChangeArrowheads="1"/>
              </p:cNvSpPr>
              <p:nvPr/>
            </p:nvSpPr>
            <p:spPr bwMode="auto">
              <a:xfrm>
                <a:off x="1545" y="1666"/>
                <a:ext cx="65" cy="68"/>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82" name="Oval 377"/>
              <p:cNvSpPr>
                <a:spLocks noChangeArrowheads="1"/>
              </p:cNvSpPr>
              <p:nvPr/>
            </p:nvSpPr>
            <p:spPr bwMode="auto">
              <a:xfrm>
                <a:off x="1596" y="1607"/>
                <a:ext cx="67"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83" name="Oval 378"/>
              <p:cNvSpPr>
                <a:spLocks noChangeArrowheads="1"/>
              </p:cNvSpPr>
              <p:nvPr/>
            </p:nvSpPr>
            <p:spPr bwMode="auto">
              <a:xfrm>
                <a:off x="1649" y="1559"/>
                <a:ext cx="65" cy="70"/>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84" name="Oval 379"/>
              <p:cNvSpPr>
                <a:spLocks noChangeArrowheads="1"/>
              </p:cNvSpPr>
              <p:nvPr/>
            </p:nvSpPr>
            <p:spPr bwMode="auto">
              <a:xfrm>
                <a:off x="1706" y="1511"/>
                <a:ext cx="64" cy="70"/>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85" name="Oval 380"/>
              <p:cNvSpPr>
                <a:spLocks noChangeArrowheads="1"/>
              </p:cNvSpPr>
              <p:nvPr/>
            </p:nvSpPr>
            <p:spPr bwMode="auto">
              <a:xfrm>
                <a:off x="1763" y="1469"/>
                <a:ext cx="64"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86" name="Oval 381"/>
              <p:cNvSpPr>
                <a:spLocks noChangeArrowheads="1"/>
              </p:cNvSpPr>
              <p:nvPr/>
            </p:nvSpPr>
            <p:spPr bwMode="auto">
              <a:xfrm>
                <a:off x="1827" y="1428"/>
                <a:ext cx="65" cy="68"/>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87" name="Oval 382"/>
              <p:cNvSpPr>
                <a:spLocks noChangeArrowheads="1"/>
              </p:cNvSpPr>
              <p:nvPr/>
            </p:nvSpPr>
            <p:spPr bwMode="auto">
              <a:xfrm>
                <a:off x="1886" y="1390"/>
                <a:ext cx="65"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88" name="Oval 383"/>
              <p:cNvSpPr>
                <a:spLocks noChangeArrowheads="1"/>
              </p:cNvSpPr>
              <p:nvPr/>
            </p:nvSpPr>
            <p:spPr bwMode="auto">
              <a:xfrm>
                <a:off x="1952" y="1357"/>
                <a:ext cx="64"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89" name="Oval 384"/>
              <p:cNvSpPr>
                <a:spLocks noChangeArrowheads="1"/>
              </p:cNvSpPr>
              <p:nvPr/>
            </p:nvSpPr>
            <p:spPr bwMode="auto">
              <a:xfrm>
                <a:off x="2021" y="1323"/>
                <a:ext cx="65"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90" name="Oval 385"/>
              <p:cNvSpPr>
                <a:spLocks noChangeArrowheads="1"/>
              </p:cNvSpPr>
              <p:nvPr/>
            </p:nvSpPr>
            <p:spPr bwMode="auto">
              <a:xfrm>
                <a:off x="2088" y="1294"/>
                <a:ext cx="66"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91" name="Oval 386"/>
              <p:cNvSpPr>
                <a:spLocks noChangeArrowheads="1"/>
              </p:cNvSpPr>
              <p:nvPr/>
            </p:nvSpPr>
            <p:spPr bwMode="auto">
              <a:xfrm>
                <a:off x="2158" y="1267"/>
                <a:ext cx="65" cy="70"/>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92" name="Oval 387"/>
              <p:cNvSpPr>
                <a:spLocks noChangeArrowheads="1"/>
              </p:cNvSpPr>
              <p:nvPr/>
            </p:nvSpPr>
            <p:spPr bwMode="auto">
              <a:xfrm>
                <a:off x="2227" y="1244"/>
                <a:ext cx="64"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93" name="Oval 388"/>
              <p:cNvSpPr>
                <a:spLocks noChangeArrowheads="1"/>
              </p:cNvSpPr>
              <p:nvPr/>
            </p:nvSpPr>
            <p:spPr bwMode="auto">
              <a:xfrm>
                <a:off x="2293" y="1225"/>
                <a:ext cx="67"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94" name="Oval 389"/>
              <p:cNvSpPr>
                <a:spLocks noChangeArrowheads="1"/>
              </p:cNvSpPr>
              <p:nvPr/>
            </p:nvSpPr>
            <p:spPr bwMode="auto">
              <a:xfrm>
                <a:off x="2362" y="1208"/>
                <a:ext cx="64"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95" name="Oval 390"/>
              <p:cNvSpPr>
                <a:spLocks noChangeArrowheads="1"/>
              </p:cNvSpPr>
              <p:nvPr/>
            </p:nvSpPr>
            <p:spPr bwMode="auto">
              <a:xfrm>
                <a:off x="2428" y="1194"/>
                <a:ext cx="64"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96" name="Oval 391"/>
              <p:cNvSpPr>
                <a:spLocks noChangeArrowheads="1"/>
              </p:cNvSpPr>
              <p:nvPr/>
            </p:nvSpPr>
            <p:spPr bwMode="auto">
              <a:xfrm>
                <a:off x="2499" y="1181"/>
                <a:ext cx="64" cy="70"/>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97" name="Oval 392"/>
              <p:cNvSpPr>
                <a:spLocks noChangeArrowheads="1"/>
              </p:cNvSpPr>
              <p:nvPr/>
            </p:nvSpPr>
            <p:spPr bwMode="auto">
              <a:xfrm>
                <a:off x="2565" y="1173"/>
                <a:ext cx="65"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98" name="Oval 393"/>
              <p:cNvSpPr>
                <a:spLocks noChangeArrowheads="1"/>
              </p:cNvSpPr>
              <p:nvPr/>
            </p:nvSpPr>
            <p:spPr bwMode="auto">
              <a:xfrm>
                <a:off x="2636" y="1165"/>
                <a:ext cx="64" cy="68"/>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99" name="Oval 394"/>
              <p:cNvSpPr>
                <a:spLocks noChangeArrowheads="1"/>
              </p:cNvSpPr>
              <p:nvPr/>
            </p:nvSpPr>
            <p:spPr bwMode="auto">
              <a:xfrm>
                <a:off x="2704" y="1158"/>
                <a:ext cx="67"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00" name="Oval 395"/>
              <p:cNvSpPr>
                <a:spLocks noChangeArrowheads="1"/>
              </p:cNvSpPr>
              <p:nvPr/>
            </p:nvSpPr>
            <p:spPr bwMode="auto">
              <a:xfrm>
                <a:off x="2775" y="1154"/>
                <a:ext cx="64"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01" name="Oval 396"/>
              <p:cNvSpPr>
                <a:spLocks noChangeArrowheads="1"/>
              </p:cNvSpPr>
              <p:nvPr/>
            </p:nvSpPr>
            <p:spPr bwMode="auto">
              <a:xfrm>
                <a:off x="2800" y="1171"/>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02" name="Oval 397"/>
              <p:cNvSpPr>
                <a:spLocks noChangeArrowheads="1"/>
              </p:cNvSpPr>
              <p:nvPr/>
            </p:nvSpPr>
            <p:spPr bwMode="auto">
              <a:xfrm>
                <a:off x="2734" y="1169"/>
                <a:ext cx="23"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03" name="Oval 398"/>
              <p:cNvSpPr>
                <a:spLocks noChangeArrowheads="1"/>
              </p:cNvSpPr>
              <p:nvPr/>
            </p:nvSpPr>
            <p:spPr bwMode="auto">
              <a:xfrm>
                <a:off x="2663" y="1177"/>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04" name="Oval 399"/>
              <p:cNvSpPr>
                <a:spLocks noChangeArrowheads="1"/>
              </p:cNvSpPr>
              <p:nvPr/>
            </p:nvSpPr>
            <p:spPr bwMode="auto">
              <a:xfrm>
                <a:off x="2593" y="1185"/>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05" name="Oval 400"/>
              <p:cNvSpPr>
                <a:spLocks noChangeArrowheads="1"/>
              </p:cNvSpPr>
              <p:nvPr/>
            </p:nvSpPr>
            <p:spPr bwMode="auto">
              <a:xfrm>
                <a:off x="2522" y="1196"/>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06" name="Oval 401"/>
              <p:cNvSpPr>
                <a:spLocks noChangeArrowheads="1"/>
              </p:cNvSpPr>
              <p:nvPr/>
            </p:nvSpPr>
            <p:spPr bwMode="auto">
              <a:xfrm>
                <a:off x="2450" y="1204"/>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07" name="Oval 402"/>
              <p:cNvSpPr>
                <a:spLocks noChangeArrowheads="1"/>
              </p:cNvSpPr>
              <p:nvPr/>
            </p:nvSpPr>
            <p:spPr bwMode="auto">
              <a:xfrm>
                <a:off x="2385" y="1221"/>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08" name="Oval 403"/>
              <p:cNvSpPr>
                <a:spLocks noChangeArrowheads="1"/>
              </p:cNvSpPr>
              <p:nvPr/>
            </p:nvSpPr>
            <p:spPr bwMode="auto">
              <a:xfrm>
                <a:off x="2319" y="1236"/>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09" name="Oval 404"/>
              <p:cNvSpPr>
                <a:spLocks noChangeArrowheads="1"/>
              </p:cNvSpPr>
              <p:nvPr/>
            </p:nvSpPr>
            <p:spPr bwMode="auto">
              <a:xfrm>
                <a:off x="2248" y="1254"/>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10" name="Oval 405"/>
              <p:cNvSpPr>
                <a:spLocks noChangeArrowheads="1"/>
              </p:cNvSpPr>
              <p:nvPr/>
            </p:nvSpPr>
            <p:spPr bwMode="auto">
              <a:xfrm>
                <a:off x="2182" y="1277"/>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11" name="Oval 406"/>
              <p:cNvSpPr>
                <a:spLocks noChangeArrowheads="1"/>
              </p:cNvSpPr>
              <p:nvPr/>
            </p:nvSpPr>
            <p:spPr bwMode="auto">
              <a:xfrm>
                <a:off x="2115" y="1302"/>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12" name="Oval 407"/>
              <p:cNvSpPr>
                <a:spLocks noChangeArrowheads="1"/>
              </p:cNvSpPr>
              <p:nvPr/>
            </p:nvSpPr>
            <p:spPr bwMode="auto">
              <a:xfrm>
                <a:off x="2046" y="1332"/>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13" name="Oval 408"/>
              <p:cNvSpPr>
                <a:spLocks noChangeArrowheads="1"/>
              </p:cNvSpPr>
              <p:nvPr/>
            </p:nvSpPr>
            <p:spPr bwMode="auto">
              <a:xfrm>
                <a:off x="1974" y="1367"/>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14" name="Oval 409"/>
              <p:cNvSpPr>
                <a:spLocks noChangeArrowheads="1"/>
              </p:cNvSpPr>
              <p:nvPr/>
            </p:nvSpPr>
            <p:spPr bwMode="auto">
              <a:xfrm>
                <a:off x="1909" y="1396"/>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15" name="Oval 410"/>
              <p:cNvSpPr>
                <a:spLocks noChangeArrowheads="1"/>
              </p:cNvSpPr>
              <p:nvPr/>
            </p:nvSpPr>
            <p:spPr bwMode="auto">
              <a:xfrm>
                <a:off x="1849" y="1436"/>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16" name="Oval 411"/>
              <p:cNvSpPr>
                <a:spLocks noChangeArrowheads="1"/>
              </p:cNvSpPr>
              <p:nvPr/>
            </p:nvSpPr>
            <p:spPr bwMode="auto">
              <a:xfrm>
                <a:off x="1782" y="1480"/>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17" name="Oval 412"/>
              <p:cNvSpPr>
                <a:spLocks noChangeArrowheads="1"/>
              </p:cNvSpPr>
              <p:nvPr/>
            </p:nvSpPr>
            <p:spPr bwMode="auto">
              <a:xfrm>
                <a:off x="1729" y="1524"/>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18" name="Oval 413"/>
              <p:cNvSpPr>
                <a:spLocks noChangeArrowheads="1"/>
              </p:cNvSpPr>
              <p:nvPr/>
            </p:nvSpPr>
            <p:spPr bwMode="auto">
              <a:xfrm>
                <a:off x="1671" y="1572"/>
                <a:ext cx="21"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19" name="Oval 414"/>
              <p:cNvSpPr>
                <a:spLocks noChangeArrowheads="1"/>
              </p:cNvSpPr>
              <p:nvPr/>
            </p:nvSpPr>
            <p:spPr bwMode="auto">
              <a:xfrm>
                <a:off x="1616" y="1624"/>
                <a:ext cx="21"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20" name="Oval 415"/>
              <p:cNvSpPr>
                <a:spLocks noChangeArrowheads="1"/>
              </p:cNvSpPr>
              <p:nvPr/>
            </p:nvSpPr>
            <p:spPr bwMode="auto">
              <a:xfrm>
                <a:off x="1917" y="1544"/>
                <a:ext cx="24" cy="2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21" name="Oval 416"/>
              <p:cNvSpPr>
                <a:spLocks noChangeArrowheads="1"/>
              </p:cNvSpPr>
              <p:nvPr/>
            </p:nvSpPr>
            <p:spPr bwMode="auto">
              <a:xfrm>
                <a:off x="1866" y="1584"/>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22" name="Oval 417"/>
              <p:cNvSpPr>
                <a:spLocks noChangeArrowheads="1"/>
              </p:cNvSpPr>
              <p:nvPr/>
            </p:nvSpPr>
            <p:spPr bwMode="auto">
              <a:xfrm>
                <a:off x="1811" y="1624"/>
                <a:ext cx="21"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23" name="Oval 418"/>
              <p:cNvSpPr>
                <a:spLocks noChangeArrowheads="1"/>
              </p:cNvSpPr>
              <p:nvPr/>
            </p:nvSpPr>
            <p:spPr bwMode="auto">
              <a:xfrm>
                <a:off x="1759" y="1663"/>
                <a:ext cx="23" cy="2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24" name="Oval 419"/>
              <p:cNvSpPr>
                <a:spLocks noChangeArrowheads="1"/>
              </p:cNvSpPr>
              <p:nvPr/>
            </p:nvSpPr>
            <p:spPr bwMode="auto">
              <a:xfrm>
                <a:off x="1714" y="1711"/>
                <a:ext cx="21" cy="2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25" name="Oval 420"/>
              <p:cNvSpPr>
                <a:spLocks noChangeArrowheads="1"/>
              </p:cNvSpPr>
              <p:nvPr/>
            </p:nvSpPr>
            <p:spPr bwMode="auto">
              <a:xfrm>
                <a:off x="1661" y="1759"/>
                <a:ext cx="23" cy="2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26" name="Oval 421"/>
              <p:cNvSpPr>
                <a:spLocks noChangeArrowheads="1"/>
              </p:cNvSpPr>
              <p:nvPr/>
            </p:nvSpPr>
            <p:spPr bwMode="auto">
              <a:xfrm>
                <a:off x="1569" y="1678"/>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27" name="Oval 422"/>
              <p:cNvSpPr>
                <a:spLocks noChangeArrowheads="1"/>
              </p:cNvSpPr>
              <p:nvPr/>
            </p:nvSpPr>
            <p:spPr bwMode="auto">
              <a:xfrm>
                <a:off x="1514" y="1741"/>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28" name="Oval 423"/>
              <p:cNvSpPr>
                <a:spLocks noChangeArrowheads="1"/>
              </p:cNvSpPr>
              <p:nvPr/>
            </p:nvSpPr>
            <p:spPr bwMode="auto">
              <a:xfrm>
                <a:off x="1620" y="1812"/>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29" name="Oval 424"/>
              <p:cNvSpPr>
                <a:spLocks noChangeArrowheads="1"/>
              </p:cNvSpPr>
              <p:nvPr/>
            </p:nvSpPr>
            <p:spPr bwMode="auto">
              <a:xfrm>
                <a:off x="1578" y="1870"/>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30" name="Oval 425"/>
              <p:cNvSpPr>
                <a:spLocks noChangeArrowheads="1"/>
              </p:cNvSpPr>
              <p:nvPr/>
            </p:nvSpPr>
            <p:spPr bwMode="auto">
              <a:xfrm>
                <a:off x="1461" y="1814"/>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31" name="Oval 426"/>
              <p:cNvSpPr>
                <a:spLocks noChangeArrowheads="1"/>
              </p:cNvSpPr>
              <p:nvPr/>
            </p:nvSpPr>
            <p:spPr bwMode="auto">
              <a:xfrm>
                <a:off x="1424" y="1887"/>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32" name="Oval 427"/>
              <p:cNvSpPr>
                <a:spLocks noChangeArrowheads="1"/>
              </p:cNvSpPr>
              <p:nvPr/>
            </p:nvSpPr>
            <p:spPr bwMode="auto">
              <a:xfrm>
                <a:off x="1545" y="1926"/>
                <a:ext cx="24"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33" name="Oval 428"/>
              <p:cNvSpPr>
                <a:spLocks noChangeArrowheads="1"/>
              </p:cNvSpPr>
              <p:nvPr/>
            </p:nvSpPr>
            <p:spPr bwMode="auto">
              <a:xfrm>
                <a:off x="1518" y="1991"/>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34" name="Oval 429"/>
              <p:cNvSpPr>
                <a:spLocks noChangeArrowheads="1"/>
              </p:cNvSpPr>
              <p:nvPr/>
            </p:nvSpPr>
            <p:spPr bwMode="auto">
              <a:xfrm>
                <a:off x="1494" y="2058"/>
                <a:ext cx="21"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35" name="Oval 430"/>
              <p:cNvSpPr>
                <a:spLocks noChangeArrowheads="1"/>
              </p:cNvSpPr>
              <p:nvPr/>
            </p:nvSpPr>
            <p:spPr bwMode="auto">
              <a:xfrm>
                <a:off x="1479" y="2127"/>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36" name="Oval 431"/>
              <p:cNvSpPr>
                <a:spLocks noChangeArrowheads="1"/>
              </p:cNvSpPr>
              <p:nvPr/>
            </p:nvSpPr>
            <p:spPr bwMode="auto">
              <a:xfrm>
                <a:off x="1471" y="2198"/>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37" name="Oval 432"/>
              <p:cNvSpPr>
                <a:spLocks noChangeArrowheads="1"/>
              </p:cNvSpPr>
              <p:nvPr/>
            </p:nvSpPr>
            <p:spPr bwMode="auto">
              <a:xfrm>
                <a:off x="1347" y="2192"/>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38" name="Oval 433"/>
              <p:cNvSpPr>
                <a:spLocks noChangeArrowheads="1"/>
              </p:cNvSpPr>
              <p:nvPr/>
            </p:nvSpPr>
            <p:spPr bwMode="auto">
              <a:xfrm>
                <a:off x="1361" y="2121"/>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39" name="Oval 434"/>
              <p:cNvSpPr>
                <a:spLocks noChangeArrowheads="1"/>
              </p:cNvSpPr>
              <p:nvPr/>
            </p:nvSpPr>
            <p:spPr bwMode="auto">
              <a:xfrm>
                <a:off x="1375" y="2041"/>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40" name="Oval 435"/>
              <p:cNvSpPr>
                <a:spLocks noChangeArrowheads="1"/>
              </p:cNvSpPr>
              <p:nvPr/>
            </p:nvSpPr>
            <p:spPr bwMode="auto">
              <a:xfrm>
                <a:off x="1396" y="1964"/>
                <a:ext cx="24"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41" name="Oval 436"/>
              <p:cNvSpPr>
                <a:spLocks noChangeArrowheads="1"/>
              </p:cNvSpPr>
              <p:nvPr/>
            </p:nvSpPr>
            <p:spPr bwMode="auto">
              <a:xfrm>
                <a:off x="1970" y="1511"/>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42" name="Oval 437"/>
              <p:cNvSpPr>
                <a:spLocks noChangeArrowheads="1"/>
              </p:cNvSpPr>
              <p:nvPr/>
            </p:nvSpPr>
            <p:spPr bwMode="auto">
              <a:xfrm>
                <a:off x="2033" y="1478"/>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43" name="Oval 438"/>
              <p:cNvSpPr>
                <a:spLocks noChangeArrowheads="1"/>
              </p:cNvSpPr>
              <p:nvPr/>
            </p:nvSpPr>
            <p:spPr bwMode="auto">
              <a:xfrm>
                <a:off x="2093" y="1453"/>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44" name="Oval 439"/>
              <p:cNvSpPr>
                <a:spLocks noChangeArrowheads="1"/>
              </p:cNvSpPr>
              <p:nvPr/>
            </p:nvSpPr>
            <p:spPr bwMode="auto">
              <a:xfrm>
                <a:off x="2152" y="1430"/>
                <a:ext cx="21"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45" name="Oval 440"/>
              <p:cNvSpPr>
                <a:spLocks noChangeArrowheads="1"/>
              </p:cNvSpPr>
              <p:nvPr/>
            </p:nvSpPr>
            <p:spPr bwMode="auto">
              <a:xfrm>
                <a:off x="2219" y="1405"/>
                <a:ext cx="21"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46" name="Oval 441"/>
              <p:cNvSpPr>
                <a:spLocks noChangeArrowheads="1"/>
              </p:cNvSpPr>
              <p:nvPr/>
            </p:nvSpPr>
            <p:spPr bwMode="auto">
              <a:xfrm>
                <a:off x="2283" y="1384"/>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47" name="Oval 442"/>
              <p:cNvSpPr>
                <a:spLocks noChangeArrowheads="1"/>
              </p:cNvSpPr>
              <p:nvPr/>
            </p:nvSpPr>
            <p:spPr bwMode="auto">
              <a:xfrm>
                <a:off x="2346" y="1365"/>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48" name="Oval 443"/>
              <p:cNvSpPr>
                <a:spLocks noChangeArrowheads="1"/>
              </p:cNvSpPr>
              <p:nvPr/>
            </p:nvSpPr>
            <p:spPr bwMode="auto">
              <a:xfrm>
                <a:off x="2411" y="1346"/>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49" name="Oval 444"/>
              <p:cNvSpPr>
                <a:spLocks noChangeArrowheads="1"/>
              </p:cNvSpPr>
              <p:nvPr/>
            </p:nvSpPr>
            <p:spPr bwMode="auto">
              <a:xfrm>
                <a:off x="2475" y="1332"/>
                <a:ext cx="21"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50" name="Oval 445"/>
              <p:cNvSpPr>
                <a:spLocks noChangeArrowheads="1"/>
              </p:cNvSpPr>
              <p:nvPr/>
            </p:nvSpPr>
            <p:spPr bwMode="auto">
              <a:xfrm>
                <a:off x="2544" y="1321"/>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51" name="Oval 446"/>
              <p:cNvSpPr>
                <a:spLocks noChangeArrowheads="1"/>
              </p:cNvSpPr>
              <p:nvPr/>
            </p:nvSpPr>
            <p:spPr bwMode="auto">
              <a:xfrm>
                <a:off x="2602" y="1315"/>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52" name="Oval 447"/>
              <p:cNvSpPr>
                <a:spLocks noChangeArrowheads="1"/>
              </p:cNvSpPr>
              <p:nvPr/>
            </p:nvSpPr>
            <p:spPr bwMode="auto">
              <a:xfrm>
                <a:off x="2667" y="1307"/>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53" name="Oval 448"/>
              <p:cNvSpPr>
                <a:spLocks noChangeArrowheads="1"/>
              </p:cNvSpPr>
              <p:nvPr/>
            </p:nvSpPr>
            <p:spPr bwMode="auto">
              <a:xfrm>
                <a:off x="2736" y="1302"/>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54" name="Oval 449"/>
              <p:cNvSpPr>
                <a:spLocks noChangeArrowheads="1"/>
              </p:cNvSpPr>
              <p:nvPr/>
            </p:nvSpPr>
            <p:spPr bwMode="auto">
              <a:xfrm>
                <a:off x="2800" y="1300"/>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55" name="Freeform 450"/>
              <p:cNvSpPr>
                <a:spLocks/>
              </p:cNvSpPr>
              <p:nvPr/>
            </p:nvSpPr>
            <p:spPr bwMode="auto">
              <a:xfrm>
                <a:off x="2877" y="1188"/>
                <a:ext cx="1527" cy="1085"/>
              </a:xfrm>
              <a:custGeom>
                <a:avLst/>
                <a:gdLst>
                  <a:gd name="T0" fmla="*/ 5374 w 780"/>
                  <a:gd name="T1" fmla="*/ 4724 h 520"/>
                  <a:gd name="T2" fmla="*/ 5852 w 780"/>
                  <a:gd name="T3" fmla="*/ 4724 h 520"/>
                  <a:gd name="T4" fmla="*/ 4058 w 780"/>
                  <a:gd name="T5" fmla="*/ 1306 h 520"/>
                  <a:gd name="T6" fmla="*/ 0 w 780"/>
                  <a:gd name="T7" fmla="*/ 0 h 520"/>
                  <a:gd name="T8" fmla="*/ 0 w 780"/>
                  <a:gd name="T9" fmla="*/ 584 h 520"/>
                  <a:gd name="T10" fmla="*/ 5374 w 780"/>
                  <a:gd name="T11" fmla="*/ 4724 h 5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80" h="520">
                    <a:moveTo>
                      <a:pt x="716" y="520"/>
                    </a:moveTo>
                    <a:cubicBezTo>
                      <a:pt x="780" y="520"/>
                      <a:pt x="780" y="520"/>
                      <a:pt x="780" y="520"/>
                    </a:cubicBezTo>
                    <a:cubicBezTo>
                      <a:pt x="780" y="376"/>
                      <a:pt x="695" y="242"/>
                      <a:pt x="541" y="144"/>
                    </a:cubicBezTo>
                    <a:cubicBezTo>
                      <a:pt x="395" y="51"/>
                      <a:pt x="203" y="0"/>
                      <a:pt x="0" y="0"/>
                    </a:cubicBezTo>
                    <a:cubicBezTo>
                      <a:pt x="0" y="64"/>
                      <a:pt x="0" y="64"/>
                      <a:pt x="0" y="64"/>
                    </a:cubicBezTo>
                    <a:cubicBezTo>
                      <a:pt x="396" y="64"/>
                      <a:pt x="716" y="268"/>
                      <a:pt x="716" y="520"/>
                    </a:cubicBezTo>
                    <a:close/>
                  </a:path>
                </a:pathLst>
              </a:custGeom>
              <a:solidFill>
                <a:srgbClr val="E6ED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sz="1350" kern="0">
                  <a:solidFill>
                    <a:srgbClr val="7B879D"/>
                  </a:solidFill>
                </a:endParaRPr>
              </a:p>
            </p:txBody>
          </p:sp>
          <p:sp>
            <p:nvSpPr>
              <p:cNvPr id="1256" name="Freeform 451"/>
              <p:cNvSpPr>
                <a:spLocks/>
              </p:cNvSpPr>
              <p:nvPr/>
            </p:nvSpPr>
            <p:spPr bwMode="auto">
              <a:xfrm>
                <a:off x="2877" y="1188"/>
                <a:ext cx="1527" cy="1085"/>
              </a:xfrm>
              <a:custGeom>
                <a:avLst/>
                <a:gdLst>
                  <a:gd name="T0" fmla="*/ 61 w 780"/>
                  <a:gd name="T1" fmla="*/ 0 h 520"/>
                  <a:gd name="T2" fmla="*/ 0 w 780"/>
                  <a:gd name="T3" fmla="*/ 92 h 520"/>
                  <a:gd name="T4" fmla="*/ 8 w 780"/>
                  <a:gd name="T5" fmla="*/ 200 h 520"/>
                  <a:gd name="T6" fmla="*/ 256 w 780"/>
                  <a:gd name="T7" fmla="*/ 209 h 520"/>
                  <a:gd name="T8" fmla="*/ 525 w 780"/>
                  <a:gd name="T9" fmla="*/ 227 h 520"/>
                  <a:gd name="T10" fmla="*/ 801 w 780"/>
                  <a:gd name="T11" fmla="*/ 252 h 520"/>
                  <a:gd name="T12" fmla="*/ 1073 w 780"/>
                  <a:gd name="T13" fmla="*/ 292 h 520"/>
                  <a:gd name="T14" fmla="*/ 1329 w 780"/>
                  <a:gd name="T15" fmla="*/ 326 h 520"/>
                  <a:gd name="T16" fmla="*/ 1597 w 780"/>
                  <a:gd name="T17" fmla="*/ 384 h 520"/>
                  <a:gd name="T18" fmla="*/ 1856 w 780"/>
                  <a:gd name="T19" fmla="*/ 444 h 520"/>
                  <a:gd name="T20" fmla="*/ 2108 w 780"/>
                  <a:gd name="T21" fmla="*/ 517 h 520"/>
                  <a:gd name="T22" fmla="*/ 2373 w 780"/>
                  <a:gd name="T23" fmla="*/ 601 h 520"/>
                  <a:gd name="T24" fmla="*/ 2633 w 780"/>
                  <a:gd name="T25" fmla="*/ 701 h 520"/>
                  <a:gd name="T26" fmla="*/ 2897 w 780"/>
                  <a:gd name="T27" fmla="*/ 818 h 520"/>
                  <a:gd name="T28" fmla="*/ 3158 w 780"/>
                  <a:gd name="T29" fmla="*/ 945 h 520"/>
                  <a:gd name="T30" fmla="*/ 3414 w 780"/>
                  <a:gd name="T31" fmla="*/ 1089 h 520"/>
                  <a:gd name="T32" fmla="*/ 3675 w 780"/>
                  <a:gd name="T33" fmla="*/ 1237 h 520"/>
                  <a:gd name="T34" fmla="*/ 3902 w 780"/>
                  <a:gd name="T35" fmla="*/ 1398 h 520"/>
                  <a:gd name="T36" fmla="*/ 4142 w 780"/>
                  <a:gd name="T37" fmla="*/ 1580 h 520"/>
                  <a:gd name="T38" fmla="*/ 4366 w 780"/>
                  <a:gd name="T39" fmla="*/ 1763 h 520"/>
                  <a:gd name="T40" fmla="*/ 4411 w 780"/>
                  <a:gd name="T41" fmla="*/ 1763 h 520"/>
                  <a:gd name="T42" fmla="*/ 4614 w 780"/>
                  <a:gd name="T43" fmla="*/ 1972 h 520"/>
                  <a:gd name="T44" fmla="*/ 4779 w 780"/>
                  <a:gd name="T45" fmla="*/ 2180 h 520"/>
                  <a:gd name="T46" fmla="*/ 4810 w 780"/>
                  <a:gd name="T47" fmla="*/ 2224 h 520"/>
                  <a:gd name="T48" fmla="*/ 5043 w 780"/>
                  <a:gd name="T49" fmla="*/ 2416 h 520"/>
                  <a:gd name="T50" fmla="*/ 5186 w 780"/>
                  <a:gd name="T51" fmla="*/ 2725 h 520"/>
                  <a:gd name="T52" fmla="*/ 5209 w 780"/>
                  <a:gd name="T53" fmla="*/ 2825 h 520"/>
                  <a:gd name="T54" fmla="*/ 5403 w 780"/>
                  <a:gd name="T55" fmla="*/ 3025 h 520"/>
                  <a:gd name="T56" fmla="*/ 5523 w 780"/>
                  <a:gd name="T57" fmla="*/ 3361 h 520"/>
                  <a:gd name="T58" fmla="*/ 5626 w 780"/>
                  <a:gd name="T59" fmla="*/ 3679 h 520"/>
                  <a:gd name="T60" fmla="*/ 5695 w 780"/>
                  <a:gd name="T61" fmla="*/ 4015 h 520"/>
                  <a:gd name="T62" fmla="*/ 5742 w 780"/>
                  <a:gd name="T63" fmla="*/ 4340 h 520"/>
                  <a:gd name="T64" fmla="*/ 5763 w 780"/>
                  <a:gd name="T65" fmla="*/ 4680 h 520"/>
                  <a:gd name="T66" fmla="*/ 5734 w 780"/>
                  <a:gd name="T67" fmla="*/ 4724 h 520"/>
                  <a:gd name="T68" fmla="*/ 4058 w 780"/>
                  <a:gd name="T69" fmla="*/ 1306 h 5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80" h="520">
                    <a:moveTo>
                      <a:pt x="541" y="144"/>
                    </a:moveTo>
                    <a:cubicBezTo>
                      <a:pt x="397" y="52"/>
                      <a:pt x="208" y="1"/>
                      <a:pt x="8" y="0"/>
                    </a:cubicBezTo>
                    <a:cubicBezTo>
                      <a:pt x="8" y="0"/>
                      <a:pt x="8" y="0"/>
                      <a:pt x="8" y="0"/>
                    </a:cubicBezTo>
                    <a:cubicBezTo>
                      <a:pt x="8" y="5"/>
                      <a:pt x="5" y="9"/>
                      <a:pt x="0" y="10"/>
                    </a:cubicBezTo>
                    <a:cubicBezTo>
                      <a:pt x="0" y="22"/>
                      <a:pt x="0" y="22"/>
                      <a:pt x="0" y="22"/>
                    </a:cubicBezTo>
                    <a:cubicBezTo>
                      <a:pt x="0" y="22"/>
                      <a:pt x="1" y="22"/>
                      <a:pt x="1" y="22"/>
                    </a:cubicBezTo>
                    <a:cubicBezTo>
                      <a:pt x="7" y="21"/>
                      <a:pt x="12" y="18"/>
                      <a:pt x="15" y="14"/>
                    </a:cubicBezTo>
                    <a:cubicBezTo>
                      <a:pt x="19" y="20"/>
                      <a:pt x="26" y="23"/>
                      <a:pt x="34" y="23"/>
                    </a:cubicBezTo>
                    <a:cubicBezTo>
                      <a:pt x="41" y="23"/>
                      <a:pt x="47" y="20"/>
                      <a:pt x="51" y="15"/>
                    </a:cubicBezTo>
                    <a:cubicBezTo>
                      <a:pt x="55" y="21"/>
                      <a:pt x="62" y="25"/>
                      <a:pt x="70" y="25"/>
                    </a:cubicBezTo>
                    <a:cubicBezTo>
                      <a:pt x="77" y="25"/>
                      <a:pt x="83" y="22"/>
                      <a:pt x="87" y="17"/>
                    </a:cubicBezTo>
                    <a:cubicBezTo>
                      <a:pt x="91" y="23"/>
                      <a:pt x="99" y="28"/>
                      <a:pt x="107" y="28"/>
                    </a:cubicBezTo>
                    <a:cubicBezTo>
                      <a:pt x="113" y="28"/>
                      <a:pt x="119" y="26"/>
                      <a:pt x="123" y="21"/>
                    </a:cubicBezTo>
                    <a:cubicBezTo>
                      <a:pt x="127" y="28"/>
                      <a:pt x="134" y="32"/>
                      <a:pt x="143" y="32"/>
                    </a:cubicBezTo>
                    <a:cubicBezTo>
                      <a:pt x="149" y="32"/>
                      <a:pt x="154" y="30"/>
                      <a:pt x="158" y="26"/>
                    </a:cubicBezTo>
                    <a:cubicBezTo>
                      <a:pt x="162" y="32"/>
                      <a:pt x="169" y="36"/>
                      <a:pt x="177" y="36"/>
                    </a:cubicBezTo>
                    <a:cubicBezTo>
                      <a:pt x="183" y="36"/>
                      <a:pt x="189" y="34"/>
                      <a:pt x="193" y="30"/>
                    </a:cubicBezTo>
                    <a:cubicBezTo>
                      <a:pt x="197" y="37"/>
                      <a:pt x="204" y="42"/>
                      <a:pt x="213" y="42"/>
                    </a:cubicBezTo>
                    <a:cubicBezTo>
                      <a:pt x="218" y="42"/>
                      <a:pt x="223" y="40"/>
                      <a:pt x="227" y="37"/>
                    </a:cubicBezTo>
                    <a:cubicBezTo>
                      <a:pt x="231" y="44"/>
                      <a:pt x="238" y="49"/>
                      <a:pt x="247" y="49"/>
                    </a:cubicBezTo>
                    <a:cubicBezTo>
                      <a:pt x="252" y="49"/>
                      <a:pt x="257" y="47"/>
                      <a:pt x="261" y="44"/>
                    </a:cubicBezTo>
                    <a:cubicBezTo>
                      <a:pt x="265" y="52"/>
                      <a:pt x="272" y="57"/>
                      <a:pt x="281" y="57"/>
                    </a:cubicBezTo>
                    <a:cubicBezTo>
                      <a:pt x="287" y="57"/>
                      <a:pt x="291" y="55"/>
                      <a:pt x="295" y="53"/>
                    </a:cubicBezTo>
                    <a:cubicBezTo>
                      <a:pt x="299" y="61"/>
                      <a:pt x="306" y="66"/>
                      <a:pt x="316" y="66"/>
                    </a:cubicBezTo>
                    <a:cubicBezTo>
                      <a:pt x="321" y="66"/>
                      <a:pt x="325" y="64"/>
                      <a:pt x="329" y="62"/>
                    </a:cubicBezTo>
                    <a:cubicBezTo>
                      <a:pt x="332" y="71"/>
                      <a:pt x="341" y="77"/>
                      <a:pt x="351" y="77"/>
                    </a:cubicBezTo>
                    <a:cubicBezTo>
                      <a:pt x="356" y="77"/>
                      <a:pt x="361" y="76"/>
                      <a:pt x="365" y="73"/>
                    </a:cubicBezTo>
                    <a:cubicBezTo>
                      <a:pt x="367" y="82"/>
                      <a:pt x="376" y="90"/>
                      <a:pt x="386" y="90"/>
                    </a:cubicBezTo>
                    <a:cubicBezTo>
                      <a:pt x="391" y="90"/>
                      <a:pt x="395" y="88"/>
                      <a:pt x="399" y="86"/>
                    </a:cubicBezTo>
                    <a:cubicBezTo>
                      <a:pt x="401" y="96"/>
                      <a:pt x="410" y="104"/>
                      <a:pt x="421" y="104"/>
                    </a:cubicBezTo>
                    <a:cubicBezTo>
                      <a:pt x="426" y="104"/>
                      <a:pt x="430" y="103"/>
                      <a:pt x="433" y="100"/>
                    </a:cubicBezTo>
                    <a:cubicBezTo>
                      <a:pt x="434" y="111"/>
                      <a:pt x="444" y="120"/>
                      <a:pt x="455" y="120"/>
                    </a:cubicBezTo>
                    <a:cubicBezTo>
                      <a:pt x="460" y="120"/>
                      <a:pt x="464" y="119"/>
                      <a:pt x="467" y="117"/>
                    </a:cubicBezTo>
                    <a:cubicBezTo>
                      <a:pt x="469" y="128"/>
                      <a:pt x="478" y="136"/>
                      <a:pt x="490" y="136"/>
                    </a:cubicBezTo>
                    <a:cubicBezTo>
                      <a:pt x="493" y="136"/>
                      <a:pt x="495" y="135"/>
                      <a:pt x="498" y="134"/>
                    </a:cubicBezTo>
                    <a:cubicBezTo>
                      <a:pt x="499" y="145"/>
                      <a:pt x="509" y="154"/>
                      <a:pt x="520" y="154"/>
                    </a:cubicBezTo>
                    <a:cubicBezTo>
                      <a:pt x="524" y="154"/>
                      <a:pt x="527" y="153"/>
                      <a:pt x="530" y="152"/>
                    </a:cubicBezTo>
                    <a:cubicBezTo>
                      <a:pt x="530" y="164"/>
                      <a:pt x="540" y="174"/>
                      <a:pt x="552" y="174"/>
                    </a:cubicBezTo>
                    <a:cubicBezTo>
                      <a:pt x="555" y="174"/>
                      <a:pt x="557" y="174"/>
                      <a:pt x="559" y="173"/>
                    </a:cubicBezTo>
                    <a:cubicBezTo>
                      <a:pt x="560" y="185"/>
                      <a:pt x="570" y="194"/>
                      <a:pt x="582" y="194"/>
                    </a:cubicBezTo>
                    <a:cubicBezTo>
                      <a:pt x="584" y="194"/>
                      <a:pt x="586" y="193"/>
                      <a:pt x="589" y="193"/>
                    </a:cubicBezTo>
                    <a:cubicBezTo>
                      <a:pt x="589" y="193"/>
                      <a:pt x="588" y="194"/>
                      <a:pt x="588" y="194"/>
                    </a:cubicBezTo>
                    <a:cubicBezTo>
                      <a:pt x="588" y="207"/>
                      <a:pt x="599" y="217"/>
                      <a:pt x="611" y="217"/>
                    </a:cubicBezTo>
                    <a:cubicBezTo>
                      <a:pt x="612" y="217"/>
                      <a:pt x="614" y="217"/>
                      <a:pt x="615" y="217"/>
                    </a:cubicBezTo>
                    <a:cubicBezTo>
                      <a:pt x="615" y="217"/>
                      <a:pt x="615" y="217"/>
                      <a:pt x="615" y="218"/>
                    </a:cubicBezTo>
                    <a:cubicBezTo>
                      <a:pt x="615" y="230"/>
                      <a:pt x="625" y="240"/>
                      <a:pt x="637" y="240"/>
                    </a:cubicBezTo>
                    <a:cubicBezTo>
                      <a:pt x="639" y="240"/>
                      <a:pt x="641" y="240"/>
                      <a:pt x="642" y="240"/>
                    </a:cubicBezTo>
                    <a:cubicBezTo>
                      <a:pt x="642" y="242"/>
                      <a:pt x="641" y="243"/>
                      <a:pt x="641" y="245"/>
                    </a:cubicBezTo>
                    <a:cubicBezTo>
                      <a:pt x="641" y="258"/>
                      <a:pt x="651" y="268"/>
                      <a:pt x="664" y="268"/>
                    </a:cubicBezTo>
                    <a:cubicBezTo>
                      <a:pt x="667" y="268"/>
                      <a:pt x="669" y="267"/>
                      <a:pt x="672" y="266"/>
                    </a:cubicBezTo>
                    <a:cubicBezTo>
                      <a:pt x="670" y="270"/>
                      <a:pt x="669" y="273"/>
                      <a:pt x="669" y="277"/>
                    </a:cubicBezTo>
                    <a:cubicBezTo>
                      <a:pt x="669" y="290"/>
                      <a:pt x="679" y="300"/>
                      <a:pt x="691" y="300"/>
                    </a:cubicBezTo>
                    <a:cubicBezTo>
                      <a:pt x="693" y="300"/>
                      <a:pt x="695" y="300"/>
                      <a:pt x="697" y="299"/>
                    </a:cubicBezTo>
                    <a:cubicBezTo>
                      <a:pt x="695" y="303"/>
                      <a:pt x="694" y="307"/>
                      <a:pt x="694" y="311"/>
                    </a:cubicBezTo>
                    <a:cubicBezTo>
                      <a:pt x="694" y="324"/>
                      <a:pt x="704" y="334"/>
                      <a:pt x="716" y="334"/>
                    </a:cubicBezTo>
                    <a:cubicBezTo>
                      <a:pt x="717" y="334"/>
                      <a:pt x="719" y="334"/>
                      <a:pt x="720" y="333"/>
                    </a:cubicBezTo>
                    <a:cubicBezTo>
                      <a:pt x="716" y="337"/>
                      <a:pt x="715" y="342"/>
                      <a:pt x="715" y="348"/>
                    </a:cubicBezTo>
                    <a:cubicBezTo>
                      <a:pt x="715" y="360"/>
                      <a:pt x="724" y="369"/>
                      <a:pt x="736" y="370"/>
                    </a:cubicBezTo>
                    <a:cubicBezTo>
                      <a:pt x="733" y="374"/>
                      <a:pt x="731" y="378"/>
                      <a:pt x="731" y="383"/>
                    </a:cubicBezTo>
                    <a:cubicBezTo>
                      <a:pt x="731" y="394"/>
                      <a:pt x="739" y="403"/>
                      <a:pt x="750" y="405"/>
                    </a:cubicBezTo>
                    <a:cubicBezTo>
                      <a:pt x="746" y="409"/>
                      <a:pt x="743" y="415"/>
                      <a:pt x="743" y="421"/>
                    </a:cubicBezTo>
                    <a:cubicBezTo>
                      <a:pt x="743" y="431"/>
                      <a:pt x="750" y="439"/>
                      <a:pt x="759" y="442"/>
                    </a:cubicBezTo>
                    <a:cubicBezTo>
                      <a:pt x="755" y="446"/>
                      <a:pt x="752" y="452"/>
                      <a:pt x="752" y="458"/>
                    </a:cubicBezTo>
                    <a:cubicBezTo>
                      <a:pt x="752" y="467"/>
                      <a:pt x="757" y="474"/>
                      <a:pt x="765" y="478"/>
                    </a:cubicBezTo>
                    <a:cubicBezTo>
                      <a:pt x="760" y="482"/>
                      <a:pt x="757" y="488"/>
                      <a:pt x="757" y="495"/>
                    </a:cubicBezTo>
                    <a:cubicBezTo>
                      <a:pt x="757" y="503"/>
                      <a:pt x="761" y="511"/>
                      <a:pt x="768" y="515"/>
                    </a:cubicBezTo>
                    <a:cubicBezTo>
                      <a:pt x="767" y="515"/>
                      <a:pt x="767" y="515"/>
                      <a:pt x="766" y="516"/>
                    </a:cubicBezTo>
                    <a:cubicBezTo>
                      <a:pt x="765" y="517"/>
                      <a:pt x="764" y="518"/>
                      <a:pt x="764" y="520"/>
                    </a:cubicBezTo>
                    <a:cubicBezTo>
                      <a:pt x="780" y="520"/>
                      <a:pt x="780" y="520"/>
                      <a:pt x="780" y="520"/>
                    </a:cubicBezTo>
                    <a:cubicBezTo>
                      <a:pt x="780" y="376"/>
                      <a:pt x="695" y="242"/>
                      <a:pt x="541" y="144"/>
                    </a:cubicBezTo>
                    <a:close/>
                  </a:path>
                </a:pathLst>
              </a:custGeom>
              <a:solidFill>
                <a:srgbClr val="BAC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sz="1350" kern="0">
                  <a:solidFill>
                    <a:srgbClr val="7B879D"/>
                  </a:solidFill>
                </a:endParaRPr>
              </a:p>
            </p:txBody>
          </p:sp>
          <p:sp>
            <p:nvSpPr>
              <p:cNvPr id="1257" name="Freeform 452"/>
              <p:cNvSpPr>
                <a:spLocks/>
              </p:cNvSpPr>
              <p:nvPr/>
            </p:nvSpPr>
            <p:spPr bwMode="auto">
              <a:xfrm>
                <a:off x="2877" y="1275"/>
                <a:ext cx="1443" cy="998"/>
              </a:xfrm>
              <a:custGeom>
                <a:avLst/>
                <a:gdLst>
                  <a:gd name="T0" fmla="*/ 1261 w 737"/>
                  <a:gd name="T1" fmla="*/ 518 h 478"/>
                  <a:gd name="T2" fmla="*/ 1510 w 737"/>
                  <a:gd name="T3" fmla="*/ 562 h 478"/>
                  <a:gd name="T4" fmla="*/ 1756 w 737"/>
                  <a:gd name="T5" fmla="*/ 628 h 478"/>
                  <a:gd name="T6" fmla="*/ 1997 w 737"/>
                  <a:gd name="T7" fmla="*/ 702 h 478"/>
                  <a:gd name="T8" fmla="*/ 2242 w 737"/>
                  <a:gd name="T9" fmla="*/ 773 h 478"/>
                  <a:gd name="T10" fmla="*/ 2485 w 737"/>
                  <a:gd name="T11" fmla="*/ 873 h 478"/>
                  <a:gd name="T12" fmla="*/ 2725 w 737"/>
                  <a:gd name="T13" fmla="*/ 973 h 478"/>
                  <a:gd name="T14" fmla="*/ 2962 w 737"/>
                  <a:gd name="T15" fmla="*/ 1082 h 478"/>
                  <a:gd name="T16" fmla="*/ 3189 w 737"/>
                  <a:gd name="T17" fmla="*/ 1211 h 478"/>
                  <a:gd name="T18" fmla="*/ 3417 w 737"/>
                  <a:gd name="T19" fmla="*/ 1347 h 478"/>
                  <a:gd name="T20" fmla="*/ 3642 w 737"/>
                  <a:gd name="T21" fmla="*/ 1491 h 478"/>
                  <a:gd name="T22" fmla="*/ 3849 w 737"/>
                  <a:gd name="T23" fmla="*/ 1656 h 478"/>
                  <a:gd name="T24" fmla="*/ 4059 w 737"/>
                  <a:gd name="T25" fmla="*/ 1831 h 478"/>
                  <a:gd name="T26" fmla="*/ 4262 w 737"/>
                  <a:gd name="T27" fmla="*/ 2023 h 478"/>
                  <a:gd name="T28" fmla="*/ 4286 w 737"/>
                  <a:gd name="T29" fmla="*/ 2031 h 478"/>
                  <a:gd name="T30" fmla="*/ 4466 w 737"/>
                  <a:gd name="T31" fmla="*/ 2219 h 478"/>
                  <a:gd name="T32" fmla="*/ 4631 w 737"/>
                  <a:gd name="T33" fmla="*/ 2441 h 478"/>
                  <a:gd name="T34" fmla="*/ 4631 w 737"/>
                  <a:gd name="T35" fmla="*/ 2476 h 478"/>
                  <a:gd name="T36" fmla="*/ 4781 w 737"/>
                  <a:gd name="T37" fmla="*/ 2720 h 478"/>
                  <a:gd name="T38" fmla="*/ 4914 w 737"/>
                  <a:gd name="T39" fmla="*/ 2986 h 478"/>
                  <a:gd name="T40" fmla="*/ 5022 w 737"/>
                  <a:gd name="T41" fmla="*/ 3257 h 478"/>
                  <a:gd name="T42" fmla="*/ 5110 w 737"/>
                  <a:gd name="T43" fmla="*/ 3549 h 478"/>
                  <a:gd name="T44" fmla="*/ 5171 w 737"/>
                  <a:gd name="T45" fmla="*/ 3850 h 478"/>
                  <a:gd name="T46" fmla="*/ 5210 w 737"/>
                  <a:gd name="T47" fmla="*/ 4159 h 478"/>
                  <a:gd name="T48" fmla="*/ 5267 w 737"/>
                  <a:gd name="T49" fmla="*/ 4351 h 478"/>
                  <a:gd name="T50" fmla="*/ 5470 w 737"/>
                  <a:gd name="T51" fmla="*/ 4307 h 478"/>
                  <a:gd name="T52" fmla="*/ 5455 w 737"/>
                  <a:gd name="T53" fmla="*/ 3984 h 478"/>
                  <a:gd name="T54" fmla="*/ 5406 w 737"/>
                  <a:gd name="T55" fmla="*/ 3666 h 478"/>
                  <a:gd name="T56" fmla="*/ 5330 w 737"/>
                  <a:gd name="T57" fmla="*/ 3370 h 478"/>
                  <a:gd name="T58" fmla="*/ 5226 w 737"/>
                  <a:gd name="T59" fmla="*/ 3069 h 478"/>
                  <a:gd name="T60" fmla="*/ 5102 w 737"/>
                  <a:gd name="T61" fmla="*/ 2785 h 478"/>
                  <a:gd name="T62" fmla="*/ 4954 w 737"/>
                  <a:gd name="T63" fmla="*/ 2520 h 478"/>
                  <a:gd name="T64" fmla="*/ 4795 w 737"/>
                  <a:gd name="T65" fmla="*/ 2276 h 478"/>
                  <a:gd name="T66" fmla="*/ 4795 w 737"/>
                  <a:gd name="T67" fmla="*/ 2240 h 478"/>
                  <a:gd name="T68" fmla="*/ 4615 w 737"/>
                  <a:gd name="T69" fmla="*/ 2048 h 478"/>
                  <a:gd name="T70" fmla="*/ 4450 w 737"/>
                  <a:gd name="T71" fmla="*/ 1831 h 478"/>
                  <a:gd name="T72" fmla="*/ 4427 w 737"/>
                  <a:gd name="T73" fmla="*/ 1823 h 478"/>
                  <a:gd name="T74" fmla="*/ 4225 w 737"/>
                  <a:gd name="T75" fmla="*/ 1631 h 478"/>
                  <a:gd name="T76" fmla="*/ 4014 w 737"/>
                  <a:gd name="T77" fmla="*/ 1439 h 478"/>
                  <a:gd name="T78" fmla="*/ 3806 w 737"/>
                  <a:gd name="T79" fmla="*/ 1274 h 478"/>
                  <a:gd name="T80" fmla="*/ 3581 w 737"/>
                  <a:gd name="T81" fmla="*/ 1111 h 478"/>
                  <a:gd name="T82" fmla="*/ 3346 w 737"/>
                  <a:gd name="T83" fmla="*/ 963 h 478"/>
                  <a:gd name="T84" fmla="*/ 3125 w 737"/>
                  <a:gd name="T85" fmla="*/ 837 h 478"/>
                  <a:gd name="T86" fmla="*/ 2882 w 737"/>
                  <a:gd name="T87" fmla="*/ 710 h 478"/>
                  <a:gd name="T88" fmla="*/ 2641 w 737"/>
                  <a:gd name="T89" fmla="*/ 601 h 478"/>
                  <a:gd name="T90" fmla="*/ 2397 w 737"/>
                  <a:gd name="T91" fmla="*/ 509 h 478"/>
                  <a:gd name="T92" fmla="*/ 2146 w 737"/>
                  <a:gd name="T93" fmla="*/ 418 h 478"/>
                  <a:gd name="T94" fmla="*/ 1897 w 737"/>
                  <a:gd name="T95" fmla="*/ 336 h 478"/>
                  <a:gd name="T96" fmla="*/ 1652 w 737"/>
                  <a:gd name="T97" fmla="*/ 276 h 478"/>
                  <a:gd name="T98" fmla="*/ 1404 w 737"/>
                  <a:gd name="T99" fmla="*/ 217 h 478"/>
                  <a:gd name="T100" fmla="*/ 1157 w 737"/>
                  <a:gd name="T101" fmla="*/ 175 h 478"/>
                  <a:gd name="T102" fmla="*/ 901 w 737"/>
                  <a:gd name="T103" fmla="*/ 136 h 478"/>
                  <a:gd name="T104" fmla="*/ 644 w 737"/>
                  <a:gd name="T105" fmla="*/ 109 h 478"/>
                  <a:gd name="T106" fmla="*/ 384 w 737"/>
                  <a:gd name="T107" fmla="*/ 92 h 478"/>
                  <a:gd name="T108" fmla="*/ 127 w 737"/>
                  <a:gd name="T109" fmla="*/ 84 h 478"/>
                  <a:gd name="T110" fmla="*/ 0 w 737"/>
                  <a:gd name="T111" fmla="*/ 0 h 478"/>
                  <a:gd name="T112" fmla="*/ 0 w 737"/>
                  <a:gd name="T113" fmla="*/ 109 h 478"/>
                  <a:gd name="T114" fmla="*/ 0 w 737"/>
                  <a:gd name="T115" fmla="*/ 292 h 478"/>
                  <a:gd name="T116" fmla="*/ 0 w 737"/>
                  <a:gd name="T117" fmla="*/ 401 h 478"/>
                  <a:gd name="T118" fmla="*/ 256 w 737"/>
                  <a:gd name="T119" fmla="*/ 409 h 478"/>
                  <a:gd name="T120" fmla="*/ 509 w 737"/>
                  <a:gd name="T121" fmla="*/ 418 h 478"/>
                  <a:gd name="T122" fmla="*/ 760 w 737"/>
                  <a:gd name="T123" fmla="*/ 445 h 478"/>
                  <a:gd name="T124" fmla="*/ 1012 w 737"/>
                  <a:gd name="T125" fmla="*/ 476 h 4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37" h="478">
                    <a:moveTo>
                      <a:pt x="150" y="46"/>
                    </a:moveTo>
                    <a:cubicBezTo>
                      <a:pt x="153" y="53"/>
                      <a:pt x="160" y="57"/>
                      <a:pt x="168" y="57"/>
                    </a:cubicBezTo>
                    <a:cubicBezTo>
                      <a:pt x="174" y="57"/>
                      <a:pt x="179" y="55"/>
                      <a:pt x="182" y="52"/>
                    </a:cubicBezTo>
                    <a:cubicBezTo>
                      <a:pt x="186" y="58"/>
                      <a:pt x="193" y="62"/>
                      <a:pt x="201" y="62"/>
                    </a:cubicBezTo>
                    <a:cubicBezTo>
                      <a:pt x="206" y="62"/>
                      <a:pt x="211" y="60"/>
                      <a:pt x="215" y="57"/>
                    </a:cubicBezTo>
                    <a:cubicBezTo>
                      <a:pt x="218" y="64"/>
                      <a:pt x="226" y="69"/>
                      <a:pt x="234" y="69"/>
                    </a:cubicBezTo>
                    <a:cubicBezTo>
                      <a:pt x="239" y="69"/>
                      <a:pt x="243" y="67"/>
                      <a:pt x="247" y="65"/>
                    </a:cubicBezTo>
                    <a:cubicBezTo>
                      <a:pt x="251" y="72"/>
                      <a:pt x="258" y="77"/>
                      <a:pt x="266" y="77"/>
                    </a:cubicBezTo>
                    <a:cubicBezTo>
                      <a:pt x="271" y="77"/>
                      <a:pt x="276" y="75"/>
                      <a:pt x="279" y="72"/>
                    </a:cubicBezTo>
                    <a:cubicBezTo>
                      <a:pt x="283" y="80"/>
                      <a:pt x="290" y="85"/>
                      <a:pt x="299" y="85"/>
                    </a:cubicBezTo>
                    <a:cubicBezTo>
                      <a:pt x="304" y="85"/>
                      <a:pt x="308" y="84"/>
                      <a:pt x="311" y="82"/>
                    </a:cubicBezTo>
                    <a:cubicBezTo>
                      <a:pt x="314" y="90"/>
                      <a:pt x="322" y="96"/>
                      <a:pt x="331" y="96"/>
                    </a:cubicBezTo>
                    <a:cubicBezTo>
                      <a:pt x="335" y="96"/>
                      <a:pt x="339" y="95"/>
                      <a:pt x="343" y="93"/>
                    </a:cubicBezTo>
                    <a:cubicBezTo>
                      <a:pt x="346" y="101"/>
                      <a:pt x="354" y="107"/>
                      <a:pt x="363" y="107"/>
                    </a:cubicBezTo>
                    <a:cubicBezTo>
                      <a:pt x="367" y="107"/>
                      <a:pt x="371" y="106"/>
                      <a:pt x="374" y="104"/>
                    </a:cubicBezTo>
                    <a:cubicBezTo>
                      <a:pt x="377" y="113"/>
                      <a:pt x="385" y="119"/>
                      <a:pt x="395" y="119"/>
                    </a:cubicBezTo>
                    <a:cubicBezTo>
                      <a:pt x="398" y="119"/>
                      <a:pt x="401" y="118"/>
                      <a:pt x="404" y="117"/>
                    </a:cubicBezTo>
                    <a:cubicBezTo>
                      <a:pt x="407" y="126"/>
                      <a:pt x="415" y="133"/>
                      <a:pt x="425" y="133"/>
                    </a:cubicBezTo>
                    <a:cubicBezTo>
                      <a:pt x="428" y="133"/>
                      <a:pt x="431" y="132"/>
                      <a:pt x="434" y="131"/>
                    </a:cubicBezTo>
                    <a:cubicBezTo>
                      <a:pt x="436" y="141"/>
                      <a:pt x="445" y="148"/>
                      <a:pt x="455" y="148"/>
                    </a:cubicBezTo>
                    <a:cubicBezTo>
                      <a:pt x="458" y="148"/>
                      <a:pt x="461" y="147"/>
                      <a:pt x="464" y="146"/>
                    </a:cubicBezTo>
                    <a:cubicBezTo>
                      <a:pt x="465" y="157"/>
                      <a:pt x="474" y="164"/>
                      <a:pt x="485" y="164"/>
                    </a:cubicBezTo>
                    <a:cubicBezTo>
                      <a:pt x="487" y="164"/>
                      <a:pt x="490" y="164"/>
                      <a:pt x="492" y="163"/>
                    </a:cubicBezTo>
                    <a:cubicBezTo>
                      <a:pt x="493" y="174"/>
                      <a:pt x="502" y="182"/>
                      <a:pt x="513" y="182"/>
                    </a:cubicBezTo>
                    <a:cubicBezTo>
                      <a:pt x="516" y="182"/>
                      <a:pt x="518" y="182"/>
                      <a:pt x="519" y="181"/>
                    </a:cubicBezTo>
                    <a:cubicBezTo>
                      <a:pt x="520" y="192"/>
                      <a:pt x="530" y="201"/>
                      <a:pt x="541" y="201"/>
                    </a:cubicBezTo>
                    <a:cubicBezTo>
                      <a:pt x="543" y="201"/>
                      <a:pt x="544" y="201"/>
                      <a:pt x="546" y="201"/>
                    </a:cubicBezTo>
                    <a:cubicBezTo>
                      <a:pt x="546" y="212"/>
                      <a:pt x="556" y="222"/>
                      <a:pt x="568" y="222"/>
                    </a:cubicBezTo>
                    <a:cubicBezTo>
                      <a:pt x="569" y="222"/>
                      <a:pt x="570" y="222"/>
                      <a:pt x="571" y="222"/>
                    </a:cubicBezTo>
                    <a:cubicBezTo>
                      <a:pt x="571" y="222"/>
                      <a:pt x="571" y="222"/>
                      <a:pt x="571" y="223"/>
                    </a:cubicBezTo>
                    <a:cubicBezTo>
                      <a:pt x="571" y="235"/>
                      <a:pt x="581" y="244"/>
                      <a:pt x="593" y="244"/>
                    </a:cubicBezTo>
                    <a:cubicBezTo>
                      <a:pt x="594" y="244"/>
                      <a:pt x="594" y="244"/>
                      <a:pt x="595" y="244"/>
                    </a:cubicBezTo>
                    <a:cubicBezTo>
                      <a:pt x="595" y="245"/>
                      <a:pt x="595" y="246"/>
                      <a:pt x="595" y="246"/>
                    </a:cubicBezTo>
                    <a:cubicBezTo>
                      <a:pt x="595" y="258"/>
                      <a:pt x="605" y="268"/>
                      <a:pt x="617" y="268"/>
                    </a:cubicBezTo>
                    <a:cubicBezTo>
                      <a:pt x="617" y="268"/>
                      <a:pt x="617" y="268"/>
                      <a:pt x="618" y="268"/>
                    </a:cubicBezTo>
                    <a:cubicBezTo>
                      <a:pt x="617" y="269"/>
                      <a:pt x="617" y="270"/>
                      <a:pt x="617" y="272"/>
                    </a:cubicBezTo>
                    <a:cubicBezTo>
                      <a:pt x="617" y="283"/>
                      <a:pt x="626" y="293"/>
                      <a:pt x="638" y="294"/>
                    </a:cubicBezTo>
                    <a:cubicBezTo>
                      <a:pt x="637" y="295"/>
                      <a:pt x="637" y="297"/>
                      <a:pt x="637" y="299"/>
                    </a:cubicBezTo>
                    <a:cubicBezTo>
                      <a:pt x="637" y="310"/>
                      <a:pt x="645" y="319"/>
                      <a:pt x="656" y="321"/>
                    </a:cubicBezTo>
                    <a:cubicBezTo>
                      <a:pt x="655" y="323"/>
                      <a:pt x="655" y="325"/>
                      <a:pt x="655" y="328"/>
                    </a:cubicBezTo>
                    <a:cubicBezTo>
                      <a:pt x="655" y="338"/>
                      <a:pt x="662" y="347"/>
                      <a:pt x="671" y="349"/>
                    </a:cubicBezTo>
                    <a:cubicBezTo>
                      <a:pt x="670" y="352"/>
                      <a:pt x="669" y="355"/>
                      <a:pt x="669" y="358"/>
                    </a:cubicBezTo>
                    <a:cubicBezTo>
                      <a:pt x="669" y="368"/>
                      <a:pt x="676" y="376"/>
                      <a:pt x="685" y="379"/>
                    </a:cubicBezTo>
                    <a:cubicBezTo>
                      <a:pt x="682" y="382"/>
                      <a:pt x="681" y="386"/>
                      <a:pt x="681" y="390"/>
                    </a:cubicBezTo>
                    <a:cubicBezTo>
                      <a:pt x="681" y="399"/>
                      <a:pt x="686" y="406"/>
                      <a:pt x="693" y="410"/>
                    </a:cubicBezTo>
                    <a:cubicBezTo>
                      <a:pt x="691" y="414"/>
                      <a:pt x="689" y="418"/>
                      <a:pt x="689" y="423"/>
                    </a:cubicBezTo>
                    <a:cubicBezTo>
                      <a:pt x="689" y="431"/>
                      <a:pt x="693" y="438"/>
                      <a:pt x="700" y="442"/>
                    </a:cubicBezTo>
                    <a:cubicBezTo>
                      <a:pt x="696" y="446"/>
                      <a:pt x="694" y="451"/>
                      <a:pt x="694" y="457"/>
                    </a:cubicBezTo>
                    <a:cubicBezTo>
                      <a:pt x="694" y="464"/>
                      <a:pt x="697" y="471"/>
                      <a:pt x="703" y="475"/>
                    </a:cubicBezTo>
                    <a:cubicBezTo>
                      <a:pt x="702" y="476"/>
                      <a:pt x="702" y="477"/>
                      <a:pt x="702" y="478"/>
                    </a:cubicBezTo>
                    <a:cubicBezTo>
                      <a:pt x="732" y="478"/>
                      <a:pt x="732" y="478"/>
                      <a:pt x="732" y="478"/>
                    </a:cubicBezTo>
                    <a:cubicBezTo>
                      <a:pt x="732" y="476"/>
                      <a:pt x="731" y="475"/>
                      <a:pt x="729" y="473"/>
                    </a:cubicBezTo>
                    <a:cubicBezTo>
                      <a:pt x="734" y="469"/>
                      <a:pt x="737" y="463"/>
                      <a:pt x="737" y="457"/>
                    </a:cubicBezTo>
                    <a:cubicBezTo>
                      <a:pt x="737" y="449"/>
                      <a:pt x="733" y="442"/>
                      <a:pt x="727" y="438"/>
                    </a:cubicBezTo>
                    <a:cubicBezTo>
                      <a:pt x="730" y="434"/>
                      <a:pt x="733" y="429"/>
                      <a:pt x="733" y="423"/>
                    </a:cubicBezTo>
                    <a:cubicBezTo>
                      <a:pt x="733" y="414"/>
                      <a:pt x="728" y="407"/>
                      <a:pt x="720" y="403"/>
                    </a:cubicBezTo>
                    <a:cubicBezTo>
                      <a:pt x="723" y="400"/>
                      <a:pt x="725" y="395"/>
                      <a:pt x="725" y="390"/>
                    </a:cubicBezTo>
                    <a:cubicBezTo>
                      <a:pt x="725" y="381"/>
                      <a:pt x="718" y="372"/>
                      <a:pt x="710" y="370"/>
                    </a:cubicBezTo>
                    <a:cubicBezTo>
                      <a:pt x="712" y="366"/>
                      <a:pt x="713" y="362"/>
                      <a:pt x="713" y="358"/>
                    </a:cubicBezTo>
                    <a:cubicBezTo>
                      <a:pt x="713" y="348"/>
                      <a:pt x="706" y="339"/>
                      <a:pt x="696" y="337"/>
                    </a:cubicBezTo>
                    <a:cubicBezTo>
                      <a:pt x="698" y="334"/>
                      <a:pt x="698" y="331"/>
                      <a:pt x="698" y="328"/>
                    </a:cubicBezTo>
                    <a:cubicBezTo>
                      <a:pt x="698" y="317"/>
                      <a:pt x="690" y="308"/>
                      <a:pt x="680" y="306"/>
                    </a:cubicBezTo>
                    <a:cubicBezTo>
                      <a:pt x="680" y="304"/>
                      <a:pt x="681" y="302"/>
                      <a:pt x="681" y="299"/>
                    </a:cubicBezTo>
                    <a:cubicBezTo>
                      <a:pt x="681" y="288"/>
                      <a:pt x="672" y="278"/>
                      <a:pt x="660" y="277"/>
                    </a:cubicBezTo>
                    <a:cubicBezTo>
                      <a:pt x="660" y="276"/>
                      <a:pt x="661" y="274"/>
                      <a:pt x="661" y="272"/>
                    </a:cubicBezTo>
                    <a:cubicBezTo>
                      <a:pt x="661" y="260"/>
                      <a:pt x="651" y="250"/>
                      <a:pt x="639" y="250"/>
                    </a:cubicBezTo>
                    <a:cubicBezTo>
                      <a:pt x="639" y="250"/>
                      <a:pt x="639" y="250"/>
                      <a:pt x="638" y="250"/>
                    </a:cubicBezTo>
                    <a:cubicBezTo>
                      <a:pt x="639" y="249"/>
                      <a:pt x="639" y="248"/>
                      <a:pt x="639" y="246"/>
                    </a:cubicBezTo>
                    <a:cubicBezTo>
                      <a:pt x="639" y="234"/>
                      <a:pt x="629" y="224"/>
                      <a:pt x="617" y="224"/>
                    </a:cubicBezTo>
                    <a:cubicBezTo>
                      <a:pt x="616" y="224"/>
                      <a:pt x="615" y="224"/>
                      <a:pt x="615" y="225"/>
                    </a:cubicBezTo>
                    <a:cubicBezTo>
                      <a:pt x="615" y="224"/>
                      <a:pt x="615" y="223"/>
                      <a:pt x="615" y="223"/>
                    </a:cubicBezTo>
                    <a:cubicBezTo>
                      <a:pt x="615" y="210"/>
                      <a:pt x="605" y="201"/>
                      <a:pt x="593" y="201"/>
                    </a:cubicBezTo>
                    <a:cubicBezTo>
                      <a:pt x="592" y="201"/>
                      <a:pt x="591" y="201"/>
                      <a:pt x="590" y="201"/>
                    </a:cubicBezTo>
                    <a:cubicBezTo>
                      <a:pt x="590" y="201"/>
                      <a:pt x="590" y="200"/>
                      <a:pt x="590" y="200"/>
                    </a:cubicBezTo>
                    <a:cubicBezTo>
                      <a:pt x="590" y="188"/>
                      <a:pt x="580" y="178"/>
                      <a:pt x="568" y="178"/>
                    </a:cubicBezTo>
                    <a:cubicBezTo>
                      <a:pt x="566" y="178"/>
                      <a:pt x="565" y="178"/>
                      <a:pt x="563" y="179"/>
                    </a:cubicBezTo>
                    <a:cubicBezTo>
                      <a:pt x="563" y="167"/>
                      <a:pt x="553" y="158"/>
                      <a:pt x="541" y="158"/>
                    </a:cubicBezTo>
                    <a:cubicBezTo>
                      <a:pt x="539" y="158"/>
                      <a:pt x="537" y="158"/>
                      <a:pt x="535" y="158"/>
                    </a:cubicBezTo>
                    <a:cubicBezTo>
                      <a:pt x="534" y="147"/>
                      <a:pt x="525" y="138"/>
                      <a:pt x="513" y="138"/>
                    </a:cubicBezTo>
                    <a:cubicBezTo>
                      <a:pt x="511" y="138"/>
                      <a:pt x="509" y="139"/>
                      <a:pt x="507" y="140"/>
                    </a:cubicBezTo>
                    <a:cubicBezTo>
                      <a:pt x="505" y="129"/>
                      <a:pt x="496" y="121"/>
                      <a:pt x="485" y="121"/>
                    </a:cubicBezTo>
                    <a:cubicBezTo>
                      <a:pt x="482" y="121"/>
                      <a:pt x="479" y="121"/>
                      <a:pt x="477" y="122"/>
                    </a:cubicBezTo>
                    <a:cubicBezTo>
                      <a:pt x="475" y="112"/>
                      <a:pt x="466" y="104"/>
                      <a:pt x="455" y="104"/>
                    </a:cubicBezTo>
                    <a:cubicBezTo>
                      <a:pt x="452" y="104"/>
                      <a:pt x="449" y="105"/>
                      <a:pt x="446" y="106"/>
                    </a:cubicBezTo>
                    <a:cubicBezTo>
                      <a:pt x="444" y="97"/>
                      <a:pt x="436" y="89"/>
                      <a:pt x="425" y="89"/>
                    </a:cubicBezTo>
                    <a:cubicBezTo>
                      <a:pt x="422" y="89"/>
                      <a:pt x="418" y="90"/>
                      <a:pt x="416" y="92"/>
                    </a:cubicBezTo>
                    <a:cubicBezTo>
                      <a:pt x="413" y="82"/>
                      <a:pt x="405" y="76"/>
                      <a:pt x="395" y="76"/>
                    </a:cubicBezTo>
                    <a:cubicBezTo>
                      <a:pt x="391" y="76"/>
                      <a:pt x="387" y="77"/>
                      <a:pt x="384" y="78"/>
                    </a:cubicBezTo>
                    <a:cubicBezTo>
                      <a:pt x="381" y="70"/>
                      <a:pt x="373" y="63"/>
                      <a:pt x="363" y="63"/>
                    </a:cubicBezTo>
                    <a:cubicBezTo>
                      <a:pt x="359" y="63"/>
                      <a:pt x="355" y="64"/>
                      <a:pt x="352" y="66"/>
                    </a:cubicBezTo>
                    <a:cubicBezTo>
                      <a:pt x="349" y="58"/>
                      <a:pt x="341" y="52"/>
                      <a:pt x="331" y="52"/>
                    </a:cubicBezTo>
                    <a:cubicBezTo>
                      <a:pt x="327" y="52"/>
                      <a:pt x="323" y="54"/>
                      <a:pt x="319" y="56"/>
                    </a:cubicBezTo>
                    <a:cubicBezTo>
                      <a:pt x="316" y="48"/>
                      <a:pt x="308" y="42"/>
                      <a:pt x="299" y="42"/>
                    </a:cubicBezTo>
                    <a:cubicBezTo>
                      <a:pt x="294" y="42"/>
                      <a:pt x="290" y="43"/>
                      <a:pt x="286" y="46"/>
                    </a:cubicBezTo>
                    <a:cubicBezTo>
                      <a:pt x="283" y="38"/>
                      <a:pt x="275" y="33"/>
                      <a:pt x="266" y="33"/>
                    </a:cubicBezTo>
                    <a:cubicBezTo>
                      <a:pt x="262" y="33"/>
                      <a:pt x="257" y="35"/>
                      <a:pt x="253" y="37"/>
                    </a:cubicBezTo>
                    <a:cubicBezTo>
                      <a:pt x="250" y="30"/>
                      <a:pt x="243" y="25"/>
                      <a:pt x="234" y="25"/>
                    </a:cubicBezTo>
                    <a:cubicBezTo>
                      <a:pt x="229" y="25"/>
                      <a:pt x="224" y="27"/>
                      <a:pt x="220" y="30"/>
                    </a:cubicBezTo>
                    <a:cubicBezTo>
                      <a:pt x="217" y="23"/>
                      <a:pt x="209" y="19"/>
                      <a:pt x="201" y="19"/>
                    </a:cubicBezTo>
                    <a:cubicBezTo>
                      <a:pt x="196" y="19"/>
                      <a:pt x="191" y="21"/>
                      <a:pt x="187" y="24"/>
                    </a:cubicBezTo>
                    <a:cubicBezTo>
                      <a:pt x="183" y="18"/>
                      <a:pt x="176" y="13"/>
                      <a:pt x="168" y="13"/>
                    </a:cubicBezTo>
                    <a:cubicBezTo>
                      <a:pt x="163" y="13"/>
                      <a:pt x="157" y="16"/>
                      <a:pt x="154" y="19"/>
                    </a:cubicBezTo>
                    <a:cubicBezTo>
                      <a:pt x="150" y="13"/>
                      <a:pt x="143" y="9"/>
                      <a:pt x="135" y="9"/>
                    </a:cubicBezTo>
                    <a:cubicBezTo>
                      <a:pt x="129" y="9"/>
                      <a:pt x="124" y="11"/>
                      <a:pt x="120" y="15"/>
                    </a:cubicBezTo>
                    <a:cubicBezTo>
                      <a:pt x="116" y="9"/>
                      <a:pt x="109" y="5"/>
                      <a:pt x="101" y="5"/>
                    </a:cubicBezTo>
                    <a:cubicBezTo>
                      <a:pt x="95" y="5"/>
                      <a:pt x="90" y="7"/>
                      <a:pt x="86" y="12"/>
                    </a:cubicBezTo>
                    <a:cubicBezTo>
                      <a:pt x="82" y="6"/>
                      <a:pt x="75" y="2"/>
                      <a:pt x="68" y="2"/>
                    </a:cubicBezTo>
                    <a:cubicBezTo>
                      <a:pt x="61" y="2"/>
                      <a:pt x="55" y="5"/>
                      <a:pt x="51" y="10"/>
                    </a:cubicBezTo>
                    <a:cubicBezTo>
                      <a:pt x="47" y="5"/>
                      <a:pt x="41" y="1"/>
                      <a:pt x="34" y="1"/>
                    </a:cubicBezTo>
                    <a:cubicBezTo>
                      <a:pt x="27" y="1"/>
                      <a:pt x="21" y="4"/>
                      <a:pt x="17" y="9"/>
                    </a:cubicBezTo>
                    <a:cubicBezTo>
                      <a:pt x="13" y="4"/>
                      <a:pt x="7" y="0"/>
                      <a:pt x="0" y="0"/>
                    </a:cubicBezTo>
                    <a:cubicBezTo>
                      <a:pt x="0" y="0"/>
                      <a:pt x="0" y="0"/>
                      <a:pt x="0" y="0"/>
                    </a:cubicBezTo>
                    <a:cubicBezTo>
                      <a:pt x="0" y="12"/>
                      <a:pt x="0" y="12"/>
                      <a:pt x="0" y="12"/>
                    </a:cubicBezTo>
                    <a:cubicBezTo>
                      <a:pt x="0" y="12"/>
                      <a:pt x="0" y="12"/>
                      <a:pt x="0" y="12"/>
                    </a:cubicBezTo>
                    <a:cubicBezTo>
                      <a:pt x="6" y="12"/>
                      <a:pt x="10" y="17"/>
                      <a:pt x="10" y="22"/>
                    </a:cubicBezTo>
                    <a:cubicBezTo>
                      <a:pt x="10" y="28"/>
                      <a:pt x="6" y="32"/>
                      <a:pt x="0" y="32"/>
                    </a:cubicBezTo>
                    <a:cubicBezTo>
                      <a:pt x="0" y="32"/>
                      <a:pt x="0" y="32"/>
                      <a:pt x="0" y="32"/>
                    </a:cubicBezTo>
                    <a:cubicBezTo>
                      <a:pt x="0" y="44"/>
                      <a:pt x="0" y="44"/>
                      <a:pt x="0" y="44"/>
                    </a:cubicBezTo>
                    <a:cubicBezTo>
                      <a:pt x="7" y="44"/>
                      <a:pt x="13" y="41"/>
                      <a:pt x="17" y="36"/>
                    </a:cubicBezTo>
                    <a:cubicBezTo>
                      <a:pt x="21" y="42"/>
                      <a:pt x="27" y="45"/>
                      <a:pt x="34" y="45"/>
                    </a:cubicBezTo>
                    <a:cubicBezTo>
                      <a:pt x="40" y="45"/>
                      <a:pt x="46" y="42"/>
                      <a:pt x="50" y="37"/>
                    </a:cubicBezTo>
                    <a:cubicBezTo>
                      <a:pt x="54" y="42"/>
                      <a:pt x="61" y="46"/>
                      <a:pt x="68" y="46"/>
                    </a:cubicBezTo>
                    <a:cubicBezTo>
                      <a:pt x="74" y="46"/>
                      <a:pt x="80" y="43"/>
                      <a:pt x="84" y="39"/>
                    </a:cubicBezTo>
                    <a:cubicBezTo>
                      <a:pt x="88" y="45"/>
                      <a:pt x="94" y="49"/>
                      <a:pt x="101" y="49"/>
                    </a:cubicBezTo>
                    <a:cubicBezTo>
                      <a:pt x="107" y="49"/>
                      <a:pt x="113" y="46"/>
                      <a:pt x="117" y="42"/>
                    </a:cubicBezTo>
                    <a:cubicBezTo>
                      <a:pt x="121" y="48"/>
                      <a:pt x="127" y="52"/>
                      <a:pt x="135" y="52"/>
                    </a:cubicBezTo>
                    <a:cubicBezTo>
                      <a:pt x="141" y="52"/>
                      <a:pt x="146" y="50"/>
                      <a:pt x="150" y="46"/>
                    </a:cubicBezTo>
                    <a:close/>
                  </a:path>
                </a:pathLst>
              </a:custGeom>
              <a:solidFill>
                <a:srgbClr val="BAC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sz="1350" kern="0">
                  <a:solidFill>
                    <a:srgbClr val="7B879D"/>
                  </a:solidFill>
                </a:endParaRPr>
              </a:p>
            </p:txBody>
          </p:sp>
          <p:sp>
            <p:nvSpPr>
              <p:cNvPr id="1258" name="Freeform 453"/>
              <p:cNvSpPr>
                <a:spLocks/>
              </p:cNvSpPr>
              <p:nvPr/>
            </p:nvSpPr>
            <p:spPr bwMode="auto">
              <a:xfrm>
                <a:off x="2877" y="1321"/>
                <a:ext cx="1401" cy="952"/>
              </a:xfrm>
              <a:custGeom>
                <a:avLst/>
                <a:gdLst>
                  <a:gd name="T0" fmla="*/ 0 w 716"/>
                  <a:gd name="T1" fmla="*/ 92 h 456"/>
                  <a:gd name="T2" fmla="*/ 0 w 716"/>
                  <a:gd name="T3" fmla="*/ 200 h 456"/>
                  <a:gd name="T4" fmla="*/ 256 w 716"/>
                  <a:gd name="T5" fmla="*/ 209 h 456"/>
                  <a:gd name="T6" fmla="*/ 509 w 716"/>
                  <a:gd name="T7" fmla="*/ 217 h 456"/>
                  <a:gd name="T8" fmla="*/ 757 w 716"/>
                  <a:gd name="T9" fmla="*/ 244 h 456"/>
                  <a:gd name="T10" fmla="*/ 1012 w 716"/>
                  <a:gd name="T11" fmla="*/ 276 h 456"/>
                  <a:gd name="T12" fmla="*/ 1260 w 716"/>
                  <a:gd name="T13" fmla="*/ 317 h 456"/>
                  <a:gd name="T14" fmla="*/ 1505 w 716"/>
                  <a:gd name="T15" fmla="*/ 365 h 456"/>
                  <a:gd name="T16" fmla="*/ 1753 w 716"/>
                  <a:gd name="T17" fmla="*/ 428 h 456"/>
                  <a:gd name="T18" fmla="*/ 1990 w 716"/>
                  <a:gd name="T19" fmla="*/ 501 h 456"/>
                  <a:gd name="T20" fmla="*/ 2240 w 716"/>
                  <a:gd name="T21" fmla="*/ 576 h 456"/>
                  <a:gd name="T22" fmla="*/ 2481 w 716"/>
                  <a:gd name="T23" fmla="*/ 672 h 456"/>
                  <a:gd name="T24" fmla="*/ 2718 w 716"/>
                  <a:gd name="T25" fmla="*/ 772 h 456"/>
                  <a:gd name="T26" fmla="*/ 2960 w 716"/>
                  <a:gd name="T27" fmla="*/ 885 h 456"/>
                  <a:gd name="T28" fmla="*/ 3186 w 716"/>
                  <a:gd name="T29" fmla="*/ 1010 h 456"/>
                  <a:gd name="T30" fmla="*/ 3407 w 716"/>
                  <a:gd name="T31" fmla="*/ 1146 h 456"/>
                  <a:gd name="T32" fmla="*/ 3634 w 716"/>
                  <a:gd name="T33" fmla="*/ 1290 h 456"/>
                  <a:gd name="T34" fmla="*/ 3845 w 716"/>
                  <a:gd name="T35" fmla="*/ 1455 h 456"/>
                  <a:gd name="T36" fmla="*/ 4054 w 716"/>
                  <a:gd name="T37" fmla="*/ 1631 h 456"/>
                  <a:gd name="T38" fmla="*/ 4254 w 716"/>
                  <a:gd name="T39" fmla="*/ 1823 h 456"/>
                  <a:gd name="T40" fmla="*/ 4277 w 716"/>
                  <a:gd name="T41" fmla="*/ 1831 h 456"/>
                  <a:gd name="T42" fmla="*/ 4457 w 716"/>
                  <a:gd name="T43" fmla="*/ 2019 h 456"/>
                  <a:gd name="T44" fmla="*/ 4622 w 716"/>
                  <a:gd name="T45" fmla="*/ 2240 h 456"/>
                  <a:gd name="T46" fmla="*/ 4622 w 716"/>
                  <a:gd name="T47" fmla="*/ 2276 h 456"/>
                  <a:gd name="T48" fmla="*/ 4770 w 716"/>
                  <a:gd name="T49" fmla="*/ 2520 h 456"/>
                  <a:gd name="T50" fmla="*/ 4907 w 716"/>
                  <a:gd name="T51" fmla="*/ 2785 h 456"/>
                  <a:gd name="T52" fmla="*/ 5011 w 716"/>
                  <a:gd name="T53" fmla="*/ 3054 h 456"/>
                  <a:gd name="T54" fmla="*/ 5103 w 716"/>
                  <a:gd name="T55" fmla="*/ 3347 h 456"/>
                  <a:gd name="T56" fmla="*/ 5162 w 716"/>
                  <a:gd name="T57" fmla="*/ 3647 h 456"/>
                  <a:gd name="T58" fmla="*/ 5199 w 716"/>
                  <a:gd name="T59" fmla="*/ 3958 h 456"/>
                  <a:gd name="T60" fmla="*/ 5262 w 716"/>
                  <a:gd name="T61" fmla="*/ 4150 h 456"/>
                  <a:gd name="T62" fmla="*/ 76 w 716"/>
                  <a:gd name="T63" fmla="*/ 0 h 4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16" h="456">
                    <a:moveTo>
                      <a:pt x="10" y="0"/>
                    </a:moveTo>
                    <a:cubicBezTo>
                      <a:pt x="10" y="6"/>
                      <a:pt x="6" y="10"/>
                      <a:pt x="0" y="10"/>
                    </a:cubicBezTo>
                    <a:cubicBezTo>
                      <a:pt x="0" y="10"/>
                      <a:pt x="0" y="10"/>
                      <a:pt x="0" y="10"/>
                    </a:cubicBezTo>
                    <a:cubicBezTo>
                      <a:pt x="0" y="22"/>
                      <a:pt x="0" y="22"/>
                      <a:pt x="0" y="22"/>
                    </a:cubicBezTo>
                    <a:cubicBezTo>
                      <a:pt x="7" y="22"/>
                      <a:pt x="13" y="19"/>
                      <a:pt x="17" y="14"/>
                    </a:cubicBezTo>
                    <a:cubicBezTo>
                      <a:pt x="21" y="20"/>
                      <a:pt x="27" y="23"/>
                      <a:pt x="34" y="23"/>
                    </a:cubicBezTo>
                    <a:cubicBezTo>
                      <a:pt x="40" y="23"/>
                      <a:pt x="46" y="20"/>
                      <a:pt x="50" y="15"/>
                    </a:cubicBezTo>
                    <a:cubicBezTo>
                      <a:pt x="54" y="20"/>
                      <a:pt x="61" y="24"/>
                      <a:pt x="68" y="24"/>
                    </a:cubicBezTo>
                    <a:cubicBezTo>
                      <a:pt x="74" y="24"/>
                      <a:pt x="80" y="21"/>
                      <a:pt x="84" y="17"/>
                    </a:cubicBezTo>
                    <a:cubicBezTo>
                      <a:pt x="88" y="23"/>
                      <a:pt x="94" y="27"/>
                      <a:pt x="101" y="27"/>
                    </a:cubicBezTo>
                    <a:cubicBezTo>
                      <a:pt x="107" y="27"/>
                      <a:pt x="113" y="24"/>
                      <a:pt x="117" y="20"/>
                    </a:cubicBezTo>
                    <a:cubicBezTo>
                      <a:pt x="121" y="26"/>
                      <a:pt x="127" y="30"/>
                      <a:pt x="135" y="30"/>
                    </a:cubicBezTo>
                    <a:cubicBezTo>
                      <a:pt x="141" y="30"/>
                      <a:pt x="146" y="28"/>
                      <a:pt x="150" y="24"/>
                    </a:cubicBezTo>
                    <a:cubicBezTo>
                      <a:pt x="153" y="31"/>
                      <a:pt x="160" y="35"/>
                      <a:pt x="168" y="35"/>
                    </a:cubicBezTo>
                    <a:cubicBezTo>
                      <a:pt x="174" y="35"/>
                      <a:pt x="179" y="33"/>
                      <a:pt x="182" y="30"/>
                    </a:cubicBezTo>
                    <a:cubicBezTo>
                      <a:pt x="186" y="36"/>
                      <a:pt x="193" y="40"/>
                      <a:pt x="201" y="40"/>
                    </a:cubicBezTo>
                    <a:cubicBezTo>
                      <a:pt x="206" y="40"/>
                      <a:pt x="211" y="38"/>
                      <a:pt x="215" y="35"/>
                    </a:cubicBezTo>
                    <a:cubicBezTo>
                      <a:pt x="218" y="42"/>
                      <a:pt x="226" y="47"/>
                      <a:pt x="234" y="47"/>
                    </a:cubicBezTo>
                    <a:cubicBezTo>
                      <a:pt x="239" y="47"/>
                      <a:pt x="243" y="45"/>
                      <a:pt x="247" y="43"/>
                    </a:cubicBezTo>
                    <a:cubicBezTo>
                      <a:pt x="251" y="50"/>
                      <a:pt x="258" y="55"/>
                      <a:pt x="266" y="55"/>
                    </a:cubicBezTo>
                    <a:cubicBezTo>
                      <a:pt x="271" y="55"/>
                      <a:pt x="276" y="53"/>
                      <a:pt x="279" y="50"/>
                    </a:cubicBezTo>
                    <a:cubicBezTo>
                      <a:pt x="283" y="58"/>
                      <a:pt x="290" y="63"/>
                      <a:pt x="299" y="63"/>
                    </a:cubicBezTo>
                    <a:cubicBezTo>
                      <a:pt x="304" y="63"/>
                      <a:pt x="308" y="62"/>
                      <a:pt x="311" y="60"/>
                    </a:cubicBezTo>
                    <a:cubicBezTo>
                      <a:pt x="314" y="68"/>
                      <a:pt x="322" y="74"/>
                      <a:pt x="331" y="74"/>
                    </a:cubicBezTo>
                    <a:cubicBezTo>
                      <a:pt x="335" y="74"/>
                      <a:pt x="339" y="73"/>
                      <a:pt x="343" y="71"/>
                    </a:cubicBezTo>
                    <a:cubicBezTo>
                      <a:pt x="346" y="79"/>
                      <a:pt x="354" y="85"/>
                      <a:pt x="363" y="85"/>
                    </a:cubicBezTo>
                    <a:cubicBezTo>
                      <a:pt x="367" y="85"/>
                      <a:pt x="371" y="84"/>
                      <a:pt x="374" y="82"/>
                    </a:cubicBezTo>
                    <a:cubicBezTo>
                      <a:pt x="377" y="91"/>
                      <a:pt x="385" y="97"/>
                      <a:pt x="395" y="97"/>
                    </a:cubicBezTo>
                    <a:cubicBezTo>
                      <a:pt x="398" y="97"/>
                      <a:pt x="401" y="96"/>
                      <a:pt x="404" y="95"/>
                    </a:cubicBezTo>
                    <a:cubicBezTo>
                      <a:pt x="407" y="104"/>
                      <a:pt x="415" y="111"/>
                      <a:pt x="425" y="111"/>
                    </a:cubicBezTo>
                    <a:cubicBezTo>
                      <a:pt x="428" y="111"/>
                      <a:pt x="431" y="110"/>
                      <a:pt x="434" y="109"/>
                    </a:cubicBezTo>
                    <a:cubicBezTo>
                      <a:pt x="436" y="119"/>
                      <a:pt x="445" y="126"/>
                      <a:pt x="455" y="126"/>
                    </a:cubicBezTo>
                    <a:cubicBezTo>
                      <a:pt x="458" y="126"/>
                      <a:pt x="461" y="125"/>
                      <a:pt x="464" y="124"/>
                    </a:cubicBezTo>
                    <a:cubicBezTo>
                      <a:pt x="465" y="135"/>
                      <a:pt x="474" y="142"/>
                      <a:pt x="485" y="142"/>
                    </a:cubicBezTo>
                    <a:cubicBezTo>
                      <a:pt x="487" y="142"/>
                      <a:pt x="490" y="142"/>
                      <a:pt x="492" y="141"/>
                    </a:cubicBezTo>
                    <a:cubicBezTo>
                      <a:pt x="493" y="152"/>
                      <a:pt x="502" y="160"/>
                      <a:pt x="513" y="160"/>
                    </a:cubicBezTo>
                    <a:cubicBezTo>
                      <a:pt x="516" y="160"/>
                      <a:pt x="518" y="160"/>
                      <a:pt x="519" y="159"/>
                    </a:cubicBezTo>
                    <a:cubicBezTo>
                      <a:pt x="520" y="170"/>
                      <a:pt x="530" y="179"/>
                      <a:pt x="541" y="179"/>
                    </a:cubicBezTo>
                    <a:cubicBezTo>
                      <a:pt x="543" y="179"/>
                      <a:pt x="544" y="179"/>
                      <a:pt x="546" y="179"/>
                    </a:cubicBezTo>
                    <a:cubicBezTo>
                      <a:pt x="546" y="190"/>
                      <a:pt x="556" y="200"/>
                      <a:pt x="568" y="200"/>
                    </a:cubicBezTo>
                    <a:cubicBezTo>
                      <a:pt x="569" y="200"/>
                      <a:pt x="570" y="200"/>
                      <a:pt x="571" y="200"/>
                    </a:cubicBezTo>
                    <a:cubicBezTo>
                      <a:pt x="571" y="200"/>
                      <a:pt x="571" y="200"/>
                      <a:pt x="571" y="201"/>
                    </a:cubicBezTo>
                    <a:cubicBezTo>
                      <a:pt x="571" y="213"/>
                      <a:pt x="581" y="222"/>
                      <a:pt x="593" y="222"/>
                    </a:cubicBezTo>
                    <a:cubicBezTo>
                      <a:pt x="594" y="222"/>
                      <a:pt x="594" y="222"/>
                      <a:pt x="595" y="222"/>
                    </a:cubicBezTo>
                    <a:cubicBezTo>
                      <a:pt x="595" y="223"/>
                      <a:pt x="595" y="224"/>
                      <a:pt x="595" y="224"/>
                    </a:cubicBezTo>
                    <a:cubicBezTo>
                      <a:pt x="595" y="236"/>
                      <a:pt x="605" y="246"/>
                      <a:pt x="617" y="246"/>
                    </a:cubicBezTo>
                    <a:cubicBezTo>
                      <a:pt x="617" y="246"/>
                      <a:pt x="617" y="246"/>
                      <a:pt x="618" y="246"/>
                    </a:cubicBezTo>
                    <a:cubicBezTo>
                      <a:pt x="617" y="247"/>
                      <a:pt x="617" y="248"/>
                      <a:pt x="617" y="250"/>
                    </a:cubicBezTo>
                    <a:cubicBezTo>
                      <a:pt x="617" y="261"/>
                      <a:pt x="626" y="271"/>
                      <a:pt x="638" y="272"/>
                    </a:cubicBezTo>
                    <a:cubicBezTo>
                      <a:pt x="637" y="273"/>
                      <a:pt x="637" y="275"/>
                      <a:pt x="637" y="277"/>
                    </a:cubicBezTo>
                    <a:cubicBezTo>
                      <a:pt x="637" y="288"/>
                      <a:pt x="645" y="297"/>
                      <a:pt x="656" y="299"/>
                    </a:cubicBezTo>
                    <a:cubicBezTo>
                      <a:pt x="655" y="301"/>
                      <a:pt x="655" y="303"/>
                      <a:pt x="655" y="306"/>
                    </a:cubicBezTo>
                    <a:cubicBezTo>
                      <a:pt x="655" y="316"/>
                      <a:pt x="662" y="325"/>
                      <a:pt x="671" y="327"/>
                    </a:cubicBezTo>
                    <a:cubicBezTo>
                      <a:pt x="670" y="330"/>
                      <a:pt x="669" y="333"/>
                      <a:pt x="669" y="336"/>
                    </a:cubicBezTo>
                    <a:cubicBezTo>
                      <a:pt x="669" y="346"/>
                      <a:pt x="676" y="354"/>
                      <a:pt x="685" y="357"/>
                    </a:cubicBezTo>
                    <a:cubicBezTo>
                      <a:pt x="682" y="360"/>
                      <a:pt x="681" y="364"/>
                      <a:pt x="681" y="368"/>
                    </a:cubicBezTo>
                    <a:cubicBezTo>
                      <a:pt x="681" y="377"/>
                      <a:pt x="686" y="384"/>
                      <a:pt x="693" y="388"/>
                    </a:cubicBezTo>
                    <a:cubicBezTo>
                      <a:pt x="691" y="392"/>
                      <a:pt x="689" y="396"/>
                      <a:pt x="689" y="401"/>
                    </a:cubicBezTo>
                    <a:cubicBezTo>
                      <a:pt x="689" y="409"/>
                      <a:pt x="693" y="416"/>
                      <a:pt x="700" y="420"/>
                    </a:cubicBezTo>
                    <a:cubicBezTo>
                      <a:pt x="696" y="424"/>
                      <a:pt x="694" y="429"/>
                      <a:pt x="694" y="435"/>
                    </a:cubicBezTo>
                    <a:cubicBezTo>
                      <a:pt x="694" y="442"/>
                      <a:pt x="697" y="449"/>
                      <a:pt x="703" y="453"/>
                    </a:cubicBezTo>
                    <a:cubicBezTo>
                      <a:pt x="702" y="454"/>
                      <a:pt x="702" y="455"/>
                      <a:pt x="702" y="456"/>
                    </a:cubicBezTo>
                    <a:cubicBezTo>
                      <a:pt x="716" y="456"/>
                      <a:pt x="716" y="456"/>
                      <a:pt x="716" y="456"/>
                    </a:cubicBezTo>
                    <a:cubicBezTo>
                      <a:pt x="716" y="206"/>
                      <a:pt x="401" y="4"/>
                      <a:pt x="10" y="0"/>
                    </a:cubicBezTo>
                    <a:close/>
                  </a:path>
                </a:pathLst>
              </a:custGeom>
              <a:solidFill>
                <a:srgbClr val="DECC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sz="1350" kern="0">
                  <a:solidFill>
                    <a:srgbClr val="7B879D"/>
                  </a:solidFill>
                </a:endParaRPr>
              </a:p>
            </p:txBody>
          </p:sp>
          <p:sp>
            <p:nvSpPr>
              <p:cNvPr id="1259" name="Freeform 454"/>
              <p:cNvSpPr>
                <a:spLocks/>
              </p:cNvSpPr>
              <p:nvPr/>
            </p:nvSpPr>
            <p:spPr bwMode="auto">
              <a:xfrm>
                <a:off x="4286" y="2206"/>
                <a:ext cx="118" cy="40"/>
              </a:xfrm>
              <a:custGeom>
                <a:avLst/>
                <a:gdLst>
                  <a:gd name="T0" fmla="*/ 0 w 118"/>
                  <a:gd name="T1" fmla="*/ 6 h 40"/>
                  <a:gd name="T2" fmla="*/ 2 w 118"/>
                  <a:gd name="T3" fmla="*/ 40 h 40"/>
                  <a:gd name="T4" fmla="*/ 118 w 118"/>
                  <a:gd name="T5" fmla="*/ 34 h 40"/>
                  <a:gd name="T6" fmla="*/ 116 w 118"/>
                  <a:gd name="T7" fmla="*/ 0 h 40"/>
                  <a:gd name="T8" fmla="*/ 0 w 118"/>
                  <a:gd name="T9" fmla="*/ 6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40">
                    <a:moveTo>
                      <a:pt x="0" y="6"/>
                    </a:moveTo>
                    <a:lnTo>
                      <a:pt x="2" y="40"/>
                    </a:lnTo>
                    <a:lnTo>
                      <a:pt x="118" y="34"/>
                    </a:lnTo>
                    <a:lnTo>
                      <a:pt x="116" y="0"/>
                    </a:lnTo>
                    <a:lnTo>
                      <a:pt x="0" y="6"/>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60" name="Freeform 455"/>
              <p:cNvSpPr>
                <a:spLocks/>
              </p:cNvSpPr>
              <p:nvPr/>
            </p:nvSpPr>
            <p:spPr bwMode="auto">
              <a:xfrm>
                <a:off x="4269" y="2133"/>
                <a:ext cx="117" cy="40"/>
              </a:xfrm>
              <a:custGeom>
                <a:avLst/>
                <a:gdLst>
                  <a:gd name="T0" fmla="*/ 0 w 117"/>
                  <a:gd name="T1" fmla="*/ 6 h 40"/>
                  <a:gd name="T2" fmla="*/ 2 w 117"/>
                  <a:gd name="T3" fmla="*/ 40 h 40"/>
                  <a:gd name="T4" fmla="*/ 117 w 117"/>
                  <a:gd name="T5" fmla="*/ 34 h 40"/>
                  <a:gd name="T6" fmla="*/ 115 w 117"/>
                  <a:gd name="T7" fmla="*/ 0 h 40"/>
                  <a:gd name="T8" fmla="*/ 0 w 117"/>
                  <a:gd name="T9" fmla="*/ 6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40">
                    <a:moveTo>
                      <a:pt x="0" y="6"/>
                    </a:moveTo>
                    <a:lnTo>
                      <a:pt x="2" y="40"/>
                    </a:lnTo>
                    <a:lnTo>
                      <a:pt x="117" y="34"/>
                    </a:lnTo>
                    <a:lnTo>
                      <a:pt x="115" y="0"/>
                    </a:lnTo>
                    <a:lnTo>
                      <a:pt x="0" y="6"/>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61" name="Freeform 456"/>
              <p:cNvSpPr>
                <a:spLocks/>
              </p:cNvSpPr>
              <p:nvPr/>
            </p:nvSpPr>
            <p:spPr bwMode="auto">
              <a:xfrm>
                <a:off x="4257" y="2054"/>
                <a:ext cx="119" cy="54"/>
              </a:xfrm>
              <a:custGeom>
                <a:avLst/>
                <a:gdLst>
                  <a:gd name="T0" fmla="*/ 0 w 119"/>
                  <a:gd name="T1" fmla="*/ 23 h 54"/>
                  <a:gd name="T2" fmla="*/ 6 w 119"/>
                  <a:gd name="T3" fmla="*/ 54 h 54"/>
                  <a:gd name="T4" fmla="*/ 119 w 119"/>
                  <a:gd name="T5" fmla="*/ 33 h 54"/>
                  <a:gd name="T6" fmla="*/ 113 w 119"/>
                  <a:gd name="T7" fmla="*/ 0 h 54"/>
                  <a:gd name="T8" fmla="*/ 0 w 119"/>
                  <a:gd name="T9" fmla="*/ 23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54">
                    <a:moveTo>
                      <a:pt x="0" y="23"/>
                    </a:moveTo>
                    <a:lnTo>
                      <a:pt x="6" y="54"/>
                    </a:lnTo>
                    <a:lnTo>
                      <a:pt x="119" y="33"/>
                    </a:lnTo>
                    <a:lnTo>
                      <a:pt x="113" y="0"/>
                    </a:lnTo>
                    <a:lnTo>
                      <a:pt x="0" y="23"/>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62" name="Freeform 457"/>
              <p:cNvSpPr>
                <a:spLocks/>
              </p:cNvSpPr>
              <p:nvPr/>
            </p:nvSpPr>
            <p:spPr bwMode="auto">
              <a:xfrm>
                <a:off x="4230" y="1974"/>
                <a:ext cx="125" cy="65"/>
              </a:xfrm>
              <a:custGeom>
                <a:avLst/>
                <a:gdLst>
                  <a:gd name="T0" fmla="*/ 0 w 123"/>
                  <a:gd name="T1" fmla="*/ 32 h 65"/>
                  <a:gd name="T2" fmla="*/ 7 w 123"/>
                  <a:gd name="T3" fmla="*/ 65 h 65"/>
                  <a:gd name="T4" fmla="*/ 123 w 123"/>
                  <a:gd name="T5" fmla="*/ 34 h 65"/>
                  <a:gd name="T6" fmla="*/ 115 w 123"/>
                  <a:gd name="T7" fmla="*/ 0 h 65"/>
                  <a:gd name="T8" fmla="*/ 0 w 123"/>
                  <a:gd name="T9" fmla="*/ 32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 h="65">
                    <a:moveTo>
                      <a:pt x="0" y="32"/>
                    </a:moveTo>
                    <a:lnTo>
                      <a:pt x="7" y="65"/>
                    </a:lnTo>
                    <a:lnTo>
                      <a:pt x="123" y="34"/>
                    </a:lnTo>
                    <a:lnTo>
                      <a:pt x="115" y="0"/>
                    </a:lnTo>
                    <a:lnTo>
                      <a:pt x="0" y="32"/>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63" name="Freeform 458"/>
              <p:cNvSpPr>
                <a:spLocks/>
              </p:cNvSpPr>
              <p:nvPr/>
            </p:nvSpPr>
            <p:spPr bwMode="auto">
              <a:xfrm>
                <a:off x="4200" y="1906"/>
                <a:ext cx="110" cy="73"/>
              </a:xfrm>
              <a:custGeom>
                <a:avLst/>
                <a:gdLst>
                  <a:gd name="T0" fmla="*/ 0 w 110"/>
                  <a:gd name="T1" fmla="*/ 43 h 73"/>
                  <a:gd name="T2" fmla="*/ 12 w 110"/>
                  <a:gd name="T3" fmla="*/ 73 h 73"/>
                  <a:gd name="T4" fmla="*/ 110 w 110"/>
                  <a:gd name="T5" fmla="*/ 31 h 73"/>
                  <a:gd name="T6" fmla="*/ 98 w 110"/>
                  <a:gd name="T7" fmla="*/ 0 h 73"/>
                  <a:gd name="T8" fmla="*/ 0 w 110"/>
                  <a:gd name="T9" fmla="*/ 43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73">
                    <a:moveTo>
                      <a:pt x="0" y="43"/>
                    </a:moveTo>
                    <a:lnTo>
                      <a:pt x="12" y="73"/>
                    </a:lnTo>
                    <a:lnTo>
                      <a:pt x="110" y="31"/>
                    </a:lnTo>
                    <a:lnTo>
                      <a:pt x="98" y="0"/>
                    </a:lnTo>
                    <a:lnTo>
                      <a:pt x="0" y="43"/>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64" name="Freeform 459"/>
              <p:cNvSpPr>
                <a:spLocks/>
              </p:cNvSpPr>
              <p:nvPr/>
            </p:nvSpPr>
            <p:spPr bwMode="auto">
              <a:xfrm>
                <a:off x="4171" y="1826"/>
                <a:ext cx="111" cy="82"/>
              </a:xfrm>
              <a:custGeom>
                <a:avLst/>
                <a:gdLst>
                  <a:gd name="T0" fmla="*/ 0 w 111"/>
                  <a:gd name="T1" fmla="*/ 50 h 82"/>
                  <a:gd name="T2" fmla="*/ 13 w 111"/>
                  <a:gd name="T3" fmla="*/ 82 h 82"/>
                  <a:gd name="T4" fmla="*/ 111 w 111"/>
                  <a:gd name="T5" fmla="*/ 30 h 82"/>
                  <a:gd name="T6" fmla="*/ 96 w 111"/>
                  <a:gd name="T7" fmla="*/ 0 h 82"/>
                  <a:gd name="T8" fmla="*/ 0 w 111"/>
                  <a:gd name="T9" fmla="*/ 50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82">
                    <a:moveTo>
                      <a:pt x="0" y="50"/>
                    </a:moveTo>
                    <a:lnTo>
                      <a:pt x="13" y="82"/>
                    </a:lnTo>
                    <a:lnTo>
                      <a:pt x="111" y="30"/>
                    </a:lnTo>
                    <a:lnTo>
                      <a:pt x="96" y="0"/>
                    </a:lnTo>
                    <a:lnTo>
                      <a:pt x="0" y="50"/>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65" name="Freeform 460"/>
              <p:cNvSpPr>
                <a:spLocks/>
              </p:cNvSpPr>
              <p:nvPr/>
            </p:nvSpPr>
            <p:spPr bwMode="auto">
              <a:xfrm>
                <a:off x="4126" y="1759"/>
                <a:ext cx="107" cy="92"/>
              </a:xfrm>
              <a:custGeom>
                <a:avLst/>
                <a:gdLst>
                  <a:gd name="T0" fmla="*/ 0 w 105"/>
                  <a:gd name="T1" fmla="*/ 65 h 92"/>
                  <a:gd name="T2" fmla="*/ 17 w 105"/>
                  <a:gd name="T3" fmla="*/ 92 h 92"/>
                  <a:gd name="T4" fmla="*/ 105 w 105"/>
                  <a:gd name="T5" fmla="*/ 28 h 92"/>
                  <a:gd name="T6" fmla="*/ 88 w 105"/>
                  <a:gd name="T7" fmla="*/ 0 h 92"/>
                  <a:gd name="T8" fmla="*/ 0 w 105"/>
                  <a:gd name="T9" fmla="*/ 65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92">
                    <a:moveTo>
                      <a:pt x="0" y="65"/>
                    </a:moveTo>
                    <a:lnTo>
                      <a:pt x="17" y="92"/>
                    </a:lnTo>
                    <a:lnTo>
                      <a:pt x="105" y="28"/>
                    </a:lnTo>
                    <a:lnTo>
                      <a:pt x="88" y="0"/>
                    </a:lnTo>
                    <a:lnTo>
                      <a:pt x="0" y="65"/>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66" name="Freeform 461"/>
              <p:cNvSpPr>
                <a:spLocks/>
              </p:cNvSpPr>
              <p:nvPr/>
            </p:nvSpPr>
            <p:spPr bwMode="auto">
              <a:xfrm>
                <a:off x="4081" y="1697"/>
                <a:ext cx="102" cy="98"/>
              </a:xfrm>
              <a:custGeom>
                <a:avLst/>
                <a:gdLst>
                  <a:gd name="T0" fmla="*/ 0 w 102"/>
                  <a:gd name="T1" fmla="*/ 73 h 98"/>
                  <a:gd name="T2" fmla="*/ 19 w 102"/>
                  <a:gd name="T3" fmla="*/ 98 h 98"/>
                  <a:gd name="T4" fmla="*/ 102 w 102"/>
                  <a:gd name="T5" fmla="*/ 25 h 98"/>
                  <a:gd name="T6" fmla="*/ 82 w 102"/>
                  <a:gd name="T7" fmla="*/ 0 h 98"/>
                  <a:gd name="T8" fmla="*/ 0 w 102"/>
                  <a:gd name="T9" fmla="*/ 73 h 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 h="98">
                    <a:moveTo>
                      <a:pt x="0" y="73"/>
                    </a:moveTo>
                    <a:lnTo>
                      <a:pt x="19" y="98"/>
                    </a:lnTo>
                    <a:lnTo>
                      <a:pt x="102" y="25"/>
                    </a:lnTo>
                    <a:lnTo>
                      <a:pt x="82" y="0"/>
                    </a:lnTo>
                    <a:lnTo>
                      <a:pt x="0" y="73"/>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67" name="Freeform 462"/>
              <p:cNvSpPr>
                <a:spLocks/>
              </p:cNvSpPr>
              <p:nvPr/>
            </p:nvSpPr>
            <p:spPr bwMode="auto">
              <a:xfrm>
                <a:off x="4032" y="1643"/>
                <a:ext cx="102" cy="102"/>
              </a:xfrm>
              <a:custGeom>
                <a:avLst/>
                <a:gdLst>
                  <a:gd name="T0" fmla="*/ 0 w 102"/>
                  <a:gd name="T1" fmla="*/ 77 h 102"/>
                  <a:gd name="T2" fmla="*/ 21 w 102"/>
                  <a:gd name="T3" fmla="*/ 102 h 102"/>
                  <a:gd name="T4" fmla="*/ 102 w 102"/>
                  <a:gd name="T5" fmla="*/ 23 h 102"/>
                  <a:gd name="T6" fmla="*/ 80 w 102"/>
                  <a:gd name="T7" fmla="*/ 0 h 102"/>
                  <a:gd name="T8" fmla="*/ 0 w 102"/>
                  <a:gd name="T9" fmla="*/ 77 h 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 h="102">
                    <a:moveTo>
                      <a:pt x="0" y="77"/>
                    </a:moveTo>
                    <a:lnTo>
                      <a:pt x="21" y="102"/>
                    </a:lnTo>
                    <a:lnTo>
                      <a:pt x="102" y="23"/>
                    </a:lnTo>
                    <a:lnTo>
                      <a:pt x="80" y="0"/>
                    </a:lnTo>
                    <a:lnTo>
                      <a:pt x="0" y="77"/>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68" name="Freeform 463"/>
              <p:cNvSpPr>
                <a:spLocks/>
              </p:cNvSpPr>
              <p:nvPr/>
            </p:nvSpPr>
            <p:spPr bwMode="auto">
              <a:xfrm>
                <a:off x="3983" y="1590"/>
                <a:ext cx="98" cy="105"/>
              </a:xfrm>
              <a:custGeom>
                <a:avLst/>
                <a:gdLst>
                  <a:gd name="T0" fmla="*/ 0 w 98"/>
                  <a:gd name="T1" fmla="*/ 82 h 105"/>
                  <a:gd name="T2" fmla="*/ 23 w 98"/>
                  <a:gd name="T3" fmla="*/ 105 h 105"/>
                  <a:gd name="T4" fmla="*/ 98 w 98"/>
                  <a:gd name="T5" fmla="*/ 23 h 105"/>
                  <a:gd name="T6" fmla="*/ 74 w 98"/>
                  <a:gd name="T7" fmla="*/ 0 h 105"/>
                  <a:gd name="T8" fmla="*/ 0 w 98"/>
                  <a:gd name="T9" fmla="*/ 82 h 1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 h="105">
                    <a:moveTo>
                      <a:pt x="0" y="82"/>
                    </a:moveTo>
                    <a:lnTo>
                      <a:pt x="23" y="105"/>
                    </a:lnTo>
                    <a:lnTo>
                      <a:pt x="98" y="23"/>
                    </a:lnTo>
                    <a:lnTo>
                      <a:pt x="74" y="0"/>
                    </a:lnTo>
                    <a:lnTo>
                      <a:pt x="0" y="82"/>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69" name="Freeform 464"/>
              <p:cNvSpPr>
                <a:spLocks/>
              </p:cNvSpPr>
              <p:nvPr/>
            </p:nvSpPr>
            <p:spPr bwMode="auto">
              <a:xfrm>
                <a:off x="3932" y="1542"/>
                <a:ext cx="94" cy="109"/>
              </a:xfrm>
              <a:custGeom>
                <a:avLst/>
                <a:gdLst>
                  <a:gd name="T0" fmla="*/ 0 w 94"/>
                  <a:gd name="T1" fmla="*/ 88 h 109"/>
                  <a:gd name="T2" fmla="*/ 23 w 94"/>
                  <a:gd name="T3" fmla="*/ 109 h 109"/>
                  <a:gd name="T4" fmla="*/ 94 w 94"/>
                  <a:gd name="T5" fmla="*/ 23 h 109"/>
                  <a:gd name="T6" fmla="*/ 70 w 94"/>
                  <a:gd name="T7" fmla="*/ 0 h 109"/>
                  <a:gd name="T8" fmla="*/ 0 w 94"/>
                  <a:gd name="T9" fmla="*/ 88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 h="109">
                    <a:moveTo>
                      <a:pt x="0" y="88"/>
                    </a:moveTo>
                    <a:lnTo>
                      <a:pt x="23" y="109"/>
                    </a:lnTo>
                    <a:lnTo>
                      <a:pt x="94" y="23"/>
                    </a:lnTo>
                    <a:lnTo>
                      <a:pt x="70" y="0"/>
                    </a:lnTo>
                    <a:lnTo>
                      <a:pt x="0" y="88"/>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70" name="Freeform 465"/>
              <p:cNvSpPr>
                <a:spLocks/>
              </p:cNvSpPr>
              <p:nvPr/>
            </p:nvSpPr>
            <p:spPr bwMode="auto">
              <a:xfrm>
                <a:off x="3879" y="1499"/>
                <a:ext cx="90" cy="110"/>
              </a:xfrm>
              <a:custGeom>
                <a:avLst/>
                <a:gdLst>
                  <a:gd name="T0" fmla="*/ 0 w 90"/>
                  <a:gd name="T1" fmla="*/ 91 h 110"/>
                  <a:gd name="T2" fmla="*/ 25 w 90"/>
                  <a:gd name="T3" fmla="*/ 110 h 110"/>
                  <a:gd name="T4" fmla="*/ 90 w 90"/>
                  <a:gd name="T5" fmla="*/ 18 h 110"/>
                  <a:gd name="T6" fmla="*/ 65 w 90"/>
                  <a:gd name="T7" fmla="*/ 0 h 110"/>
                  <a:gd name="T8" fmla="*/ 0 w 90"/>
                  <a:gd name="T9" fmla="*/ 91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110">
                    <a:moveTo>
                      <a:pt x="0" y="91"/>
                    </a:moveTo>
                    <a:lnTo>
                      <a:pt x="25" y="110"/>
                    </a:lnTo>
                    <a:lnTo>
                      <a:pt x="90" y="18"/>
                    </a:lnTo>
                    <a:lnTo>
                      <a:pt x="65" y="0"/>
                    </a:lnTo>
                    <a:lnTo>
                      <a:pt x="0" y="91"/>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71" name="Freeform 466"/>
              <p:cNvSpPr>
                <a:spLocks/>
              </p:cNvSpPr>
              <p:nvPr/>
            </p:nvSpPr>
            <p:spPr bwMode="auto">
              <a:xfrm>
                <a:off x="3812" y="1455"/>
                <a:ext cx="94" cy="127"/>
              </a:xfrm>
              <a:custGeom>
                <a:avLst/>
                <a:gdLst>
                  <a:gd name="T0" fmla="*/ 0 w 94"/>
                  <a:gd name="T1" fmla="*/ 108 h 127"/>
                  <a:gd name="T2" fmla="*/ 28 w 94"/>
                  <a:gd name="T3" fmla="*/ 127 h 127"/>
                  <a:gd name="T4" fmla="*/ 94 w 94"/>
                  <a:gd name="T5" fmla="*/ 19 h 127"/>
                  <a:gd name="T6" fmla="*/ 67 w 94"/>
                  <a:gd name="T7" fmla="*/ 0 h 127"/>
                  <a:gd name="T8" fmla="*/ 0 w 94"/>
                  <a:gd name="T9" fmla="*/ 108 h 1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 h="127">
                    <a:moveTo>
                      <a:pt x="0" y="108"/>
                    </a:moveTo>
                    <a:lnTo>
                      <a:pt x="28" y="127"/>
                    </a:lnTo>
                    <a:lnTo>
                      <a:pt x="94" y="19"/>
                    </a:lnTo>
                    <a:lnTo>
                      <a:pt x="67" y="0"/>
                    </a:lnTo>
                    <a:lnTo>
                      <a:pt x="0" y="108"/>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72" name="Freeform 467"/>
              <p:cNvSpPr>
                <a:spLocks/>
              </p:cNvSpPr>
              <p:nvPr/>
            </p:nvSpPr>
            <p:spPr bwMode="auto">
              <a:xfrm>
                <a:off x="3762" y="1415"/>
                <a:ext cx="88" cy="125"/>
              </a:xfrm>
              <a:custGeom>
                <a:avLst/>
                <a:gdLst>
                  <a:gd name="T0" fmla="*/ 0 w 88"/>
                  <a:gd name="T1" fmla="*/ 109 h 125"/>
                  <a:gd name="T2" fmla="*/ 27 w 88"/>
                  <a:gd name="T3" fmla="*/ 125 h 125"/>
                  <a:gd name="T4" fmla="*/ 88 w 88"/>
                  <a:gd name="T5" fmla="*/ 19 h 125"/>
                  <a:gd name="T6" fmla="*/ 60 w 88"/>
                  <a:gd name="T7" fmla="*/ 0 h 125"/>
                  <a:gd name="T8" fmla="*/ 0 w 88"/>
                  <a:gd name="T9" fmla="*/ 109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25">
                    <a:moveTo>
                      <a:pt x="0" y="109"/>
                    </a:moveTo>
                    <a:lnTo>
                      <a:pt x="27" y="125"/>
                    </a:lnTo>
                    <a:lnTo>
                      <a:pt x="88" y="19"/>
                    </a:lnTo>
                    <a:lnTo>
                      <a:pt x="60" y="0"/>
                    </a:lnTo>
                    <a:lnTo>
                      <a:pt x="0" y="109"/>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73" name="Freeform 468"/>
              <p:cNvSpPr>
                <a:spLocks/>
              </p:cNvSpPr>
              <p:nvPr/>
            </p:nvSpPr>
            <p:spPr bwMode="auto">
              <a:xfrm>
                <a:off x="3701" y="1377"/>
                <a:ext cx="82" cy="132"/>
              </a:xfrm>
              <a:custGeom>
                <a:avLst/>
                <a:gdLst>
                  <a:gd name="T0" fmla="*/ 0 w 84"/>
                  <a:gd name="T1" fmla="*/ 117 h 132"/>
                  <a:gd name="T2" fmla="*/ 29 w 84"/>
                  <a:gd name="T3" fmla="*/ 132 h 132"/>
                  <a:gd name="T4" fmla="*/ 84 w 84"/>
                  <a:gd name="T5" fmla="*/ 17 h 132"/>
                  <a:gd name="T6" fmla="*/ 55 w 84"/>
                  <a:gd name="T7" fmla="*/ 0 h 132"/>
                  <a:gd name="T8" fmla="*/ 0 w 84"/>
                  <a:gd name="T9" fmla="*/ 117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132">
                    <a:moveTo>
                      <a:pt x="0" y="117"/>
                    </a:moveTo>
                    <a:lnTo>
                      <a:pt x="29" y="132"/>
                    </a:lnTo>
                    <a:lnTo>
                      <a:pt x="84" y="17"/>
                    </a:lnTo>
                    <a:lnTo>
                      <a:pt x="55" y="0"/>
                    </a:lnTo>
                    <a:lnTo>
                      <a:pt x="0" y="117"/>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74" name="Freeform 469"/>
              <p:cNvSpPr>
                <a:spLocks/>
              </p:cNvSpPr>
              <p:nvPr/>
            </p:nvSpPr>
            <p:spPr bwMode="auto">
              <a:xfrm>
                <a:off x="3640" y="1355"/>
                <a:ext cx="75" cy="133"/>
              </a:xfrm>
              <a:custGeom>
                <a:avLst/>
                <a:gdLst>
                  <a:gd name="T0" fmla="*/ 0 w 75"/>
                  <a:gd name="T1" fmla="*/ 121 h 133"/>
                  <a:gd name="T2" fmla="*/ 30 w 75"/>
                  <a:gd name="T3" fmla="*/ 133 h 133"/>
                  <a:gd name="T4" fmla="*/ 75 w 75"/>
                  <a:gd name="T5" fmla="*/ 12 h 133"/>
                  <a:gd name="T6" fmla="*/ 47 w 75"/>
                  <a:gd name="T7" fmla="*/ 0 h 133"/>
                  <a:gd name="T8" fmla="*/ 0 w 75"/>
                  <a:gd name="T9" fmla="*/ 121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133">
                    <a:moveTo>
                      <a:pt x="0" y="121"/>
                    </a:moveTo>
                    <a:lnTo>
                      <a:pt x="30" y="133"/>
                    </a:lnTo>
                    <a:lnTo>
                      <a:pt x="75" y="12"/>
                    </a:lnTo>
                    <a:lnTo>
                      <a:pt x="47" y="0"/>
                    </a:lnTo>
                    <a:lnTo>
                      <a:pt x="0" y="121"/>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75" name="Freeform 470"/>
              <p:cNvSpPr>
                <a:spLocks/>
              </p:cNvSpPr>
              <p:nvPr/>
            </p:nvSpPr>
            <p:spPr bwMode="auto">
              <a:xfrm>
                <a:off x="3572" y="1332"/>
                <a:ext cx="76" cy="133"/>
              </a:xfrm>
              <a:custGeom>
                <a:avLst/>
                <a:gdLst>
                  <a:gd name="T0" fmla="*/ 0 w 74"/>
                  <a:gd name="T1" fmla="*/ 121 h 133"/>
                  <a:gd name="T2" fmla="*/ 29 w 74"/>
                  <a:gd name="T3" fmla="*/ 133 h 133"/>
                  <a:gd name="T4" fmla="*/ 74 w 74"/>
                  <a:gd name="T5" fmla="*/ 12 h 133"/>
                  <a:gd name="T6" fmla="*/ 45 w 74"/>
                  <a:gd name="T7" fmla="*/ 0 h 133"/>
                  <a:gd name="T8" fmla="*/ 0 w 74"/>
                  <a:gd name="T9" fmla="*/ 121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133">
                    <a:moveTo>
                      <a:pt x="0" y="121"/>
                    </a:moveTo>
                    <a:lnTo>
                      <a:pt x="29" y="133"/>
                    </a:lnTo>
                    <a:lnTo>
                      <a:pt x="74" y="12"/>
                    </a:lnTo>
                    <a:lnTo>
                      <a:pt x="45" y="0"/>
                    </a:lnTo>
                    <a:lnTo>
                      <a:pt x="0" y="121"/>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76" name="Freeform 471"/>
              <p:cNvSpPr>
                <a:spLocks/>
              </p:cNvSpPr>
              <p:nvPr/>
            </p:nvSpPr>
            <p:spPr bwMode="auto">
              <a:xfrm>
                <a:off x="3507" y="1311"/>
                <a:ext cx="64" cy="131"/>
              </a:xfrm>
              <a:custGeom>
                <a:avLst/>
                <a:gdLst>
                  <a:gd name="T0" fmla="*/ 0 w 65"/>
                  <a:gd name="T1" fmla="*/ 125 h 133"/>
                  <a:gd name="T2" fmla="*/ 31 w 65"/>
                  <a:gd name="T3" fmla="*/ 133 h 133"/>
                  <a:gd name="T4" fmla="*/ 65 w 65"/>
                  <a:gd name="T5" fmla="*/ 10 h 133"/>
                  <a:gd name="T6" fmla="*/ 35 w 65"/>
                  <a:gd name="T7" fmla="*/ 0 h 133"/>
                  <a:gd name="T8" fmla="*/ 0 w 65"/>
                  <a:gd name="T9" fmla="*/ 125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133">
                    <a:moveTo>
                      <a:pt x="0" y="125"/>
                    </a:moveTo>
                    <a:lnTo>
                      <a:pt x="31" y="133"/>
                    </a:lnTo>
                    <a:lnTo>
                      <a:pt x="65" y="10"/>
                    </a:lnTo>
                    <a:lnTo>
                      <a:pt x="35" y="0"/>
                    </a:lnTo>
                    <a:lnTo>
                      <a:pt x="0" y="125"/>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77" name="Freeform 472"/>
              <p:cNvSpPr>
                <a:spLocks/>
              </p:cNvSpPr>
              <p:nvPr/>
            </p:nvSpPr>
            <p:spPr bwMode="auto">
              <a:xfrm>
                <a:off x="3444" y="1290"/>
                <a:ext cx="64" cy="146"/>
              </a:xfrm>
              <a:custGeom>
                <a:avLst/>
                <a:gdLst>
                  <a:gd name="T0" fmla="*/ 0 w 63"/>
                  <a:gd name="T1" fmla="*/ 138 h 146"/>
                  <a:gd name="T2" fmla="*/ 32 w 63"/>
                  <a:gd name="T3" fmla="*/ 146 h 146"/>
                  <a:gd name="T4" fmla="*/ 63 w 63"/>
                  <a:gd name="T5" fmla="*/ 6 h 146"/>
                  <a:gd name="T6" fmla="*/ 34 w 63"/>
                  <a:gd name="T7" fmla="*/ 0 h 146"/>
                  <a:gd name="T8" fmla="*/ 0 w 63"/>
                  <a:gd name="T9" fmla="*/ 138 h 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46">
                    <a:moveTo>
                      <a:pt x="0" y="138"/>
                    </a:moveTo>
                    <a:lnTo>
                      <a:pt x="32" y="146"/>
                    </a:lnTo>
                    <a:lnTo>
                      <a:pt x="63" y="6"/>
                    </a:lnTo>
                    <a:lnTo>
                      <a:pt x="34" y="0"/>
                    </a:lnTo>
                    <a:lnTo>
                      <a:pt x="0" y="138"/>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78" name="Freeform 473"/>
              <p:cNvSpPr>
                <a:spLocks/>
              </p:cNvSpPr>
              <p:nvPr/>
            </p:nvSpPr>
            <p:spPr bwMode="auto">
              <a:xfrm>
                <a:off x="3384" y="1265"/>
                <a:ext cx="56" cy="135"/>
              </a:xfrm>
              <a:custGeom>
                <a:avLst/>
                <a:gdLst>
                  <a:gd name="T0" fmla="*/ 0 w 56"/>
                  <a:gd name="T1" fmla="*/ 127 h 135"/>
                  <a:gd name="T2" fmla="*/ 29 w 56"/>
                  <a:gd name="T3" fmla="*/ 135 h 135"/>
                  <a:gd name="T4" fmla="*/ 56 w 56"/>
                  <a:gd name="T5" fmla="*/ 8 h 135"/>
                  <a:gd name="T6" fmla="*/ 27 w 56"/>
                  <a:gd name="T7" fmla="*/ 0 h 135"/>
                  <a:gd name="T8" fmla="*/ 0 w 56"/>
                  <a:gd name="T9" fmla="*/ 127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35">
                    <a:moveTo>
                      <a:pt x="0" y="127"/>
                    </a:moveTo>
                    <a:lnTo>
                      <a:pt x="29" y="135"/>
                    </a:lnTo>
                    <a:lnTo>
                      <a:pt x="56" y="8"/>
                    </a:lnTo>
                    <a:lnTo>
                      <a:pt x="27" y="0"/>
                    </a:lnTo>
                    <a:lnTo>
                      <a:pt x="0" y="127"/>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79" name="Freeform 474"/>
              <p:cNvSpPr>
                <a:spLocks/>
              </p:cNvSpPr>
              <p:nvPr/>
            </p:nvSpPr>
            <p:spPr bwMode="auto">
              <a:xfrm>
                <a:off x="3319" y="1244"/>
                <a:ext cx="53" cy="131"/>
              </a:xfrm>
              <a:custGeom>
                <a:avLst/>
                <a:gdLst>
                  <a:gd name="T0" fmla="*/ 0 w 53"/>
                  <a:gd name="T1" fmla="*/ 127 h 133"/>
                  <a:gd name="T2" fmla="*/ 31 w 53"/>
                  <a:gd name="T3" fmla="*/ 133 h 133"/>
                  <a:gd name="T4" fmla="*/ 53 w 53"/>
                  <a:gd name="T5" fmla="*/ 6 h 133"/>
                  <a:gd name="T6" fmla="*/ 24 w 53"/>
                  <a:gd name="T7" fmla="*/ 0 h 133"/>
                  <a:gd name="T8" fmla="*/ 0 w 53"/>
                  <a:gd name="T9" fmla="*/ 127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33">
                    <a:moveTo>
                      <a:pt x="0" y="127"/>
                    </a:moveTo>
                    <a:lnTo>
                      <a:pt x="31" y="133"/>
                    </a:lnTo>
                    <a:lnTo>
                      <a:pt x="53" y="6"/>
                    </a:lnTo>
                    <a:lnTo>
                      <a:pt x="24" y="0"/>
                    </a:lnTo>
                    <a:lnTo>
                      <a:pt x="0" y="127"/>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80" name="Freeform 475"/>
              <p:cNvSpPr>
                <a:spLocks/>
              </p:cNvSpPr>
              <p:nvPr/>
            </p:nvSpPr>
            <p:spPr bwMode="auto">
              <a:xfrm>
                <a:off x="3256" y="1231"/>
                <a:ext cx="51" cy="128"/>
              </a:xfrm>
              <a:custGeom>
                <a:avLst/>
                <a:gdLst>
                  <a:gd name="T0" fmla="*/ 0 w 51"/>
                  <a:gd name="T1" fmla="*/ 121 h 128"/>
                  <a:gd name="T2" fmla="*/ 32 w 51"/>
                  <a:gd name="T3" fmla="*/ 128 h 128"/>
                  <a:gd name="T4" fmla="*/ 51 w 51"/>
                  <a:gd name="T5" fmla="*/ 7 h 128"/>
                  <a:gd name="T6" fmla="*/ 20 w 51"/>
                  <a:gd name="T7" fmla="*/ 0 h 128"/>
                  <a:gd name="T8" fmla="*/ 0 w 51"/>
                  <a:gd name="T9" fmla="*/ 121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28">
                    <a:moveTo>
                      <a:pt x="0" y="121"/>
                    </a:moveTo>
                    <a:lnTo>
                      <a:pt x="32" y="128"/>
                    </a:lnTo>
                    <a:lnTo>
                      <a:pt x="51" y="7"/>
                    </a:lnTo>
                    <a:lnTo>
                      <a:pt x="20" y="0"/>
                    </a:lnTo>
                    <a:lnTo>
                      <a:pt x="0" y="121"/>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81" name="Freeform 476"/>
              <p:cNvSpPr>
                <a:spLocks/>
              </p:cNvSpPr>
              <p:nvPr/>
            </p:nvSpPr>
            <p:spPr bwMode="auto">
              <a:xfrm>
                <a:off x="3190" y="1219"/>
                <a:ext cx="47" cy="131"/>
              </a:xfrm>
              <a:custGeom>
                <a:avLst/>
                <a:gdLst>
                  <a:gd name="T0" fmla="*/ 0 w 47"/>
                  <a:gd name="T1" fmla="*/ 127 h 131"/>
                  <a:gd name="T2" fmla="*/ 31 w 47"/>
                  <a:gd name="T3" fmla="*/ 131 h 131"/>
                  <a:gd name="T4" fmla="*/ 47 w 47"/>
                  <a:gd name="T5" fmla="*/ 6 h 131"/>
                  <a:gd name="T6" fmla="*/ 16 w 47"/>
                  <a:gd name="T7" fmla="*/ 0 h 131"/>
                  <a:gd name="T8" fmla="*/ 0 w 47"/>
                  <a:gd name="T9" fmla="*/ 127 h 1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131">
                    <a:moveTo>
                      <a:pt x="0" y="127"/>
                    </a:moveTo>
                    <a:lnTo>
                      <a:pt x="31" y="131"/>
                    </a:lnTo>
                    <a:lnTo>
                      <a:pt x="47" y="6"/>
                    </a:lnTo>
                    <a:lnTo>
                      <a:pt x="16" y="0"/>
                    </a:lnTo>
                    <a:lnTo>
                      <a:pt x="0" y="127"/>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82" name="Freeform 477"/>
              <p:cNvSpPr>
                <a:spLocks/>
              </p:cNvSpPr>
              <p:nvPr/>
            </p:nvSpPr>
            <p:spPr bwMode="auto">
              <a:xfrm>
                <a:off x="3127" y="1213"/>
                <a:ext cx="41" cy="131"/>
              </a:xfrm>
              <a:custGeom>
                <a:avLst/>
                <a:gdLst>
                  <a:gd name="T0" fmla="*/ 0 w 41"/>
                  <a:gd name="T1" fmla="*/ 129 h 131"/>
                  <a:gd name="T2" fmla="*/ 32 w 41"/>
                  <a:gd name="T3" fmla="*/ 131 h 131"/>
                  <a:gd name="T4" fmla="*/ 41 w 41"/>
                  <a:gd name="T5" fmla="*/ 2 h 131"/>
                  <a:gd name="T6" fmla="*/ 10 w 41"/>
                  <a:gd name="T7" fmla="*/ 0 h 131"/>
                  <a:gd name="T8" fmla="*/ 0 w 41"/>
                  <a:gd name="T9" fmla="*/ 129 h 1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31">
                    <a:moveTo>
                      <a:pt x="0" y="129"/>
                    </a:moveTo>
                    <a:lnTo>
                      <a:pt x="32" y="131"/>
                    </a:lnTo>
                    <a:lnTo>
                      <a:pt x="41" y="2"/>
                    </a:lnTo>
                    <a:lnTo>
                      <a:pt x="10" y="0"/>
                    </a:lnTo>
                    <a:lnTo>
                      <a:pt x="0" y="129"/>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83" name="Freeform 478"/>
              <p:cNvSpPr>
                <a:spLocks/>
              </p:cNvSpPr>
              <p:nvPr/>
            </p:nvSpPr>
            <p:spPr bwMode="auto">
              <a:xfrm>
                <a:off x="3059" y="1208"/>
                <a:ext cx="43" cy="131"/>
              </a:xfrm>
              <a:custGeom>
                <a:avLst/>
                <a:gdLst>
                  <a:gd name="T0" fmla="*/ 0 w 43"/>
                  <a:gd name="T1" fmla="*/ 130 h 132"/>
                  <a:gd name="T2" fmla="*/ 31 w 43"/>
                  <a:gd name="T3" fmla="*/ 132 h 132"/>
                  <a:gd name="T4" fmla="*/ 43 w 43"/>
                  <a:gd name="T5" fmla="*/ 2 h 132"/>
                  <a:gd name="T6" fmla="*/ 11 w 43"/>
                  <a:gd name="T7" fmla="*/ 0 h 132"/>
                  <a:gd name="T8" fmla="*/ 0 w 43"/>
                  <a:gd name="T9" fmla="*/ 130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32">
                    <a:moveTo>
                      <a:pt x="0" y="130"/>
                    </a:moveTo>
                    <a:lnTo>
                      <a:pt x="31" y="132"/>
                    </a:lnTo>
                    <a:lnTo>
                      <a:pt x="43" y="2"/>
                    </a:lnTo>
                    <a:lnTo>
                      <a:pt x="11" y="0"/>
                    </a:lnTo>
                    <a:lnTo>
                      <a:pt x="0" y="130"/>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84" name="Freeform 479"/>
              <p:cNvSpPr>
                <a:spLocks/>
              </p:cNvSpPr>
              <p:nvPr/>
            </p:nvSpPr>
            <p:spPr bwMode="auto">
              <a:xfrm>
                <a:off x="2994" y="1198"/>
                <a:ext cx="37" cy="131"/>
              </a:xfrm>
              <a:custGeom>
                <a:avLst/>
                <a:gdLst>
                  <a:gd name="T0" fmla="*/ 0 w 37"/>
                  <a:gd name="T1" fmla="*/ 131 h 131"/>
                  <a:gd name="T2" fmla="*/ 31 w 37"/>
                  <a:gd name="T3" fmla="*/ 131 h 131"/>
                  <a:gd name="T4" fmla="*/ 37 w 37"/>
                  <a:gd name="T5" fmla="*/ 2 h 131"/>
                  <a:gd name="T6" fmla="*/ 6 w 37"/>
                  <a:gd name="T7" fmla="*/ 0 h 131"/>
                  <a:gd name="T8" fmla="*/ 0 w 37"/>
                  <a:gd name="T9" fmla="*/ 131 h 1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31">
                    <a:moveTo>
                      <a:pt x="0" y="131"/>
                    </a:moveTo>
                    <a:lnTo>
                      <a:pt x="31" y="131"/>
                    </a:lnTo>
                    <a:lnTo>
                      <a:pt x="37" y="2"/>
                    </a:lnTo>
                    <a:lnTo>
                      <a:pt x="6" y="0"/>
                    </a:lnTo>
                    <a:lnTo>
                      <a:pt x="0" y="131"/>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85" name="Freeform 480"/>
              <p:cNvSpPr>
                <a:spLocks/>
              </p:cNvSpPr>
              <p:nvPr/>
            </p:nvSpPr>
            <p:spPr bwMode="auto">
              <a:xfrm>
                <a:off x="2926" y="1198"/>
                <a:ext cx="33" cy="131"/>
              </a:xfrm>
              <a:custGeom>
                <a:avLst/>
                <a:gdLst>
                  <a:gd name="T0" fmla="*/ 0 w 33"/>
                  <a:gd name="T1" fmla="*/ 131 h 131"/>
                  <a:gd name="T2" fmla="*/ 31 w 33"/>
                  <a:gd name="T3" fmla="*/ 131 h 131"/>
                  <a:gd name="T4" fmla="*/ 33 w 33"/>
                  <a:gd name="T5" fmla="*/ 2 h 131"/>
                  <a:gd name="T6" fmla="*/ 1 w 33"/>
                  <a:gd name="T7" fmla="*/ 0 h 131"/>
                  <a:gd name="T8" fmla="*/ 0 w 33"/>
                  <a:gd name="T9" fmla="*/ 131 h 1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31">
                    <a:moveTo>
                      <a:pt x="0" y="131"/>
                    </a:moveTo>
                    <a:lnTo>
                      <a:pt x="31" y="131"/>
                    </a:lnTo>
                    <a:lnTo>
                      <a:pt x="33" y="2"/>
                    </a:lnTo>
                    <a:lnTo>
                      <a:pt x="1" y="0"/>
                    </a:lnTo>
                    <a:lnTo>
                      <a:pt x="0" y="131"/>
                    </a:lnTo>
                    <a:close/>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86" name="Line 481"/>
              <p:cNvSpPr>
                <a:spLocks noChangeShapeType="1"/>
              </p:cNvSpPr>
              <p:nvPr/>
            </p:nvSpPr>
            <p:spPr bwMode="auto">
              <a:xfrm flipV="1">
                <a:off x="2892" y="1194"/>
                <a:ext cx="1" cy="106"/>
              </a:xfrm>
              <a:prstGeom prst="line">
                <a:avLst/>
              </a:prstGeom>
              <a:noFill/>
              <a:ln w="6350">
                <a:solidFill>
                  <a:srgbClr val="58585A"/>
                </a:solidFill>
                <a:miter lim="800000"/>
                <a:headEnd/>
                <a:tailEnd/>
              </a:ln>
              <a:extLst>
                <a:ext uri="{909E8E84-426E-40DD-AFC4-6F175D3DCCD1}">
                  <a14:hiddenFill xmlns:a14="http://schemas.microsoft.com/office/drawing/2010/main">
                    <a:noFill/>
                  </a14:hiddenFill>
                </a:ext>
              </a:extLst>
            </p:spPr>
            <p:txBody>
              <a:bodyPr/>
              <a:lstStyle/>
              <a:p>
                <a:pPr>
                  <a:defRPr/>
                </a:pPr>
                <a:endParaRPr lang="de-DE" sz="1350" kern="0">
                  <a:solidFill>
                    <a:srgbClr val="7B879D"/>
                  </a:solidFill>
                </a:endParaRPr>
              </a:p>
            </p:txBody>
          </p:sp>
          <p:sp>
            <p:nvSpPr>
              <p:cNvPr id="1287" name="Freeform 482"/>
              <p:cNvSpPr>
                <a:spLocks/>
              </p:cNvSpPr>
              <p:nvPr/>
            </p:nvSpPr>
            <p:spPr bwMode="auto">
              <a:xfrm>
                <a:off x="2877" y="1254"/>
                <a:ext cx="1466" cy="1019"/>
              </a:xfrm>
              <a:custGeom>
                <a:avLst/>
                <a:gdLst>
                  <a:gd name="T0" fmla="*/ 5607 w 748"/>
                  <a:gd name="T1" fmla="*/ 4444 h 488"/>
                  <a:gd name="T2" fmla="*/ 3930 w 748"/>
                  <a:gd name="T3" fmla="*/ 1265 h 488"/>
                  <a:gd name="T4" fmla="*/ 0 w 748"/>
                  <a:gd name="T5" fmla="*/ 0 h 488"/>
                  <a:gd name="T6" fmla="*/ 0 60000 65536"/>
                  <a:gd name="T7" fmla="*/ 0 60000 65536"/>
                  <a:gd name="T8" fmla="*/ 0 60000 65536"/>
                </a:gdLst>
                <a:ahLst/>
                <a:cxnLst>
                  <a:cxn ang="T6">
                    <a:pos x="T0" y="T1"/>
                  </a:cxn>
                  <a:cxn ang="T7">
                    <a:pos x="T2" y="T3"/>
                  </a:cxn>
                  <a:cxn ang="T8">
                    <a:pos x="T4" y="T5"/>
                  </a:cxn>
                </a:cxnLst>
                <a:rect l="0" t="0" r="r" b="b"/>
                <a:pathLst>
                  <a:path w="748" h="488">
                    <a:moveTo>
                      <a:pt x="748" y="488"/>
                    </a:moveTo>
                    <a:cubicBezTo>
                      <a:pt x="748" y="355"/>
                      <a:pt x="668" y="231"/>
                      <a:pt x="524" y="139"/>
                    </a:cubicBezTo>
                    <a:cubicBezTo>
                      <a:pt x="383" y="49"/>
                      <a:pt x="197" y="0"/>
                      <a:pt x="0" y="0"/>
                    </a:cubicBezTo>
                  </a:path>
                </a:pathLst>
              </a:custGeom>
              <a:noFill/>
              <a:ln w="25400" cap="flat">
                <a:solidFill>
                  <a:srgbClr val="E6EDF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88" name="Oval 483"/>
              <p:cNvSpPr>
                <a:spLocks noChangeArrowheads="1"/>
              </p:cNvSpPr>
              <p:nvPr/>
            </p:nvSpPr>
            <p:spPr bwMode="auto">
              <a:xfrm>
                <a:off x="4247" y="2196"/>
                <a:ext cx="61"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89" name="Freeform 484"/>
              <p:cNvSpPr>
                <a:spLocks/>
              </p:cNvSpPr>
              <p:nvPr/>
            </p:nvSpPr>
            <p:spPr bwMode="auto">
              <a:xfrm>
                <a:off x="4263" y="2267"/>
                <a:ext cx="35" cy="6"/>
              </a:xfrm>
              <a:custGeom>
                <a:avLst/>
                <a:gdLst>
                  <a:gd name="T0" fmla="*/ 132 w 18"/>
                  <a:gd name="T1" fmla="*/ 24 h 3"/>
                  <a:gd name="T2" fmla="*/ 68 w 18"/>
                  <a:gd name="T3" fmla="*/ 0 h 3"/>
                  <a:gd name="T4" fmla="*/ 0 w 18"/>
                  <a:gd name="T5" fmla="*/ 24 h 3"/>
                  <a:gd name="T6" fmla="*/ 0 60000 65536"/>
                  <a:gd name="T7" fmla="*/ 0 60000 65536"/>
                  <a:gd name="T8" fmla="*/ 0 60000 65536"/>
                </a:gdLst>
                <a:ahLst/>
                <a:cxnLst>
                  <a:cxn ang="T6">
                    <a:pos x="T0" y="T1"/>
                  </a:cxn>
                  <a:cxn ang="T7">
                    <a:pos x="T2" y="T3"/>
                  </a:cxn>
                  <a:cxn ang="T8">
                    <a:pos x="T4" y="T5"/>
                  </a:cxn>
                </a:cxnLst>
                <a:rect l="0" t="0" r="r" b="b"/>
                <a:pathLst>
                  <a:path w="18" h="3">
                    <a:moveTo>
                      <a:pt x="18" y="3"/>
                    </a:moveTo>
                    <a:cubicBezTo>
                      <a:pt x="15" y="1"/>
                      <a:pt x="12" y="0"/>
                      <a:pt x="9" y="0"/>
                    </a:cubicBezTo>
                    <a:cubicBezTo>
                      <a:pt x="5" y="0"/>
                      <a:pt x="2" y="1"/>
                      <a:pt x="0" y="3"/>
                    </a:cubicBezTo>
                  </a:path>
                </a:pathLst>
              </a:custGeom>
              <a:solidFill>
                <a:srgbClr val="FFF3A8"/>
              </a:solidFill>
              <a:ln w="6350" cap="flat">
                <a:solidFill>
                  <a:srgbClr val="58585A"/>
                </a:solidFill>
                <a:prstDash val="solid"/>
                <a:miter lim="800000"/>
                <a:headEnd/>
                <a:tailEnd/>
              </a:ln>
            </p:spPr>
            <p:txBody>
              <a:bodyPr/>
              <a:lstStyle/>
              <a:p>
                <a:pPr>
                  <a:defRPr/>
                </a:pPr>
                <a:endParaRPr lang="de-DE" sz="1350" kern="0">
                  <a:solidFill>
                    <a:srgbClr val="7B879D"/>
                  </a:solidFill>
                </a:endParaRPr>
              </a:p>
            </p:txBody>
          </p:sp>
          <p:sp>
            <p:nvSpPr>
              <p:cNvPr id="1290" name="Freeform 485"/>
              <p:cNvSpPr>
                <a:spLocks/>
              </p:cNvSpPr>
              <p:nvPr/>
            </p:nvSpPr>
            <p:spPr bwMode="auto">
              <a:xfrm>
                <a:off x="4263" y="2267"/>
                <a:ext cx="35" cy="6"/>
              </a:xfrm>
              <a:custGeom>
                <a:avLst/>
                <a:gdLst>
                  <a:gd name="T0" fmla="*/ 132 w 18"/>
                  <a:gd name="T1" fmla="*/ 24 h 3"/>
                  <a:gd name="T2" fmla="*/ 68 w 18"/>
                  <a:gd name="T3" fmla="*/ 0 h 3"/>
                  <a:gd name="T4" fmla="*/ 0 w 18"/>
                  <a:gd name="T5" fmla="*/ 24 h 3"/>
                  <a:gd name="T6" fmla="*/ 0 60000 65536"/>
                  <a:gd name="T7" fmla="*/ 0 60000 65536"/>
                  <a:gd name="T8" fmla="*/ 0 60000 65536"/>
                </a:gdLst>
                <a:ahLst/>
                <a:cxnLst>
                  <a:cxn ang="T6">
                    <a:pos x="T0" y="T1"/>
                  </a:cxn>
                  <a:cxn ang="T7">
                    <a:pos x="T2" y="T3"/>
                  </a:cxn>
                  <a:cxn ang="T8">
                    <a:pos x="T4" y="T5"/>
                  </a:cxn>
                </a:cxnLst>
                <a:rect l="0" t="0" r="r" b="b"/>
                <a:pathLst>
                  <a:path w="18" h="3">
                    <a:moveTo>
                      <a:pt x="18" y="3"/>
                    </a:moveTo>
                    <a:cubicBezTo>
                      <a:pt x="15" y="1"/>
                      <a:pt x="12" y="0"/>
                      <a:pt x="9" y="0"/>
                    </a:cubicBezTo>
                    <a:cubicBezTo>
                      <a:pt x="5" y="0"/>
                      <a:pt x="2" y="1"/>
                      <a:pt x="0" y="3"/>
                    </a:cubicBezTo>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1291" name="Oval 486"/>
              <p:cNvSpPr>
                <a:spLocks noChangeArrowheads="1"/>
              </p:cNvSpPr>
              <p:nvPr/>
            </p:nvSpPr>
            <p:spPr bwMode="auto">
              <a:xfrm>
                <a:off x="4237" y="2125"/>
                <a:ext cx="63"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92" name="Oval 487"/>
              <p:cNvSpPr>
                <a:spLocks noChangeArrowheads="1"/>
              </p:cNvSpPr>
              <p:nvPr/>
            </p:nvSpPr>
            <p:spPr bwMode="auto">
              <a:xfrm>
                <a:off x="4222" y="2058"/>
                <a:ext cx="62" cy="64"/>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93" name="Oval 488"/>
              <p:cNvSpPr>
                <a:spLocks noChangeArrowheads="1"/>
              </p:cNvSpPr>
              <p:nvPr/>
            </p:nvSpPr>
            <p:spPr bwMode="auto">
              <a:xfrm>
                <a:off x="4198" y="1989"/>
                <a:ext cx="64"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94" name="Oval 489"/>
              <p:cNvSpPr>
                <a:spLocks noChangeArrowheads="1"/>
              </p:cNvSpPr>
              <p:nvPr/>
            </p:nvSpPr>
            <p:spPr bwMode="auto">
              <a:xfrm>
                <a:off x="4171" y="1926"/>
                <a:ext cx="60"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95" name="Oval 490"/>
              <p:cNvSpPr>
                <a:spLocks noChangeArrowheads="1"/>
              </p:cNvSpPr>
              <p:nvPr/>
            </p:nvSpPr>
            <p:spPr bwMode="auto">
              <a:xfrm>
                <a:off x="4136" y="1866"/>
                <a:ext cx="62"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96" name="Oval 491"/>
              <p:cNvSpPr>
                <a:spLocks noChangeArrowheads="1"/>
              </p:cNvSpPr>
              <p:nvPr/>
            </p:nvSpPr>
            <p:spPr bwMode="auto">
              <a:xfrm>
                <a:off x="4096" y="1810"/>
                <a:ext cx="64" cy="66"/>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97" name="Oval 492"/>
              <p:cNvSpPr>
                <a:spLocks noChangeArrowheads="1"/>
              </p:cNvSpPr>
              <p:nvPr/>
            </p:nvSpPr>
            <p:spPr bwMode="auto">
              <a:xfrm>
                <a:off x="4053" y="1755"/>
                <a:ext cx="64"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98" name="Oval 493"/>
              <p:cNvSpPr>
                <a:spLocks noChangeArrowheads="1"/>
              </p:cNvSpPr>
              <p:nvPr/>
            </p:nvSpPr>
            <p:spPr bwMode="auto">
              <a:xfrm>
                <a:off x="4006" y="1707"/>
                <a:ext cx="63" cy="65"/>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299" name="Oval 494"/>
              <p:cNvSpPr>
                <a:spLocks noChangeArrowheads="1"/>
              </p:cNvSpPr>
              <p:nvPr/>
            </p:nvSpPr>
            <p:spPr bwMode="auto">
              <a:xfrm>
                <a:off x="3957" y="1659"/>
                <a:ext cx="63"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300" name="Oval 495"/>
              <p:cNvSpPr>
                <a:spLocks noChangeArrowheads="1"/>
              </p:cNvSpPr>
              <p:nvPr/>
            </p:nvSpPr>
            <p:spPr bwMode="auto">
              <a:xfrm>
                <a:off x="3904" y="1618"/>
                <a:ext cx="63" cy="64"/>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301" name="Oval 496"/>
              <p:cNvSpPr>
                <a:spLocks noChangeArrowheads="1"/>
              </p:cNvSpPr>
              <p:nvPr/>
            </p:nvSpPr>
            <p:spPr bwMode="auto">
              <a:xfrm>
                <a:off x="3852" y="1576"/>
                <a:ext cx="60"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302" name="Oval 497"/>
              <p:cNvSpPr>
                <a:spLocks noChangeArrowheads="1"/>
              </p:cNvSpPr>
              <p:nvPr/>
            </p:nvSpPr>
            <p:spPr bwMode="auto">
              <a:xfrm>
                <a:off x="3795" y="1540"/>
                <a:ext cx="63" cy="65"/>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303" name="Oval 498"/>
              <p:cNvSpPr>
                <a:spLocks noChangeArrowheads="1"/>
              </p:cNvSpPr>
              <p:nvPr/>
            </p:nvSpPr>
            <p:spPr bwMode="auto">
              <a:xfrm>
                <a:off x="3738" y="1505"/>
                <a:ext cx="61"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304" name="Oval 499"/>
              <p:cNvSpPr>
                <a:spLocks noChangeArrowheads="1"/>
              </p:cNvSpPr>
              <p:nvPr/>
            </p:nvSpPr>
            <p:spPr bwMode="auto">
              <a:xfrm>
                <a:off x="3677" y="1474"/>
                <a:ext cx="63" cy="66"/>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305" name="Oval 500"/>
              <p:cNvSpPr>
                <a:spLocks noChangeArrowheads="1"/>
              </p:cNvSpPr>
              <p:nvPr/>
            </p:nvSpPr>
            <p:spPr bwMode="auto">
              <a:xfrm>
                <a:off x="3619" y="1446"/>
                <a:ext cx="60" cy="64"/>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306" name="Oval 501"/>
              <p:cNvSpPr>
                <a:spLocks noChangeArrowheads="1"/>
              </p:cNvSpPr>
              <p:nvPr/>
            </p:nvSpPr>
            <p:spPr bwMode="auto">
              <a:xfrm>
                <a:off x="3556" y="1419"/>
                <a:ext cx="63"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307" name="Oval 502"/>
              <p:cNvSpPr>
                <a:spLocks noChangeArrowheads="1"/>
              </p:cNvSpPr>
              <p:nvPr/>
            </p:nvSpPr>
            <p:spPr bwMode="auto">
              <a:xfrm>
                <a:off x="3495" y="1396"/>
                <a:ext cx="61"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308" name="Oval 503"/>
              <p:cNvSpPr>
                <a:spLocks noChangeArrowheads="1"/>
              </p:cNvSpPr>
              <p:nvPr/>
            </p:nvSpPr>
            <p:spPr bwMode="auto">
              <a:xfrm>
                <a:off x="3431" y="1375"/>
                <a:ext cx="64" cy="65"/>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grpSp>
        <p:sp>
          <p:nvSpPr>
            <p:cNvPr id="943" name="Oval 504"/>
            <p:cNvSpPr>
              <a:spLocks noChangeArrowheads="1"/>
            </p:cNvSpPr>
            <p:nvPr/>
          </p:nvSpPr>
          <p:spPr bwMode="auto">
            <a:xfrm>
              <a:off x="3370" y="1355"/>
              <a:ext cx="61" cy="66"/>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44" name="Oval 505"/>
            <p:cNvSpPr>
              <a:spLocks noChangeArrowheads="1"/>
            </p:cNvSpPr>
            <p:nvPr/>
          </p:nvSpPr>
          <p:spPr bwMode="auto">
            <a:xfrm>
              <a:off x="3305" y="1338"/>
              <a:ext cx="64"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45" name="Oval 506"/>
            <p:cNvSpPr>
              <a:spLocks noChangeArrowheads="1"/>
            </p:cNvSpPr>
            <p:nvPr/>
          </p:nvSpPr>
          <p:spPr bwMode="auto">
            <a:xfrm>
              <a:off x="3241" y="1325"/>
              <a:ext cx="62" cy="65"/>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46" name="Oval 507"/>
            <p:cNvSpPr>
              <a:spLocks noChangeArrowheads="1"/>
            </p:cNvSpPr>
            <p:nvPr/>
          </p:nvSpPr>
          <p:spPr bwMode="auto">
            <a:xfrm>
              <a:off x="3176" y="1313"/>
              <a:ext cx="63"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47" name="Oval 508"/>
            <p:cNvSpPr>
              <a:spLocks noChangeArrowheads="1"/>
            </p:cNvSpPr>
            <p:nvPr/>
          </p:nvSpPr>
          <p:spPr bwMode="auto">
            <a:xfrm>
              <a:off x="3112" y="1305"/>
              <a:ext cx="62" cy="64"/>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48" name="Oval 509"/>
            <p:cNvSpPr>
              <a:spLocks noChangeArrowheads="1"/>
            </p:cNvSpPr>
            <p:nvPr/>
          </p:nvSpPr>
          <p:spPr bwMode="auto">
            <a:xfrm>
              <a:off x="3047" y="1296"/>
              <a:ext cx="61"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49" name="Oval 510"/>
            <p:cNvSpPr>
              <a:spLocks noChangeArrowheads="1"/>
            </p:cNvSpPr>
            <p:nvPr/>
          </p:nvSpPr>
          <p:spPr bwMode="auto">
            <a:xfrm>
              <a:off x="2980" y="1290"/>
              <a:ext cx="63"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50" name="Oval 511"/>
            <p:cNvSpPr>
              <a:spLocks noChangeArrowheads="1"/>
            </p:cNvSpPr>
            <p:nvPr/>
          </p:nvSpPr>
          <p:spPr bwMode="auto">
            <a:xfrm>
              <a:off x="2916" y="1288"/>
              <a:ext cx="60"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51" name="Oval 512"/>
            <p:cNvSpPr>
              <a:spLocks noChangeArrowheads="1"/>
            </p:cNvSpPr>
            <p:nvPr/>
          </p:nvSpPr>
          <p:spPr bwMode="auto">
            <a:xfrm>
              <a:off x="4363" y="2106"/>
              <a:ext cx="64"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53" name="Oval 513"/>
            <p:cNvSpPr>
              <a:spLocks noChangeArrowheads="1"/>
            </p:cNvSpPr>
            <p:nvPr/>
          </p:nvSpPr>
          <p:spPr bwMode="auto">
            <a:xfrm>
              <a:off x="4372" y="2185"/>
              <a:ext cx="65"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55" name="Freeform 514"/>
            <p:cNvSpPr>
              <a:spLocks/>
            </p:cNvSpPr>
            <p:nvPr/>
          </p:nvSpPr>
          <p:spPr bwMode="auto">
            <a:xfrm>
              <a:off x="4386" y="2263"/>
              <a:ext cx="43" cy="8"/>
            </a:xfrm>
            <a:custGeom>
              <a:avLst/>
              <a:gdLst>
                <a:gd name="T0" fmla="*/ 164 w 22"/>
                <a:gd name="T1" fmla="*/ 32 h 4"/>
                <a:gd name="T2" fmla="*/ 84 w 22"/>
                <a:gd name="T3" fmla="*/ 0 h 4"/>
                <a:gd name="T4" fmla="*/ 0 w 22"/>
                <a:gd name="T5" fmla="*/ 32 h 4"/>
                <a:gd name="T6" fmla="*/ 0 60000 65536"/>
                <a:gd name="T7" fmla="*/ 0 60000 65536"/>
                <a:gd name="T8" fmla="*/ 0 60000 65536"/>
              </a:gdLst>
              <a:ahLst/>
              <a:cxnLst>
                <a:cxn ang="T6">
                  <a:pos x="T0" y="T1"/>
                </a:cxn>
                <a:cxn ang="T7">
                  <a:pos x="T2" y="T3"/>
                </a:cxn>
                <a:cxn ang="T8">
                  <a:pos x="T4" y="T5"/>
                </a:cxn>
              </a:cxnLst>
              <a:rect l="0" t="0" r="r" b="b"/>
              <a:pathLst>
                <a:path w="22" h="4">
                  <a:moveTo>
                    <a:pt x="22" y="4"/>
                  </a:moveTo>
                  <a:cubicBezTo>
                    <a:pt x="19" y="2"/>
                    <a:pt x="15" y="0"/>
                    <a:pt x="11" y="0"/>
                  </a:cubicBezTo>
                  <a:cubicBezTo>
                    <a:pt x="7" y="0"/>
                    <a:pt x="3" y="2"/>
                    <a:pt x="0" y="4"/>
                  </a:cubicBezTo>
                </a:path>
              </a:pathLst>
            </a:custGeom>
            <a:solidFill>
              <a:srgbClr val="FFF3A8"/>
            </a:solidFill>
            <a:ln w="6350" cap="flat">
              <a:solidFill>
                <a:srgbClr val="58585A"/>
              </a:solidFill>
              <a:prstDash val="solid"/>
              <a:miter lim="800000"/>
              <a:headEnd/>
              <a:tailEnd/>
            </a:ln>
          </p:spPr>
          <p:txBody>
            <a:bodyPr/>
            <a:lstStyle/>
            <a:p>
              <a:pPr>
                <a:defRPr/>
              </a:pPr>
              <a:endParaRPr lang="de-DE" sz="1350" kern="0">
                <a:solidFill>
                  <a:srgbClr val="7B879D"/>
                </a:solidFill>
              </a:endParaRPr>
            </a:p>
          </p:txBody>
        </p:sp>
        <p:sp>
          <p:nvSpPr>
            <p:cNvPr id="956" name="Freeform 515"/>
            <p:cNvSpPr>
              <a:spLocks/>
            </p:cNvSpPr>
            <p:nvPr/>
          </p:nvSpPr>
          <p:spPr bwMode="auto">
            <a:xfrm>
              <a:off x="4386" y="2263"/>
              <a:ext cx="43" cy="8"/>
            </a:xfrm>
            <a:custGeom>
              <a:avLst/>
              <a:gdLst>
                <a:gd name="T0" fmla="*/ 164 w 22"/>
                <a:gd name="T1" fmla="*/ 32 h 4"/>
                <a:gd name="T2" fmla="*/ 84 w 22"/>
                <a:gd name="T3" fmla="*/ 0 h 4"/>
                <a:gd name="T4" fmla="*/ 0 w 22"/>
                <a:gd name="T5" fmla="*/ 32 h 4"/>
                <a:gd name="T6" fmla="*/ 0 60000 65536"/>
                <a:gd name="T7" fmla="*/ 0 60000 65536"/>
                <a:gd name="T8" fmla="*/ 0 60000 65536"/>
              </a:gdLst>
              <a:ahLst/>
              <a:cxnLst>
                <a:cxn ang="T6">
                  <a:pos x="T0" y="T1"/>
                </a:cxn>
                <a:cxn ang="T7">
                  <a:pos x="T2" y="T3"/>
                </a:cxn>
                <a:cxn ang="T8">
                  <a:pos x="T4" y="T5"/>
                </a:cxn>
              </a:cxnLst>
              <a:rect l="0" t="0" r="r" b="b"/>
              <a:pathLst>
                <a:path w="22" h="4">
                  <a:moveTo>
                    <a:pt x="22" y="4"/>
                  </a:moveTo>
                  <a:cubicBezTo>
                    <a:pt x="19" y="2"/>
                    <a:pt x="15" y="0"/>
                    <a:pt x="11" y="0"/>
                  </a:cubicBezTo>
                  <a:cubicBezTo>
                    <a:pt x="7" y="0"/>
                    <a:pt x="3" y="2"/>
                    <a:pt x="0" y="4"/>
                  </a:cubicBezTo>
                </a:path>
              </a:pathLst>
            </a:custGeom>
            <a:noFill/>
            <a:ln w="6350"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sz="1350" kern="0">
                <a:solidFill>
                  <a:srgbClr val="7B879D"/>
                </a:solidFill>
              </a:endParaRPr>
            </a:p>
          </p:txBody>
        </p:sp>
        <p:sp>
          <p:nvSpPr>
            <p:cNvPr id="957" name="Oval 516"/>
            <p:cNvSpPr>
              <a:spLocks noChangeArrowheads="1"/>
            </p:cNvSpPr>
            <p:nvPr/>
          </p:nvSpPr>
          <p:spPr bwMode="auto">
            <a:xfrm>
              <a:off x="4345" y="2029"/>
              <a:ext cx="65" cy="70"/>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58" name="Oval 517"/>
            <p:cNvSpPr>
              <a:spLocks noChangeArrowheads="1"/>
            </p:cNvSpPr>
            <p:nvPr/>
          </p:nvSpPr>
          <p:spPr bwMode="auto">
            <a:xfrm>
              <a:off x="4322" y="1952"/>
              <a:ext cx="64"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59" name="Oval 518"/>
            <p:cNvSpPr>
              <a:spLocks noChangeArrowheads="1"/>
            </p:cNvSpPr>
            <p:nvPr/>
          </p:nvSpPr>
          <p:spPr bwMode="auto">
            <a:xfrm>
              <a:off x="4290" y="1876"/>
              <a:ext cx="65" cy="70"/>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60" name="Oval 519"/>
            <p:cNvSpPr>
              <a:spLocks noChangeArrowheads="1"/>
            </p:cNvSpPr>
            <p:nvPr/>
          </p:nvSpPr>
          <p:spPr bwMode="auto">
            <a:xfrm>
              <a:off x="4249" y="1801"/>
              <a:ext cx="65"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61" name="Oval 520"/>
            <p:cNvSpPr>
              <a:spLocks noChangeArrowheads="1"/>
            </p:cNvSpPr>
            <p:nvPr/>
          </p:nvSpPr>
          <p:spPr bwMode="auto">
            <a:xfrm>
              <a:off x="4200" y="1730"/>
              <a:ext cx="65"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62" name="Oval 521"/>
            <p:cNvSpPr>
              <a:spLocks noChangeArrowheads="1"/>
            </p:cNvSpPr>
            <p:nvPr/>
          </p:nvSpPr>
          <p:spPr bwMode="auto">
            <a:xfrm>
              <a:off x="4145" y="1664"/>
              <a:ext cx="65" cy="68"/>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77" name="Oval 522"/>
            <p:cNvSpPr>
              <a:spLocks noChangeArrowheads="1"/>
            </p:cNvSpPr>
            <p:nvPr/>
          </p:nvSpPr>
          <p:spPr bwMode="auto">
            <a:xfrm>
              <a:off x="4094" y="1605"/>
              <a:ext cx="64"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82" name="Oval 523"/>
            <p:cNvSpPr>
              <a:spLocks noChangeArrowheads="1"/>
            </p:cNvSpPr>
            <p:nvPr/>
          </p:nvSpPr>
          <p:spPr bwMode="auto">
            <a:xfrm>
              <a:off x="4042" y="1557"/>
              <a:ext cx="66" cy="70"/>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83" name="Oval 524"/>
            <p:cNvSpPr>
              <a:spLocks noChangeArrowheads="1"/>
            </p:cNvSpPr>
            <p:nvPr/>
          </p:nvSpPr>
          <p:spPr bwMode="auto">
            <a:xfrm>
              <a:off x="3985" y="1509"/>
              <a:ext cx="64" cy="70"/>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84" name="Oval 525"/>
            <p:cNvSpPr>
              <a:spLocks noChangeArrowheads="1"/>
            </p:cNvSpPr>
            <p:nvPr/>
          </p:nvSpPr>
          <p:spPr bwMode="auto">
            <a:xfrm>
              <a:off x="3928" y="1467"/>
              <a:ext cx="64"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85" name="Oval 526"/>
            <p:cNvSpPr>
              <a:spLocks noChangeArrowheads="1"/>
            </p:cNvSpPr>
            <p:nvPr/>
          </p:nvSpPr>
          <p:spPr bwMode="auto">
            <a:xfrm>
              <a:off x="3865" y="1426"/>
              <a:ext cx="65" cy="68"/>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86" name="Oval 527"/>
            <p:cNvSpPr>
              <a:spLocks noChangeArrowheads="1"/>
            </p:cNvSpPr>
            <p:nvPr/>
          </p:nvSpPr>
          <p:spPr bwMode="auto">
            <a:xfrm>
              <a:off x="3805" y="1388"/>
              <a:ext cx="64"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87" name="Oval 528"/>
            <p:cNvSpPr>
              <a:spLocks noChangeArrowheads="1"/>
            </p:cNvSpPr>
            <p:nvPr/>
          </p:nvSpPr>
          <p:spPr bwMode="auto">
            <a:xfrm>
              <a:off x="3738" y="1355"/>
              <a:ext cx="65"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88" name="Oval 529"/>
            <p:cNvSpPr>
              <a:spLocks noChangeArrowheads="1"/>
            </p:cNvSpPr>
            <p:nvPr/>
          </p:nvSpPr>
          <p:spPr bwMode="auto">
            <a:xfrm>
              <a:off x="3672" y="1321"/>
              <a:ext cx="64"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89" name="Oval 530"/>
            <p:cNvSpPr>
              <a:spLocks noChangeArrowheads="1"/>
            </p:cNvSpPr>
            <p:nvPr/>
          </p:nvSpPr>
          <p:spPr bwMode="auto">
            <a:xfrm>
              <a:off x="3603" y="1292"/>
              <a:ext cx="65"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90" name="Oval 531"/>
            <p:cNvSpPr>
              <a:spLocks noChangeArrowheads="1"/>
            </p:cNvSpPr>
            <p:nvPr/>
          </p:nvSpPr>
          <p:spPr bwMode="auto">
            <a:xfrm>
              <a:off x="3533" y="1265"/>
              <a:ext cx="64" cy="70"/>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91" name="Oval 532"/>
            <p:cNvSpPr>
              <a:spLocks noChangeArrowheads="1"/>
            </p:cNvSpPr>
            <p:nvPr/>
          </p:nvSpPr>
          <p:spPr bwMode="auto">
            <a:xfrm>
              <a:off x="3464" y="1242"/>
              <a:ext cx="65"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92" name="Oval 533"/>
            <p:cNvSpPr>
              <a:spLocks noChangeArrowheads="1"/>
            </p:cNvSpPr>
            <p:nvPr/>
          </p:nvSpPr>
          <p:spPr bwMode="auto">
            <a:xfrm>
              <a:off x="3397" y="1223"/>
              <a:ext cx="65"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93" name="Oval 534"/>
            <p:cNvSpPr>
              <a:spLocks noChangeArrowheads="1"/>
            </p:cNvSpPr>
            <p:nvPr/>
          </p:nvSpPr>
          <p:spPr bwMode="auto">
            <a:xfrm>
              <a:off x="3331" y="1206"/>
              <a:ext cx="64"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94" name="Oval 535"/>
            <p:cNvSpPr>
              <a:spLocks noChangeArrowheads="1"/>
            </p:cNvSpPr>
            <p:nvPr/>
          </p:nvSpPr>
          <p:spPr bwMode="auto">
            <a:xfrm>
              <a:off x="3262" y="1192"/>
              <a:ext cx="65"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95" name="Oval 536"/>
            <p:cNvSpPr>
              <a:spLocks noChangeArrowheads="1"/>
            </p:cNvSpPr>
            <p:nvPr/>
          </p:nvSpPr>
          <p:spPr bwMode="auto">
            <a:xfrm>
              <a:off x="3194" y="1179"/>
              <a:ext cx="64" cy="70"/>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96" name="Oval 537"/>
            <p:cNvSpPr>
              <a:spLocks noChangeArrowheads="1"/>
            </p:cNvSpPr>
            <p:nvPr/>
          </p:nvSpPr>
          <p:spPr bwMode="auto">
            <a:xfrm>
              <a:off x="3125" y="1171"/>
              <a:ext cx="64"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97" name="Oval 538"/>
            <p:cNvSpPr>
              <a:spLocks noChangeArrowheads="1"/>
            </p:cNvSpPr>
            <p:nvPr/>
          </p:nvSpPr>
          <p:spPr bwMode="auto">
            <a:xfrm>
              <a:off x="3057" y="1163"/>
              <a:ext cx="64" cy="68"/>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98" name="Oval 539"/>
            <p:cNvSpPr>
              <a:spLocks noChangeArrowheads="1"/>
            </p:cNvSpPr>
            <p:nvPr/>
          </p:nvSpPr>
          <p:spPr bwMode="auto">
            <a:xfrm>
              <a:off x="2986" y="1156"/>
              <a:ext cx="65"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999" name="Oval 540"/>
            <p:cNvSpPr>
              <a:spLocks noChangeArrowheads="1"/>
            </p:cNvSpPr>
            <p:nvPr/>
          </p:nvSpPr>
          <p:spPr bwMode="auto">
            <a:xfrm>
              <a:off x="2916" y="1152"/>
              <a:ext cx="64"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00" name="Oval 541"/>
            <p:cNvSpPr>
              <a:spLocks noChangeArrowheads="1"/>
            </p:cNvSpPr>
            <p:nvPr/>
          </p:nvSpPr>
          <p:spPr bwMode="auto">
            <a:xfrm>
              <a:off x="2931" y="1163"/>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01" name="Oval 542"/>
            <p:cNvSpPr>
              <a:spLocks noChangeArrowheads="1"/>
            </p:cNvSpPr>
            <p:nvPr/>
          </p:nvSpPr>
          <p:spPr bwMode="auto">
            <a:xfrm>
              <a:off x="3000" y="1163"/>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02" name="Oval 543"/>
            <p:cNvSpPr>
              <a:spLocks noChangeArrowheads="1"/>
            </p:cNvSpPr>
            <p:nvPr/>
          </p:nvSpPr>
          <p:spPr bwMode="auto">
            <a:xfrm>
              <a:off x="3069" y="1171"/>
              <a:ext cx="21"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03" name="Oval 544"/>
            <p:cNvSpPr>
              <a:spLocks noChangeArrowheads="1"/>
            </p:cNvSpPr>
            <p:nvPr/>
          </p:nvSpPr>
          <p:spPr bwMode="auto">
            <a:xfrm>
              <a:off x="3141" y="1181"/>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12" name="Oval 545"/>
            <p:cNvSpPr>
              <a:spLocks noChangeArrowheads="1"/>
            </p:cNvSpPr>
            <p:nvPr/>
          </p:nvSpPr>
          <p:spPr bwMode="auto">
            <a:xfrm>
              <a:off x="3213" y="1192"/>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13" name="Oval 546"/>
            <p:cNvSpPr>
              <a:spLocks noChangeArrowheads="1"/>
            </p:cNvSpPr>
            <p:nvPr/>
          </p:nvSpPr>
          <p:spPr bwMode="auto">
            <a:xfrm>
              <a:off x="3280" y="1204"/>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14" name="Oval 547"/>
            <p:cNvSpPr>
              <a:spLocks noChangeArrowheads="1"/>
            </p:cNvSpPr>
            <p:nvPr/>
          </p:nvSpPr>
          <p:spPr bwMode="auto">
            <a:xfrm>
              <a:off x="3347" y="1221"/>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15" name="Oval 548"/>
            <p:cNvSpPr>
              <a:spLocks noChangeArrowheads="1"/>
            </p:cNvSpPr>
            <p:nvPr/>
          </p:nvSpPr>
          <p:spPr bwMode="auto">
            <a:xfrm>
              <a:off x="3413" y="1236"/>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16" name="Oval 549"/>
            <p:cNvSpPr>
              <a:spLocks noChangeArrowheads="1"/>
            </p:cNvSpPr>
            <p:nvPr/>
          </p:nvSpPr>
          <p:spPr bwMode="auto">
            <a:xfrm>
              <a:off x="3480" y="1254"/>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17" name="Oval 550"/>
            <p:cNvSpPr>
              <a:spLocks noChangeArrowheads="1"/>
            </p:cNvSpPr>
            <p:nvPr/>
          </p:nvSpPr>
          <p:spPr bwMode="auto">
            <a:xfrm>
              <a:off x="3554" y="1279"/>
              <a:ext cx="24" cy="2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19" name="Oval 551"/>
            <p:cNvSpPr>
              <a:spLocks noChangeArrowheads="1"/>
            </p:cNvSpPr>
            <p:nvPr/>
          </p:nvSpPr>
          <p:spPr bwMode="auto">
            <a:xfrm>
              <a:off x="3623" y="1305"/>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20" name="Oval 552"/>
            <p:cNvSpPr>
              <a:spLocks noChangeArrowheads="1"/>
            </p:cNvSpPr>
            <p:nvPr/>
          </p:nvSpPr>
          <p:spPr bwMode="auto">
            <a:xfrm>
              <a:off x="3691" y="1336"/>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21" name="Oval 553"/>
            <p:cNvSpPr>
              <a:spLocks noChangeArrowheads="1"/>
            </p:cNvSpPr>
            <p:nvPr/>
          </p:nvSpPr>
          <p:spPr bwMode="auto">
            <a:xfrm>
              <a:off x="3758" y="1367"/>
              <a:ext cx="21"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22" name="Oval 554"/>
            <p:cNvSpPr>
              <a:spLocks noChangeArrowheads="1"/>
            </p:cNvSpPr>
            <p:nvPr/>
          </p:nvSpPr>
          <p:spPr bwMode="auto">
            <a:xfrm>
              <a:off x="3828" y="1394"/>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23" name="Oval 555"/>
            <p:cNvSpPr>
              <a:spLocks noChangeArrowheads="1"/>
            </p:cNvSpPr>
            <p:nvPr/>
          </p:nvSpPr>
          <p:spPr bwMode="auto">
            <a:xfrm>
              <a:off x="3893" y="1430"/>
              <a:ext cx="23"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30" name="Oval 556"/>
            <p:cNvSpPr>
              <a:spLocks noChangeArrowheads="1"/>
            </p:cNvSpPr>
            <p:nvPr/>
          </p:nvSpPr>
          <p:spPr bwMode="auto">
            <a:xfrm>
              <a:off x="3957" y="1467"/>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34" name="Oval 557"/>
            <p:cNvSpPr>
              <a:spLocks noChangeArrowheads="1"/>
            </p:cNvSpPr>
            <p:nvPr/>
          </p:nvSpPr>
          <p:spPr bwMode="auto">
            <a:xfrm>
              <a:off x="4016" y="1513"/>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35" name="Oval 558"/>
            <p:cNvSpPr>
              <a:spLocks noChangeArrowheads="1"/>
            </p:cNvSpPr>
            <p:nvPr/>
          </p:nvSpPr>
          <p:spPr bwMode="auto">
            <a:xfrm>
              <a:off x="4067" y="1561"/>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36" name="Oval 559"/>
            <p:cNvSpPr>
              <a:spLocks noChangeArrowheads="1"/>
            </p:cNvSpPr>
            <p:nvPr/>
          </p:nvSpPr>
          <p:spPr bwMode="auto">
            <a:xfrm>
              <a:off x="4124" y="1613"/>
              <a:ext cx="21"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37" name="Oval 560"/>
            <p:cNvSpPr>
              <a:spLocks noChangeArrowheads="1"/>
            </p:cNvSpPr>
            <p:nvPr/>
          </p:nvSpPr>
          <p:spPr bwMode="auto">
            <a:xfrm>
              <a:off x="3824" y="1545"/>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38" name="Oval 561"/>
            <p:cNvSpPr>
              <a:spLocks noChangeArrowheads="1"/>
            </p:cNvSpPr>
            <p:nvPr/>
          </p:nvSpPr>
          <p:spPr bwMode="auto">
            <a:xfrm>
              <a:off x="3881" y="1584"/>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39" name="Oval 562"/>
            <p:cNvSpPr>
              <a:spLocks noChangeArrowheads="1"/>
            </p:cNvSpPr>
            <p:nvPr/>
          </p:nvSpPr>
          <p:spPr bwMode="auto">
            <a:xfrm>
              <a:off x="3932" y="1618"/>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40" name="Oval 563"/>
            <p:cNvSpPr>
              <a:spLocks noChangeArrowheads="1"/>
            </p:cNvSpPr>
            <p:nvPr/>
          </p:nvSpPr>
          <p:spPr bwMode="auto">
            <a:xfrm>
              <a:off x="3987" y="1661"/>
              <a:ext cx="23" cy="2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41" name="Oval 564"/>
            <p:cNvSpPr>
              <a:spLocks noChangeArrowheads="1"/>
            </p:cNvSpPr>
            <p:nvPr/>
          </p:nvSpPr>
          <p:spPr bwMode="auto">
            <a:xfrm>
              <a:off x="4034" y="1705"/>
              <a:ext cx="23"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43" name="Oval 565"/>
            <p:cNvSpPr>
              <a:spLocks noChangeArrowheads="1"/>
            </p:cNvSpPr>
            <p:nvPr/>
          </p:nvSpPr>
          <p:spPr bwMode="auto">
            <a:xfrm>
              <a:off x="4083" y="1755"/>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46" name="Oval 566"/>
            <p:cNvSpPr>
              <a:spLocks noChangeArrowheads="1"/>
            </p:cNvSpPr>
            <p:nvPr/>
          </p:nvSpPr>
          <p:spPr bwMode="auto">
            <a:xfrm>
              <a:off x="4175" y="1664"/>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49" name="Oval 567"/>
            <p:cNvSpPr>
              <a:spLocks noChangeArrowheads="1"/>
            </p:cNvSpPr>
            <p:nvPr/>
          </p:nvSpPr>
          <p:spPr bwMode="auto">
            <a:xfrm>
              <a:off x="4230" y="1737"/>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52" name="Oval 568"/>
            <p:cNvSpPr>
              <a:spLocks noChangeArrowheads="1"/>
            </p:cNvSpPr>
            <p:nvPr/>
          </p:nvSpPr>
          <p:spPr bwMode="auto">
            <a:xfrm>
              <a:off x="4122" y="1808"/>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53" name="Oval 569"/>
            <p:cNvSpPr>
              <a:spLocks noChangeArrowheads="1"/>
            </p:cNvSpPr>
            <p:nvPr/>
          </p:nvSpPr>
          <p:spPr bwMode="auto">
            <a:xfrm>
              <a:off x="4161" y="1868"/>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55" name="Oval 570"/>
            <p:cNvSpPr>
              <a:spLocks noChangeArrowheads="1"/>
            </p:cNvSpPr>
            <p:nvPr/>
          </p:nvSpPr>
          <p:spPr bwMode="auto">
            <a:xfrm>
              <a:off x="4277" y="1808"/>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56" name="Oval 571"/>
            <p:cNvSpPr>
              <a:spLocks noChangeArrowheads="1"/>
            </p:cNvSpPr>
            <p:nvPr/>
          </p:nvSpPr>
          <p:spPr bwMode="auto">
            <a:xfrm>
              <a:off x="4318" y="1885"/>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57" name="Oval 572"/>
            <p:cNvSpPr>
              <a:spLocks noChangeArrowheads="1"/>
            </p:cNvSpPr>
            <p:nvPr/>
          </p:nvSpPr>
          <p:spPr bwMode="auto">
            <a:xfrm>
              <a:off x="4198" y="1929"/>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58" name="Oval 573"/>
            <p:cNvSpPr>
              <a:spLocks noChangeArrowheads="1"/>
            </p:cNvSpPr>
            <p:nvPr/>
          </p:nvSpPr>
          <p:spPr bwMode="auto">
            <a:xfrm>
              <a:off x="4228" y="1995"/>
              <a:ext cx="21" cy="2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59" name="Oval 574"/>
            <p:cNvSpPr>
              <a:spLocks noChangeArrowheads="1"/>
            </p:cNvSpPr>
            <p:nvPr/>
          </p:nvSpPr>
          <p:spPr bwMode="auto">
            <a:xfrm>
              <a:off x="4251" y="2062"/>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60" name="Oval 575"/>
            <p:cNvSpPr>
              <a:spLocks noChangeArrowheads="1"/>
            </p:cNvSpPr>
            <p:nvPr/>
          </p:nvSpPr>
          <p:spPr bwMode="auto">
            <a:xfrm>
              <a:off x="4265" y="2129"/>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61" name="Oval 576"/>
            <p:cNvSpPr>
              <a:spLocks noChangeArrowheads="1"/>
            </p:cNvSpPr>
            <p:nvPr/>
          </p:nvSpPr>
          <p:spPr bwMode="auto">
            <a:xfrm>
              <a:off x="4275" y="2204"/>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62" name="Oval 577"/>
            <p:cNvSpPr>
              <a:spLocks noChangeArrowheads="1"/>
            </p:cNvSpPr>
            <p:nvPr/>
          </p:nvSpPr>
          <p:spPr bwMode="auto">
            <a:xfrm>
              <a:off x="4400" y="2196"/>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64" name="Oval 578"/>
            <p:cNvSpPr>
              <a:spLocks noChangeArrowheads="1"/>
            </p:cNvSpPr>
            <p:nvPr/>
          </p:nvSpPr>
          <p:spPr bwMode="auto">
            <a:xfrm>
              <a:off x="4390" y="2114"/>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65" name="Oval 579"/>
            <p:cNvSpPr>
              <a:spLocks noChangeArrowheads="1"/>
            </p:cNvSpPr>
            <p:nvPr/>
          </p:nvSpPr>
          <p:spPr bwMode="auto">
            <a:xfrm>
              <a:off x="4374" y="2033"/>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66" name="Oval 580"/>
            <p:cNvSpPr>
              <a:spLocks noChangeArrowheads="1"/>
            </p:cNvSpPr>
            <p:nvPr/>
          </p:nvSpPr>
          <p:spPr bwMode="auto">
            <a:xfrm>
              <a:off x="4351" y="1956"/>
              <a:ext cx="23"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67" name="Oval 581"/>
            <p:cNvSpPr>
              <a:spLocks noChangeArrowheads="1"/>
            </p:cNvSpPr>
            <p:nvPr/>
          </p:nvSpPr>
          <p:spPr bwMode="auto">
            <a:xfrm>
              <a:off x="3762" y="1511"/>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68" name="Oval 582"/>
            <p:cNvSpPr>
              <a:spLocks noChangeArrowheads="1"/>
            </p:cNvSpPr>
            <p:nvPr/>
          </p:nvSpPr>
          <p:spPr bwMode="auto">
            <a:xfrm>
              <a:off x="3695" y="1480"/>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82" name="Oval 583"/>
            <p:cNvSpPr>
              <a:spLocks noChangeArrowheads="1"/>
            </p:cNvSpPr>
            <p:nvPr/>
          </p:nvSpPr>
          <p:spPr bwMode="auto">
            <a:xfrm>
              <a:off x="3638" y="1453"/>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83" name="Oval 584"/>
            <p:cNvSpPr>
              <a:spLocks noChangeArrowheads="1"/>
            </p:cNvSpPr>
            <p:nvPr/>
          </p:nvSpPr>
          <p:spPr bwMode="auto">
            <a:xfrm>
              <a:off x="3578" y="1430"/>
              <a:ext cx="23"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84" name="Oval 585"/>
            <p:cNvSpPr>
              <a:spLocks noChangeArrowheads="1"/>
            </p:cNvSpPr>
            <p:nvPr/>
          </p:nvSpPr>
          <p:spPr bwMode="auto">
            <a:xfrm>
              <a:off x="3513" y="1407"/>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85" name="Oval 586"/>
            <p:cNvSpPr>
              <a:spLocks noChangeArrowheads="1"/>
            </p:cNvSpPr>
            <p:nvPr/>
          </p:nvSpPr>
          <p:spPr bwMode="auto">
            <a:xfrm>
              <a:off x="3452" y="1384"/>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86" name="Oval 587"/>
            <p:cNvSpPr>
              <a:spLocks noChangeArrowheads="1"/>
            </p:cNvSpPr>
            <p:nvPr/>
          </p:nvSpPr>
          <p:spPr bwMode="auto">
            <a:xfrm>
              <a:off x="3386" y="1371"/>
              <a:ext cx="21"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87" name="Oval 588"/>
            <p:cNvSpPr>
              <a:spLocks noChangeArrowheads="1"/>
            </p:cNvSpPr>
            <p:nvPr/>
          </p:nvSpPr>
          <p:spPr bwMode="auto">
            <a:xfrm>
              <a:off x="3325" y="1350"/>
              <a:ext cx="21"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88" name="Oval 589"/>
            <p:cNvSpPr>
              <a:spLocks noChangeArrowheads="1"/>
            </p:cNvSpPr>
            <p:nvPr/>
          </p:nvSpPr>
          <p:spPr bwMode="auto">
            <a:xfrm>
              <a:off x="3262" y="1332"/>
              <a:ext cx="24"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89" name="Oval 590"/>
            <p:cNvSpPr>
              <a:spLocks noChangeArrowheads="1"/>
            </p:cNvSpPr>
            <p:nvPr/>
          </p:nvSpPr>
          <p:spPr bwMode="auto">
            <a:xfrm>
              <a:off x="3196" y="1321"/>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93" name="Oval 591"/>
            <p:cNvSpPr>
              <a:spLocks noChangeArrowheads="1"/>
            </p:cNvSpPr>
            <p:nvPr/>
          </p:nvSpPr>
          <p:spPr bwMode="auto">
            <a:xfrm>
              <a:off x="3135" y="1311"/>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94" name="Oval 592"/>
            <p:cNvSpPr>
              <a:spLocks noChangeArrowheads="1"/>
            </p:cNvSpPr>
            <p:nvPr/>
          </p:nvSpPr>
          <p:spPr bwMode="auto">
            <a:xfrm>
              <a:off x="3070" y="1302"/>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95" name="Oval 593"/>
            <p:cNvSpPr>
              <a:spLocks noChangeArrowheads="1"/>
            </p:cNvSpPr>
            <p:nvPr/>
          </p:nvSpPr>
          <p:spPr bwMode="auto">
            <a:xfrm>
              <a:off x="3002" y="1298"/>
              <a:ext cx="21"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098" name="Oval 594"/>
            <p:cNvSpPr>
              <a:spLocks noChangeArrowheads="1"/>
            </p:cNvSpPr>
            <p:nvPr/>
          </p:nvSpPr>
          <p:spPr bwMode="auto">
            <a:xfrm>
              <a:off x="2939" y="1296"/>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05" name="Oval 595"/>
            <p:cNvSpPr>
              <a:spLocks noChangeArrowheads="1"/>
            </p:cNvSpPr>
            <p:nvPr/>
          </p:nvSpPr>
          <p:spPr bwMode="auto">
            <a:xfrm>
              <a:off x="2845" y="1152"/>
              <a:ext cx="65" cy="69"/>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06" name="Oval 596"/>
            <p:cNvSpPr>
              <a:spLocks noChangeArrowheads="1"/>
            </p:cNvSpPr>
            <p:nvPr/>
          </p:nvSpPr>
          <p:spPr bwMode="auto">
            <a:xfrm>
              <a:off x="2871" y="1169"/>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07" name="Oval 597"/>
            <p:cNvSpPr>
              <a:spLocks noChangeArrowheads="1"/>
            </p:cNvSpPr>
            <p:nvPr/>
          </p:nvSpPr>
          <p:spPr bwMode="auto">
            <a:xfrm>
              <a:off x="2849" y="1286"/>
              <a:ext cx="64" cy="67"/>
            </a:xfrm>
            <a:prstGeom prst="ellipse">
              <a:avLst/>
            </a:prstGeom>
            <a:solidFill>
              <a:srgbClr val="FFF3A8"/>
            </a:solidFill>
            <a:ln w="6350">
              <a:solidFill>
                <a:srgbClr val="58585A"/>
              </a:solidFill>
              <a:miter lim="800000"/>
              <a:headEnd/>
              <a:tailEnd/>
            </a:ln>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08" name="Oval 598"/>
            <p:cNvSpPr>
              <a:spLocks noChangeArrowheads="1"/>
            </p:cNvSpPr>
            <p:nvPr/>
          </p:nvSpPr>
          <p:spPr bwMode="auto">
            <a:xfrm>
              <a:off x="2869" y="1296"/>
              <a:ext cx="23"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endParaRPr lang="de-DE" altLang="de-DE" sz="1350" kern="0">
                <a:solidFill>
                  <a:srgbClr val="7B879D"/>
                </a:solidFill>
              </a:endParaRPr>
            </a:p>
          </p:txBody>
        </p:sp>
        <p:sp>
          <p:nvSpPr>
            <p:cNvPr id="1109" name="Freeform 599"/>
            <p:cNvSpPr>
              <a:spLocks/>
            </p:cNvSpPr>
            <p:nvPr/>
          </p:nvSpPr>
          <p:spPr bwMode="auto">
            <a:xfrm>
              <a:off x="1504" y="1344"/>
              <a:ext cx="2751" cy="921"/>
            </a:xfrm>
            <a:custGeom>
              <a:avLst/>
              <a:gdLst>
                <a:gd name="T0" fmla="*/ 10485 w 1405"/>
                <a:gd name="T1" fmla="*/ 3442 h 441"/>
                <a:gd name="T2" fmla="*/ 10413 w 1405"/>
                <a:gd name="T3" fmla="*/ 3131 h 441"/>
                <a:gd name="T4" fmla="*/ 10209 w 1405"/>
                <a:gd name="T5" fmla="*/ 2621 h 441"/>
                <a:gd name="T6" fmla="*/ 9917 w 1405"/>
                <a:gd name="T7" fmla="*/ 2168 h 441"/>
                <a:gd name="T8" fmla="*/ 9737 w 1405"/>
                <a:gd name="T9" fmla="*/ 1903 h 441"/>
                <a:gd name="T10" fmla="*/ 9385 w 1405"/>
                <a:gd name="T11" fmla="*/ 1522 h 441"/>
                <a:gd name="T12" fmla="*/ 9167 w 1405"/>
                <a:gd name="T13" fmla="*/ 1330 h 441"/>
                <a:gd name="T14" fmla="*/ 8768 w 1405"/>
                <a:gd name="T15" fmla="*/ 1030 h 441"/>
                <a:gd name="T16" fmla="*/ 8519 w 1405"/>
                <a:gd name="T17" fmla="*/ 873 h 441"/>
                <a:gd name="T18" fmla="*/ 8092 w 1405"/>
                <a:gd name="T19" fmla="*/ 637 h 441"/>
                <a:gd name="T20" fmla="*/ 7836 w 1405"/>
                <a:gd name="T21" fmla="*/ 528 h 441"/>
                <a:gd name="T22" fmla="*/ 7380 w 1405"/>
                <a:gd name="T23" fmla="*/ 345 h 441"/>
                <a:gd name="T24" fmla="*/ 7115 w 1405"/>
                <a:gd name="T25" fmla="*/ 276 h 441"/>
                <a:gd name="T26" fmla="*/ 6651 w 1405"/>
                <a:gd name="T27" fmla="*/ 157 h 441"/>
                <a:gd name="T28" fmla="*/ 6379 w 1405"/>
                <a:gd name="T29" fmla="*/ 109 h 441"/>
                <a:gd name="T30" fmla="*/ 5907 w 1405"/>
                <a:gd name="T31" fmla="*/ 44 h 441"/>
                <a:gd name="T32" fmla="*/ 5635 w 1405"/>
                <a:gd name="T33" fmla="*/ 17 h 441"/>
                <a:gd name="T34" fmla="*/ 5157 w 1405"/>
                <a:gd name="T35" fmla="*/ 17 h 441"/>
                <a:gd name="T36" fmla="*/ 4881 w 1405"/>
                <a:gd name="T37" fmla="*/ 17 h 441"/>
                <a:gd name="T38" fmla="*/ 4406 w 1405"/>
                <a:gd name="T39" fmla="*/ 75 h 441"/>
                <a:gd name="T40" fmla="*/ 4137 w 1405"/>
                <a:gd name="T41" fmla="*/ 109 h 441"/>
                <a:gd name="T42" fmla="*/ 3669 w 1405"/>
                <a:gd name="T43" fmla="*/ 200 h 441"/>
                <a:gd name="T44" fmla="*/ 3409 w 1405"/>
                <a:gd name="T45" fmla="*/ 276 h 441"/>
                <a:gd name="T46" fmla="*/ 2945 w 1405"/>
                <a:gd name="T47" fmla="*/ 428 h 441"/>
                <a:gd name="T48" fmla="*/ 2688 w 1405"/>
                <a:gd name="T49" fmla="*/ 537 h 441"/>
                <a:gd name="T50" fmla="*/ 2242 w 1405"/>
                <a:gd name="T51" fmla="*/ 746 h 441"/>
                <a:gd name="T52" fmla="*/ 1997 w 1405"/>
                <a:gd name="T53" fmla="*/ 885 h 441"/>
                <a:gd name="T54" fmla="*/ 1584 w 1405"/>
                <a:gd name="T55" fmla="*/ 1165 h 441"/>
                <a:gd name="T56" fmla="*/ 1357 w 1405"/>
                <a:gd name="T57" fmla="*/ 1347 h 441"/>
                <a:gd name="T58" fmla="*/ 981 w 1405"/>
                <a:gd name="T59" fmla="*/ 1692 h 441"/>
                <a:gd name="T60" fmla="*/ 789 w 1405"/>
                <a:gd name="T61" fmla="*/ 1940 h 441"/>
                <a:gd name="T62" fmla="*/ 464 w 1405"/>
                <a:gd name="T63" fmla="*/ 2360 h 441"/>
                <a:gd name="T64" fmla="*/ 233 w 1405"/>
                <a:gd name="T65" fmla="*/ 2861 h 441"/>
                <a:gd name="T66" fmla="*/ 119 w 1405"/>
                <a:gd name="T67" fmla="*/ 3162 h 441"/>
                <a:gd name="T68" fmla="*/ 16 w 1405"/>
                <a:gd name="T69" fmla="*/ 3707 h 441"/>
                <a:gd name="T70" fmla="*/ 84 w 1405"/>
                <a:gd name="T71" fmla="*/ 3851 h 441"/>
                <a:gd name="T72" fmla="*/ 264 w 1405"/>
                <a:gd name="T73" fmla="*/ 2961 h 441"/>
                <a:gd name="T74" fmla="*/ 652 w 1405"/>
                <a:gd name="T75" fmla="*/ 2168 h 441"/>
                <a:gd name="T76" fmla="*/ 1208 w 1405"/>
                <a:gd name="T77" fmla="*/ 1548 h 441"/>
                <a:gd name="T78" fmla="*/ 1856 w 1405"/>
                <a:gd name="T79" fmla="*/ 1065 h 441"/>
                <a:gd name="T80" fmla="*/ 2545 w 1405"/>
                <a:gd name="T81" fmla="*/ 693 h 441"/>
                <a:gd name="T82" fmla="*/ 3274 w 1405"/>
                <a:gd name="T83" fmla="*/ 409 h 441"/>
                <a:gd name="T84" fmla="*/ 4010 w 1405"/>
                <a:gd name="T85" fmla="*/ 236 h 441"/>
                <a:gd name="T86" fmla="*/ 4758 w 1405"/>
                <a:gd name="T87" fmla="*/ 136 h 441"/>
                <a:gd name="T88" fmla="*/ 5271 w 1405"/>
                <a:gd name="T89" fmla="*/ 117 h 441"/>
                <a:gd name="T90" fmla="*/ 5782 w 1405"/>
                <a:gd name="T91" fmla="*/ 136 h 441"/>
                <a:gd name="T92" fmla="*/ 6528 w 1405"/>
                <a:gd name="T93" fmla="*/ 236 h 441"/>
                <a:gd name="T94" fmla="*/ 7264 w 1405"/>
                <a:gd name="T95" fmla="*/ 409 h 441"/>
                <a:gd name="T96" fmla="*/ 7993 w 1405"/>
                <a:gd name="T97" fmla="*/ 693 h 441"/>
                <a:gd name="T98" fmla="*/ 8684 w 1405"/>
                <a:gd name="T99" fmla="*/ 1065 h 441"/>
                <a:gd name="T100" fmla="*/ 9332 w 1405"/>
                <a:gd name="T101" fmla="*/ 1548 h 441"/>
                <a:gd name="T102" fmla="*/ 9888 w 1405"/>
                <a:gd name="T103" fmla="*/ 2168 h 441"/>
                <a:gd name="T104" fmla="*/ 10278 w 1405"/>
                <a:gd name="T105" fmla="*/ 2961 h 441"/>
                <a:gd name="T106" fmla="*/ 10462 w 1405"/>
                <a:gd name="T107" fmla="*/ 3851 h 4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05" h="441">
                  <a:moveTo>
                    <a:pt x="1398" y="423"/>
                  </a:moveTo>
                  <a:cubicBezTo>
                    <a:pt x="1398" y="418"/>
                    <a:pt x="1400" y="413"/>
                    <a:pt x="1403" y="410"/>
                  </a:cubicBezTo>
                  <a:cubicBezTo>
                    <a:pt x="1405" y="408"/>
                    <a:pt x="1405" y="408"/>
                    <a:pt x="1405" y="408"/>
                  </a:cubicBezTo>
                  <a:cubicBezTo>
                    <a:pt x="1403" y="407"/>
                    <a:pt x="1403" y="407"/>
                    <a:pt x="1403" y="407"/>
                  </a:cubicBezTo>
                  <a:cubicBezTo>
                    <a:pt x="1397" y="403"/>
                    <a:pt x="1393" y="397"/>
                    <a:pt x="1393" y="390"/>
                  </a:cubicBezTo>
                  <a:cubicBezTo>
                    <a:pt x="1393" y="385"/>
                    <a:pt x="1394" y="381"/>
                    <a:pt x="1397" y="378"/>
                  </a:cubicBezTo>
                  <a:cubicBezTo>
                    <a:pt x="1399" y="376"/>
                    <a:pt x="1399" y="376"/>
                    <a:pt x="1399" y="376"/>
                  </a:cubicBezTo>
                  <a:cubicBezTo>
                    <a:pt x="1396" y="375"/>
                    <a:pt x="1396" y="375"/>
                    <a:pt x="1396" y="375"/>
                  </a:cubicBezTo>
                  <a:cubicBezTo>
                    <a:pt x="1389" y="372"/>
                    <a:pt x="1385" y="365"/>
                    <a:pt x="1385" y="357"/>
                  </a:cubicBezTo>
                  <a:cubicBezTo>
                    <a:pt x="1385" y="353"/>
                    <a:pt x="1386" y="350"/>
                    <a:pt x="1388" y="347"/>
                  </a:cubicBezTo>
                  <a:cubicBezTo>
                    <a:pt x="1390" y="344"/>
                    <a:pt x="1390" y="344"/>
                    <a:pt x="1390" y="344"/>
                  </a:cubicBezTo>
                  <a:cubicBezTo>
                    <a:pt x="1387" y="344"/>
                    <a:pt x="1387" y="344"/>
                    <a:pt x="1387" y="344"/>
                  </a:cubicBezTo>
                  <a:cubicBezTo>
                    <a:pt x="1379" y="341"/>
                    <a:pt x="1373" y="333"/>
                    <a:pt x="1373" y="325"/>
                  </a:cubicBezTo>
                  <a:cubicBezTo>
                    <a:pt x="1373" y="322"/>
                    <a:pt x="1374" y="319"/>
                    <a:pt x="1375" y="317"/>
                  </a:cubicBezTo>
                  <a:cubicBezTo>
                    <a:pt x="1376" y="314"/>
                    <a:pt x="1376" y="314"/>
                    <a:pt x="1376" y="314"/>
                  </a:cubicBezTo>
                  <a:cubicBezTo>
                    <a:pt x="1374" y="314"/>
                    <a:pt x="1374" y="314"/>
                    <a:pt x="1374" y="314"/>
                  </a:cubicBezTo>
                  <a:cubicBezTo>
                    <a:pt x="1365" y="312"/>
                    <a:pt x="1359" y="304"/>
                    <a:pt x="1359" y="295"/>
                  </a:cubicBezTo>
                  <a:cubicBezTo>
                    <a:pt x="1359" y="292"/>
                    <a:pt x="1359" y="290"/>
                    <a:pt x="1360" y="288"/>
                  </a:cubicBezTo>
                  <a:cubicBezTo>
                    <a:pt x="1361" y="286"/>
                    <a:pt x="1361" y="286"/>
                    <a:pt x="1361" y="286"/>
                  </a:cubicBezTo>
                  <a:cubicBezTo>
                    <a:pt x="1358" y="285"/>
                    <a:pt x="1358" y="285"/>
                    <a:pt x="1358" y="285"/>
                  </a:cubicBezTo>
                  <a:cubicBezTo>
                    <a:pt x="1348" y="284"/>
                    <a:pt x="1341" y="276"/>
                    <a:pt x="1341" y="266"/>
                  </a:cubicBezTo>
                  <a:cubicBezTo>
                    <a:pt x="1342" y="259"/>
                    <a:pt x="1342" y="259"/>
                    <a:pt x="1342" y="259"/>
                  </a:cubicBezTo>
                  <a:cubicBezTo>
                    <a:pt x="1340" y="258"/>
                    <a:pt x="1340" y="258"/>
                    <a:pt x="1340" y="258"/>
                  </a:cubicBezTo>
                  <a:cubicBezTo>
                    <a:pt x="1329" y="258"/>
                    <a:pt x="1321" y="249"/>
                    <a:pt x="1321" y="238"/>
                  </a:cubicBezTo>
                  <a:cubicBezTo>
                    <a:pt x="1322" y="233"/>
                    <a:pt x="1322" y="233"/>
                    <a:pt x="1322" y="233"/>
                  </a:cubicBezTo>
                  <a:cubicBezTo>
                    <a:pt x="1319" y="233"/>
                    <a:pt x="1319" y="233"/>
                    <a:pt x="1319" y="233"/>
                  </a:cubicBezTo>
                  <a:cubicBezTo>
                    <a:pt x="1319" y="233"/>
                    <a:pt x="1319" y="233"/>
                    <a:pt x="1319" y="233"/>
                  </a:cubicBezTo>
                  <a:cubicBezTo>
                    <a:pt x="1308" y="233"/>
                    <a:pt x="1299" y="224"/>
                    <a:pt x="1299" y="213"/>
                  </a:cubicBezTo>
                  <a:cubicBezTo>
                    <a:pt x="1299" y="209"/>
                    <a:pt x="1299" y="209"/>
                    <a:pt x="1299" y="209"/>
                  </a:cubicBezTo>
                  <a:cubicBezTo>
                    <a:pt x="1297" y="209"/>
                    <a:pt x="1297" y="209"/>
                    <a:pt x="1297" y="209"/>
                  </a:cubicBezTo>
                  <a:cubicBezTo>
                    <a:pt x="1295" y="209"/>
                    <a:pt x="1295" y="209"/>
                    <a:pt x="1295" y="209"/>
                  </a:cubicBezTo>
                  <a:cubicBezTo>
                    <a:pt x="1284" y="209"/>
                    <a:pt x="1275" y="200"/>
                    <a:pt x="1275" y="189"/>
                  </a:cubicBezTo>
                  <a:cubicBezTo>
                    <a:pt x="1275" y="186"/>
                    <a:pt x="1275" y="186"/>
                    <a:pt x="1275" y="186"/>
                  </a:cubicBezTo>
                  <a:cubicBezTo>
                    <a:pt x="1273" y="186"/>
                    <a:pt x="1273" y="186"/>
                    <a:pt x="1273" y="186"/>
                  </a:cubicBezTo>
                  <a:cubicBezTo>
                    <a:pt x="1270" y="187"/>
                    <a:pt x="1270" y="187"/>
                    <a:pt x="1270" y="187"/>
                  </a:cubicBezTo>
                  <a:cubicBezTo>
                    <a:pt x="1259" y="187"/>
                    <a:pt x="1250" y="178"/>
                    <a:pt x="1250" y="167"/>
                  </a:cubicBezTo>
                  <a:cubicBezTo>
                    <a:pt x="1250" y="165"/>
                    <a:pt x="1250" y="165"/>
                    <a:pt x="1250" y="165"/>
                  </a:cubicBezTo>
                  <a:cubicBezTo>
                    <a:pt x="1248" y="165"/>
                    <a:pt x="1248" y="165"/>
                    <a:pt x="1248" y="165"/>
                  </a:cubicBezTo>
                  <a:cubicBezTo>
                    <a:pt x="1243" y="166"/>
                    <a:pt x="1243" y="166"/>
                    <a:pt x="1243" y="166"/>
                  </a:cubicBezTo>
                  <a:cubicBezTo>
                    <a:pt x="1233" y="166"/>
                    <a:pt x="1224" y="158"/>
                    <a:pt x="1223" y="148"/>
                  </a:cubicBezTo>
                  <a:cubicBezTo>
                    <a:pt x="1223" y="145"/>
                    <a:pt x="1223" y="145"/>
                    <a:pt x="1223" y="145"/>
                  </a:cubicBezTo>
                  <a:cubicBezTo>
                    <a:pt x="1221" y="146"/>
                    <a:pt x="1221" y="146"/>
                    <a:pt x="1221" y="146"/>
                  </a:cubicBezTo>
                  <a:cubicBezTo>
                    <a:pt x="1219" y="146"/>
                    <a:pt x="1217" y="147"/>
                    <a:pt x="1215" y="147"/>
                  </a:cubicBezTo>
                  <a:cubicBezTo>
                    <a:pt x="1206" y="147"/>
                    <a:pt x="1197" y="139"/>
                    <a:pt x="1196" y="130"/>
                  </a:cubicBezTo>
                  <a:cubicBezTo>
                    <a:pt x="1196" y="127"/>
                    <a:pt x="1196" y="127"/>
                    <a:pt x="1196" y="127"/>
                  </a:cubicBezTo>
                  <a:cubicBezTo>
                    <a:pt x="1193" y="128"/>
                    <a:pt x="1193" y="128"/>
                    <a:pt x="1193" y="128"/>
                  </a:cubicBezTo>
                  <a:cubicBezTo>
                    <a:pt x="1191" y="129"/>
                    <a:pt x="1189" y="129"/>
                    <a:pt x="1187" y="129"/>
                  </a:cubicBezTo>
                  <a:cubicBezTo>
                    <a:pt x="1177" y="129"/>
                    <a:pt x="1169" y="122"/>
                    <a:pt x="1168" y="113"/>
                  </a:cubicBezTo>
                  <a:cubicBezTo>
                    <a:pt x="1167" y="110"/>
                    <a:pt x="1167" y="110"/>
                    <a:pt x="1167" y="110"/>
                  </a:cubicBezTo>
                  <a:cubicBezTo>
                    <a:pt x="1165" y="111"/>
                    <a:pt x="1165" y="111"/>
                    <a:pt x="1165" y="111"/>
                  </a:cubicBezTo>
                  <a:cubicBezTo>
                    <a:pt x="1162" y="112"/>
                    <a:pt x="1160" y="113"/>
                    <a:pt x="1157" y="113"/>
                  </a:cubicBezTo>
                  <a:cubicBezTo>
                    <a:pt x="1148" y="113"/>
                    <a:pt x="1140" y="106"/>
                    <a:pt x="1138" y="97"/>
                  </a:cubicBezTo>
                  <a:cubicBezTo>
                    <a:pt x="1138" y="95"/>
                    <a:pt x="1138" y="95"/>
                    <a:pt x="1138" y="95"/>
                  </a:cubicBezTo>
                  <a:cubicBezTo>
                    <a:pt x="1135" y="96"/>
                    <a:pt x="1135" y="96"/>
                    <a:pt x="1135" y="96"/>
                  </a:cubicBezTo>
                  <a:cubicBezTo>
                    <a:pt x="1133" y="97"/>
                    <a:pt x="1130" y="98"/>
                    <a:pt x="1127" y="98"/>
                  </a:cubicBezTo>
                  <a:cubicBezTo>
                    <a:pt x="1118" y="98"/>
                    <a:pt x="1110" y="92"/>
                    <a:pt x="1108" y="83"/>
                  </a:cubicBezTo>
                  <a:cubicBezTo>
                    <a:pt x="1107" y="81"/>
                    <a:pt x="1107" y="81"/>
                    <a:pt x="1107" y="81"/>
                  </a:cubicBezTo>
                  <a:cubicBezTo>
                    <a:pt x="1105" y="82"/>
                    <a:pt x="1105" y="82"/>
                    <a:pt x="1105" y="82"/>
                  </a:cubicBezTo>
                  <a:cubicBezTo>
                    <a:pt x="1103" y="83"/>
                    <a:pt x="1100" y="84"/>
                    <a:pt x="1097" y="84"/>
                  </a:cubicBezTo>
                  <a:cubicBezTo>
                    <a:pt x="1088" y="84"/>
                    <a:pt x="1080" y="78"/>
                    <a:pt x="1078" y="70"/>
                  </a:cubicBezTo>
                  <a:cubicBezTo>
                    <a:pt x="1077" y="68"/>
                    <a:pt x="1077" y="68"/>
                    <a:pt x="1077" y="68"/>
                  </a:cubicBezTo>
                  <a:cubicBezTo>
                    <a:pt x="1075" y="69"/>
                    <a:pt x="1075" y="69"/>
                    <a:pt x="1075" y="69"/>
                  </a:cubicBezTo>
                  <a:cubicBezTo>
                    <a:pt x="1072" y="71"/>
                    <a:pt x="1068" y="72"/>
                    <a:pt x="1065" y="72"/>
                  </a:cubicBezTo>
                  <a:cubicBezTo>
                    <a:pt x="1057" y="72"/>
                    <a:pt x="1049" y="66"/>
                    <a:pt x="1046" y="59"/>
                  </a:cubicBezTo>
                  <a:cubicBezTo>
                    <a:pt x="1046" y="56"/>
                    <a:pt x="1046" y="56"/>
                    <a:pt x="1046" y="56"/>
                  </a:cubicBezTo>
                  <a:cubicBezTo>
                    <a:pt x="1044" y="58"/>
                    <a:pt x="1044" y="58"/>
                    <a:pt x="1044" y="58"/>
                  </a:cubicBezTo>
                  <a:cubicBezTo>
                    <a:pt x="1040" y="59"/>
                    <a:pt x="1037" y="60"/>
                    <a:pt x="1033" y="60"/>
                  </a:cubicBezTo>
                  <a:cubicBezTo>
                    <a:pt x="1025" y="60"/>
                    <a:pt x="1018" y="55"/>
                    <a:pt x="1015" y="48"/>
                  </a:cubicBezTo>
                  <a:cubicBezTo>
                    <a:pt x="1014" y="45"/>
                    <a:pt x="1014" y="45"/>
                    <a:pt x="1014" y="45"/>
                  </a:cubicBezTo>
                  <a:cubicBezTo>
                    <a:pt x="1012" y="47"/>
                    <a:pt x="1012" y="47"/>
                    <a:pt x="1012" y="47"/>
                  </a:cubicBezTo>
                  <a:cubicBezTo>
                    <a:pt x="1009" y="49"/>
                    <a:pt x="1005" y="50"/>
                    <a:pt x="1001" y="50"/>
                  </a:cubicBezTo>
                  <a:cubicBezTo>
                    <a:pt x="993" y="50"/>
                    <a:pt x="986" y="46"/>
                    <a:pt x="983" y="38"/>
                  </a:cubicBezTo>
                  <a:cubicBezTo>
                    <a:pt x="982" y="36"/>
                    <a:pt x="982" y="36"/>
                    <a:pt x="982" y="36"/>
                  </a:cubicBezTo>
                  <a:cubicBezTo>
                    <a:pt x="980" y="38"/>
                    <a:pt x="980" y="38"/>
                    <a:pt x="980" y="38"/>
                  </a:cubicBezTo>
                  <a:cubicBezTo>
                    <a:pt x="977" y="40"/>
                    <a:pt x="973" y="41"/>
                    <a:pt x="968" y="41"/>
                  </a:cubicBezTo>
                  <a:cubicBezTo>
                    <a:pt x="961" y="41"/>
                    <a:pt x="954" y="37"/>
                    <a:pt x="951" y="30"/>
                  </a:cubicBezTo>
                  <a:cubicBezTo>
                    <a:pt x="950" y="28"/>
                    <a:pt x="950" y="28"/>
                    <a:pt x="950" y="28"/>
                  </a:cubicBezTo>
                  <a:cubicBezTo>
                    <a:pt x="948" y="30"/>
                    <a:pt x="948" y="30"/>
                    <a:pt x="948" y="30"/>
                  </a:cubicBezTo>
                  <a:cubicBezTo>
                    <a:pt x="944" y="32"/>
                    <a:pt x="940" y="34"/>
                    <a:pt x="936" y="34"/>
                  </a:cubicBezTo>
                  <a:cubicBezTo>
                    <a:pt x="929" y="34"/>
                    <a:pt x="922" y="30"/>
                    <a:pt x="919" y="23"/>
                  </a:cubicBezTo>
                  <a:cubicBezTo>
                    <a:pt x="917" y="21"/>
                    <a:pt x="917" y="21"/>
                    <a:pt x="917" y="21"/>
                  </a:cubicBezTo>
                  <a:cubicBezTo>
                    <a:pt x="915" y="22"/>
                    <a:pt x="915" y="22"/>
                    <a:pt x="915" y="22"/>
                  </a:cubicBezTo>
                  <a:cubicBezTo>
                    <a:pt x="912" y="25"/>
                    <a:pt x="908" y="27"/>
                    <a:pt x="903" y="27"/>
                  </a:cubicBezTo>
                  <a:cubicBezTo>
                    <a:pt x="896" y="27"/>
                    <a:pt x="890" y="23"/>
                    <a:pt x="886" y="17"/>
                  </a:cubicBezTo>
                  <a:cubicBezTo>
                    <a:pt x="885" y="15"/>
                    <a:pt x="885" y="15"/>
                    <a:pt x="885" y="15"/>
                  </a:cubicBezTo>
                  <a:cubicBezTo>
                    <a:pt x="883" y="17"/>
                    <a:pt x="883" y="17"/>
                    <a:pt x="883" y="17"/>
                  </a:cubicBezTo>
                  <a:cubicBezTo>
                    <a:pt x="879" y="20"/>
                    <a:pt x="875" y="22"/>
                    <a:pt x="870" y="22"/>
                  </a:cubicBezTo>
                  <a:cubicBezTo>
                    <a:pt x="863" y="22"/>
                    <a:pt x="857" y="18"/>
                    <a:pt x="853" y="12"/>
                  </a:cubicBezTo>
                  <a:cubicBezTo>
                    <a:pt x="852" y="10"/>
                    <a:pt x="852" y="10"/>
                    <a:pt x="852" y="10"/>
                  </a:cubicBezTo>
                  <a:cubicBezTo>
                    <a:pt x="850" y="12"/>
                    <a:pt x="850" y="12"/>
                    <a:pt x="850" y="12"/>
                  </a:cubicBezTo>
                  <a:cubicBezTo>
                    <a:pt x="847" y="15"/>
                    <a:pt x="842" y="17"/>
                    <a:pt x="837" y="17"/>
                  </a:cubicBezTo>
                  <a:cubicBezTo>
                    <a:pt x="830" y="17"/>
                    <a:pt x="824" y="13"/>
                    <a:pt x="820" y="8"/>
                  </a:cubicBezTo>
                  <a:cubicBezTo>
                    <a:pt x="819" y="6"/>
                    <a:pt x="819" y="6"/>
                    <a:pt x="819" y="6"/>
                  </a:cubicBezTo>
                  <a:cubicBezTo>
                    <a:pt x="817" y="8"/>
                    <a:pt x="817" y="8"/>
                    <a:pt x="817" y="8"/>
                  </a:cubicBezTo>
                  <a:cubicBezTo>
                    <a:pt x="814" y="11"/>
                    <a:pt x="809" y="13"/>
                    <a:pt x="803" y="13"/>
                  </a:cubicBezTo>
                  <a:cubicBezTo>
                    <a:pt x="797" y="13"/>
                    <a:pt x="791" y="10"/>
                    <a:pt x="787" y="5"/>
                  </a:cubicBezTo>
                  <a:cubicBezTo>
                    <a:pt x="786" y="3"/>
                    <a:pt x="786" y="3"/>
                    <a:pt x="786" y="3"/>
                  </a:cubicBezTo>
                  <a:cubicBezTo>
                    <a:pt x="784" y="5"/>
                    <a:pt x="784" y="5"/>
                    <a:pt x="784" y="5"/>
                  </a:cubicBezTo>
                  <a:cubicBezTo>
                    <a:pt x="780" y="8"/>
                    <a:pt x="775" y="11"/>
                    <a:pt x="770" y="11"/>
                  </a:cubicBezTo>
                  <a:cubicBezTo>
                    <a:pt x="764" y="11"/>
                    <a:pt x="758" y="8"/>
                    <a:pt x="754" y="2"/>
                  </a:cubicBezTo>
                  <a:cubicBezTo>
                    <a:pt x="752" y="0"/>
                    <a:pt x="752" y="0"/>
                    <a:pt x="752" y="0"/>
                  </a:cubicBezTo>
                  <a:cubicBezTo>
                    <a:pt x="751" y="2"/>
                    <a:pt x="751" y="2"/>
                    <a:pt x="751" y="2"/>
                  </a:cubicBezTo>
                  <a:cubicBezTo>
                    <a:pt x="747" y="7"/>
                    <a:pt x="742" y="9"/>
                    <a:pt x="736" y="9"/>
                  </a:cubicBezTo>
                  <a:cubicBezTo>
                    <a:pt x="730" y="9"/>
                    <a:pt x="724" y="7"/>
                    <a:pt x="720" y="2"/>
                  </a:cubicBezTo>
                  <a:cubicBezTo>
                    <a:pt x="719" y="0"/>
                    <a:pt x="719" y="0"/>
                    <a:pt x="719" y="0"/>
                  </a:cubicBezTo>
                  <a:cubicBezTo>
                    <a:pt x="717" y="2"/>
                    <a:pt x="717" y="2"/>
                    <a:pt x="717" y="2"/>
                  </a:cubicBezTo>
                  <a:cubicBezTo>
                    <a:pt x="713" y="6"/>
                    <a:pt x="708" y="9"/>
                    <a:pt x="702" y="9"/>
                  </a:cubicBezTo>
                  <a:cubicBezTo>
                    <a:pt x="697" y="9"/>
                    <a:pt x="691" y="6"/>
                    <a:pt x="687" y="2"/>
                  </a:cubicBezTo>
                  <a:cubicBezTo>
                    <a:pt x="686" y="0"/>
                    <a:pt x="686" y="0"/>
                    <a:pt x="686" y="0"/>
                  </a:cubicBezTo>
                  <a:cubicBezTo>
                    <a:pt x="684" y="2"/>
                    <a:pt x="684" y="2"/>
                    <a:pt x="684" y="2"/>
                  </a:cubicBezTo>
                  <a:cubicBezTo>
                    <a:pt x="680" y="7"/>
                    <a:pt x="675" y="9"/>
                    <a:pt x="669" y="9"/>
                  </a:cubicBezTo>
                  <a:cubicBezTo>
                    <a:pt x="663" y="9"/>
                    <a:pt x="657" y="7"/>
                    <a:pt x="654" y="2"/>
                  </a:cubicBezTo>
                  <a:cubicBezTo>
                    <a:pt x="652" y="0"/>
                    <a:pt x="652" y="0"/>
                    <a:pt x="652" y="0"/>
                  </a:cubicBezTo>
                  <a:cubicBezTo>
                    <a:pt x="650" y="2"/>
                    <a:pt x="650" y="2"/>
                    <a:pt x="650" y="2"/>
                  </a:cubicBezTo>
                  <a:cubicBezTo>
                    <a:pt x="647" y="8"/>
                    <a:pt x="641" y="11"/>
                    <a:pt x="634" y="11"/>
                  </a:cubicBezTo>
                  <a:cubicBezTo>
                    <a:pt x="629" y="11"/>
                    <a:pt x="624" y="8"/>
                    <a:pt x="620" y="5"/>
                  </a:cubicBezTo>
                  <a:cubicBezTo>
                    <a:pt x="619" y="3"/>
                    <a:pt x="619" y="3"/>
                    <a:pt x="619" y="3"/>
                  </a:cubicBezTo>
                  <a:cubicBezTo>
                    <a:pt x="617" y="5"/>
                    <a:pt x="617" y="5"/>
                    <a:pt x="617" y="5"/>
                  </a:cubicBezTo>
                  <a:cubicBezTo>
                    <a:pt x="613" y="10"/>
                    <a:pt x="607" y="13"/>
                    <a:pt x="601" y="13"/>
                  </a:cubicBezTo>
                  <a:cubicBezTo>
                    <a:pt x="596" y="13"/>
                    <a:pt x="591" y="11"/>
                    <a:pt x="587" y="8"/>
                  </a:cubicBezTo>
                  <a:cubicBezTo>
                    <a:pt x="585" y="6"/>
                    <a:pt x="585" y="6"/>
                    <a:pt x="585" y="6"/>
                  </a:cubicBezTo>
                  <a:cubicBezTo>
                    <a:pt x="584" y="8"/>
                    <a:pt x="584" y="8"/>
                    <a:pt x="584" y="8"/>
                  </a:cubicBezTo>
                  <a:cubicBezTo>
                    <a:pt x="580" y="13"/>
                    <a:pt x="574" y="17"/>
                    <a:pt x="568" y="17"/>
                  </a:cubicBezTo>
                  <a:cubicBezTo>
                    <a:pt x="563" y="17"/>
                    <a:pt x="558" y="15"/>
                    <a:pt x="554" y="12"/>
                  </a:cubicBezTo>
                  <a:cubicBezTo>
                    <a:pt x="552" y="10"/>
                    <a:pt x="552" y="10"/>
                    <a:pt x="552" y="10"/>
                  </a:cubicBezTo>
                  <a:cubicBezTo>
                    <a:pt x="551" y="12"/>
                    <a:pt x="551" y="12"/>
                    <a:pt x="551" y="12"/>
                  </a:cubicBezTo>
                  <a:cubicBezTo>
                    <a:pt x="548" y="18"/>
                    <a:pt x="541" y="22"/>
                    <a:pt x="534" y="22"/>
                  </a:cubicBezTo>
                  <a:cubicBezTo>
                    <a:pt x="530" y="22"/>
                    <a:pt x="525" y="20"/>
                    <a:pt x="521" y="17"/>
                  </a:cubicBezTo>
                  <a:cubicBezTo>
                    <a:pt x="520" y="15"/>
                    <a:pt x="520" y="15"/>
                    <a:pt x="520" y="15"/>
                  </a:cubicBezTo>
                  <a:cubicBezTo>
                    <a:pt x="518" y="17"/>
                    <a:pt x="518" y="17"/>
                    <a:pt x="518" y="17"/>
                  </a:cubicBezTo>
                  <a:cubicBezTo>
                    <a:pt x="515" y="23"/>
                    <a:pt x="508" y="27"/>
                    <a:pt x="501" y="27"/>
                  </a:cubicBezTo>
                  <a:cubicBezTo>
                    <a:pt x="497" y="27"/>
                    <a:pt x="492" y="25"/>
                    <a:pt x="489" y="22"/>
                  </a:cubicBezTo>
                  <a:cubicBezTo>
                    <a:pt x="487" y="21"/>
                    <a:pt x="487" y="21"/>
                    <a:pt x="487" y="21"/>
                  </a:cubicBezTo>
                  <a:cubicBezTo>
                    <a:pt x="486" y="23"/>
                    <a:pt x="486" y="23"/>
                    <a:pt x="486" y="23"/>
                  </a:cubicBezTo>
                  <a:cubicBezTo>
                    <a:pt x="482" y="30"/>
                    <a:pt x="476" y="34"/>
                    <a:pt x="468" y="34"/>
                  </a:cubicBezTo>
                  <a:cubicBezTo>
                    <a:pt x="464" y="34"/>
                    <a:pt x="460" y="32"/>
                    <a:pt x="457" y="30"/>
                  </a:cubicBezTo>
                  <a:cubicBezTo>
                    <a:pt x="455" y="28"/>
                    <a:pt x="455" y="28"/>
                    <a:pt x="455" y="28"/>
                  </a:cubicBezTo>
                  <a:cubicBezTo>
                    <a:pt x="454" y="30"/>
                    <a:pt x="454" y="30"/>
                    <a:pt x="454" y="30"/>
                  </a:cubicBezTo>
                  <a:cubicBezTo>
                    <a:pt x="450" y="37"/>
                    <a:pt x="444" y="41"/>
                    <a:pt x="436" y="41"/>
                  </a:cubicBezTo>
                  <a:cubicBezTo>
                    <a:pt x="432" y="41"/>
                    <a:pt x="428" y="40"/>
                    <a:pt x="424" y="38"/>
                  </a:cubicBezTo>
                  <a:cubicBezTo>
                    <a:pt x="422" y="36"/>
                    <a:pt x="422" y="36"/>
                    <a:pt x="422" y="36"/>
                  </a:cubicBezTo>
                  <a:cubicBezTo>
                    <a:pt x="421" y="38"/>
                    <a:pt x="421" y="38"/>
                    <a:pt x="421" y="38"/>
                  </a:cubicBezTo>
                  <a:cubicBezTo>
                    <a:pt x="418" y="46"/>
                    <a:pt x="411" y="50"/>
                    <a:pt x="403" y="50"/>
                  </a:cubicBezTo>
                  <a:cubicBezTo>
                    <a:pt x="399" y="50"/>
                    <a:pt x="396" y="49"/>
                    <a:pt x="392" y="47"/>
                  </a:cubicBezTo>
                  <a:cubicBezTo>
                    <a:pt x="390" y="45"/>
                    <a:pt x="390" y="45"/>
                    <a:pt x="390" y="45"/>
                  </a:cubicBezTo>
                  <a:cubicBezTo>
                    <a:pt x="389" y="48"/>
                    <a:pt x="389" y="48"/>
                    <a:pt x="389" y="48"/>
                  </a:cubicBezTo>
                  <a:cubicBezTo>
                    <a:pt x="386" y="55"/>
                    <a:pt x="379" y="60"/>
                    <a:pt x="371" y="60"/>
                  </a:cubicBezTo>
                  <a:cubicBezTo>
                    <a:pt x="367" y="60"/>
                    <a:pt x="364" y="59"/>
                    <a:pt x="361" y="58"/>
                  </a:cubicBezTo>
                  <a:cubicBezTo>
                    <a:pt x="359" y="56"/>
                    <a:pt x="359" y="56"/>
                    <a:pt x="359" y="56"/>
                  </a:cubicBezTo>
                  <a:cubicBezTo>
                    <a:pt x="358" y="59"/>
                    <a:pt x="358" y="59"/>
                    <a:pt x="358" y="59"/>
                  </a:cubicBezTo>
                  <a:cubicBezTo>
                    <a:pt x="355" y="66"/>
                    <a:pt x="348" y="72"/>
                    <a:pt x="339" y="72"/>
                  </a:cubicBezTo>
                  <a:cubicBezTo>
                    <a:pt x="336" y="72"/>
                    <a:pt x="333" y="71"/>
                    <a:pt x="330" y="69"/>
                  </a:cubicBezTo>
                  <a:cubicBezTo>
                    <a:pt x="327" y="68"/>
                    <a:pt x="327" y="68"/>
                    <a:pt x="327" y="68"/>
                  </a:cubicBezTo>
                  <a:cubicBezTo>
                    <a:pt x="327" y="70"/>
                    <a:pt x="327" y="70"/>
                    <a:pt x="327" y="70"/>
                  </a:cubicBezTo>
                  <a:cubicBezTo>
                    <a:pt x="324" y="78"/>
                    <a:pt x="316" y="84"/>
                    <a:pt x="308" y="84"/>
                  </a:cubicBezTo>
                  <a:cubicBezTo>
                    <a:pt x="305" y="84"/>
                    <a:pt x="302" y="83"/>
                    <a:pt x="299" y="82"/>
                  </a:cubicBezTo>
                  <a:cubicBezTo>
                    <a:pt x="297" y="81"/>
                    <a:pt x="297" y="81"/>
                    <a:pt x="297" y="81"/>
                  </a:cubicBezTo>
                  <a:cubicBezTo>
                    <a:pt x="296" y="83"/>
                    <a:pt x="296" y="83"/>
                    <a:pt x="296" y="83"/>
                  </a:cubicBezTo>
                  <a:cubicBezTo>
                    <a:pt x="294" y="92"/>
                    <a:pt x="286" y="98"/>
                    <a:pt x="277" y="98"/>
                  </a:cubicBezTo>
                  <a:cubicBezTo>
                    <a:pt x="274" y="98"/>
                    <a:pt x="272" y="97"/>
                    <a:pt x="269" y="96"/>
                  </a:cubicBezTo>
                  <a:cubicBezTo>
                    <a:pt x="267" y="95"/>
                    <a:pt x="267" y="95"/>
                    <a:pt x="267" y="95"/>
                  </a:cubicBezTo>
                  <a:cubicBezTo>
                    <a:pt x="266" y="97"/>
                    <a:pt x="266" y="97"/>
                    <a:pt x="266" y="97"/>
                  </a:cubicBezTo>
                  <a:cubicBezTo>
                    <a:pt x="264" y="106"/>
                    <a:pt x="256" y="113"/>
                    <a:pt x="247" y="113"/>
                  </a:cubicBezTo>
                  <a:cubicBezTo>
                    <a:pt x="244" y="113"/>
                    <a:pt x="242" y="112"/>
                    <a:pt x="240" y="111"/>
                  </a:cubicBezTo>
                  <a:cubicBezTo>
                    <a:pt x="237" y="110"/>
                    <a:pt x="237" y="110"/>
                    <a:pt x="237" y="110"/>
                  </a:cubicBezTo>
                  <a:cubicBezTo>
                    <a:pt x="237" y="113"/>
                    <a:pt x="237" y="113"/>
                    <a:pt x="237" y="113"/>
                  </a:cubicBezTo>
                  <a:cubicBezTo>
                    <a:pt x="235" y="122"/>
                    <a:pt x="227" y="129"/>
                    <a:pt x="217" y="129"/>
                  </a:cubicBezTo>
                  <a:cubicBezTo>
                    <a:pt x="215" y="129"/>
                    <a:pt x="213" y="129"/>
                    <a:pt x="211" y="128"/>
                  </a:cubicBezTo>
                  <a:cubicBezTo>
                    <a:pt x="209" y="127"/>
                    <a:pt x="209" y="127"/>
                    <a:pt x="209" y="127"/>
                  </a:cubicBezTo>
                  <a:cubicBezTo>
                    <a:pt x="209" y="130"/>
                    <a:pt x="209" y="130"/>
                    <a:pt x="209" y="130"/>
                  </a:cubicBezTo>
                  <a:cubicBezTo>
                    <a:pt x="207" y="139"/>
                    <a:pt x="199" y="147"/>
                    <a:pt x="189" y="147"/>
                  </a:cubicBezTo>
                  <a:cubicBezTo>
                    <a:pt x="187" y="147"/>
                    <a:pt x="185" y="146"/>
                    <a:pt x="183" y="146"/>
                  </a:cubicBezTo>
                  <a:cubicBezTo>
                    <a:pt x="181" y="145"/>
                    <a:pt x="181" y="145"/>
                    <a:pt x="181" y="145"/>
                  </a:cubicBezTo>
                  <a:cubicBezTo>
                    <a:pt x="181" y="148"/>
                    <a:pt x="181" y="148"/>
                    <a:pt x="181" y="148"/>
                  </a:cubicBezTo>
                  <a:cubicBezTo>
                    <a:pt x="180" y="158"/>
                    <a:pt x="171" y="166"/>
                    <a:pt x="161" y="166"/>
                  </a:cubicBezTo>
                  <a:cubicBezTo>
                    <a:pt x="157" y="165"/>
                    <a:pt x="157" y="165"/>
                    <a:pt x="157" y="165"/>
                  </a:cubicBezTo>
                  <a:cubicBezTo>
                    <a:pt x="154" y="165"/>
                    <a:pt x="154" y="165"/>
                    <a:pt x="154" y="165"/>
                  </a:cubicBezTo>
                  <a:cubicBezTo>
                    <a:pt x="154" y="167"/>
                    <a:pt x="154" y="167"/>
                    <a:pt x="154" y="167"/>
                  </a:cubicBezTo>
                  <a:cubicBezTo>
                    <a:pt x="154" y="178"/>
                    <a:pt x="145" y="187"/>
                    <a:pt x="135" y="187"/>
                  </a:cubicBezTo>
                  <a:cubicBezTo>
                    <a:pt x="131" y="186"/>
                    <a:pt x="131" y="186"/>
                    <a:pt x="131" y="186"/>
                  </a:cubicBezTo>
                  <a:cubicBezTo>
                    <a:pt x="129" y="186"/>
                    <a:pt x="129" y="186"/>
                    <a:pt x="129" y="186"/>
                  </a:cubicBezTo>
                  <a:cubicBezTo>
                    <a:pt x="129" y="189"/>
                    <a:pt x="129" y="189"/>
                    <a:pt x="129" y="189"/>
                  </a:cubicBezTo>
                  <a:cubicBezTo>
                    <a:pt x="129" y="200"/>
                    <a:pt x="120" y="209"/>
                    <a:pt x="109" y="209"/>
                  </a:cubicBezTo>
                  <a:cubicBezTo>
                    <a:pt x="107" y="209"/>
                    <a:pt x="107" y="209"/>
                    <a:pt x="107" y="209"/>
                  </a:cubicBezTo>
                  <a:cubicBezTo>
                    <a:pt x="105" y="209"/>
                    <a:pt x="105" y="209"/>
                    <a:pt x="105" y="209"/>
                  </a:cubicBezTo>
                  <a:cubicBezTo>
                    <a:pt x="105" y="213"/>
                    <a:pt x="105" y="213"/>
                    <a:pt x="105" y="213"/>
                  </a:cubicBezTo>
                  <a:cubicBezTo>
                    <a:pt x="105" y="224"/>
                    <a:pt x="96" y="233"/>
                    <a:pt x="86" y="233"/>
                  </a:cubicBezTo>
                  <a:cubicBezTo>
                    <a:pt x="85" y="233"/>
                    <a:pt x="85" y="233"/>
                    <a:pt x="85" y="233"/>
                  </a:cubicBezTo>
                  <a:cubicBezTo>
                    <a:pt x="83" y="233"/>
                    <a:pt x="83" y="233"/>
                    <a:pt x="83" y="233"/>
                  </a:cubicBezTo>
                  <a:cubicBezTo>
                    <a:pt x="83" y="238"/>
                    <a:pt x="83" y="238"/>
                    <a:pt x="83" y="238"/>
                  </a:cubicBezTo>
                  <a:cubicBezTo>
                    <a:pt x="83" y="249"/>
                    <a:pt x="75" y="258"/>
                    <a:pt x="64" y="258"/>
                  </a:cubicBezTo>
                  <a:cubicBezTo>
                    <a:pt x="62" y="259"/>
                    <a:pt x="62" y="259"/>
                    <a:pt x="62" y="259"/>
                  </a:cubicBezTo>
                  <a:cubicBezTo>
                    <a:pt x="63" y="266"/>
                    <a:pt x="63" y="266"/>
                    <a:pt x="63" y="266"/>
                  </a:cubicBezTo>
                  <a:cubicBezTo>
                    <a:pt x="63" y="276"/>
                    <a:pt x="56" y="284"/>
                    <a:pt x="46" y="285"/>
                  </a:cubicBezTo>
                  <a:cubicBezTo>
                    <a:pt x="44" y="286"/>
                    <a:pt x="44" y="286"/>
                    <a:pt x="44" y="286"/>
                  </a:cubicBezTo>
                  <a:cubicBezTo>
                    <a:pt x="45" y="288"/>
                    <a:pt x="45" y="288"/>
                    <a:pt x="45" y="288"/>
                  </a:cubicBezTo>
                  <a:cubicBezTo>
                    <a:pt x="45" y="290"/>
                    <a:pt x="46" y="292"/>
                    <a:pt x="46" y="295"/>
                  </a:cubicBezTo>
                  <a:cubicBezTo>
                    <a:pt x="46" y="304"/>
                    <a:pt x="39" y="312"/>
                    <a:pt x="31" y="314"/>
                  </a:cubicBezTo>
                  <a:cubicBezTo>
                    <a:pt x="28" y="314"/>
                    <a:pt x="28" y="314"/>
                    <a:pt x="28" y="314"/>
                  </a:cubicBezTo>
                  <a:cubicBezTo>
                    <a:pt x="29" y="317"/>
                    <a:pt x="29" y="317"/>
                    <a:pt x="29" y="317"/>
                  </a:cubicBezTo>
                  <a:cubicBezTo>
                    <a:pt x="30" y="319"/>
                    <a:pt x="31" y="322"/>
                    <a:pt x="31" y="325"/>
                  </a:cubicBezTo>
                  <a:cubicBezTo>
                    <a:pt x="31" y="333"/>
                    <a:pt x="25" y="341"/>
                    <a:pt x="17" y="344"/>
                  </a:cubicBezTo>
                  <a:cubicBezTo>
                    <a:pt x="15" y="344"/>
                    <a:pt x="15" y="344"/>
                    <a:pt x="15" y="344"/>
                  </a:cubicBezTo>
                  <a:cubicBezTo>
                    <a:pt x="16" y="347"/>
                    <a:pt x="16" y="347"/>
                    <a:pt x="16" y="347"/>
                  </a:cubicBezTo>
                  <a:cubicBezTo>
                    <a:pt x="18" y="350"/>
                    <a:pt x="19" y="353"/>
                    <a:pt x="19" y="357"/>
                  </a:cubicBezTo>
                  <a:cubicBezTo>
                    <a:pt x="19" y="365"/>
                    <a:pt x="15" y="372"/>
                    <a:pt x="8" y="375"/>
                  </a:cubicBezTo>
                  <a:cubicBezTo>
                    <a:pt x="6" y="376"/>
                    <a:pt x="6" y="376"/>
                    <a:pt x="6" y="376"/>
                  </a:cubicBezTo>
                  <a:cubicBezTo>
                    <a:pt x="7" y="378"/>
                    <a:pt x="7" y="378"/>
                    <a:pt x="7" y="378"/>
                  </a:cubicBezTo>
                  <a:cubicBezTo>
                    <a:pt x="10" y="381"/>
                    <a:pt x="11" y="385"/>
                    <a:pt x="11" y="390"/>
                  </a:cubicBezTo>
                  <a:cubicBezTo>
                    <a:pt x="11" y="397"/>
                    <a:pt x="8" y="403"/>
                    <a:pt x="2" y="407"/>
                  </a:cubicBezTo>
                  <a:cubicBezTo>
                    <a:pt x="0" y="408"/>
                    <a:pt x="0" y="408"/>
                    <a:pt x="0" y="408"/>
                  </a:cubicBezTo>
                  <a:cubicBezTo>
                    <a:pt x="1" y="410"/>
                    <a:pt x="1" y="410"/>
                    <a:pt x="1" y="410"/>
                  </a:cubicBezTo>
                  <a:cubicBezTo>
                    <a:pt x="5" y="413"/>
                    <a:pt x="7" y="418"/>
                    <a:pt x="7" y="423"/>
                  </a:cubicBezTo>
                  <a:cubicBezTo>
                    <a:pt x="7" y="430"/>
                    <a:pt x="5" y="437"/>
                    <a:pt x="0" y="441"/>
                  </a:cubicBezTo>
                  <a:cubicBezTo>
                    <a:pt x="0" y="441"/>
                    <a:pt x="0" y="441"/>
                    <a:pt x="0" y="441"/>
                  </a:cubicBezTo>
                  <a:cubicBezTo>
                    <a:pt x="6" y="437"/>
                    <a:pt x="11" y="431"/>
                    <a:pt x="11" y="423"/>
                  </a:cubicBezTo>
                  <a:cubicBezTo>
                    <a:pt x="11" y="418"/>
                    <a:pt x="9" y="413"/>
                    <a:pt x="5" y="409"/>
                  </a:cubicBezTo>
                  <a:cubicBezTo>
                    <a:pt x="12" y="404"/>
                    <a:pt x="15" y="397"/>
                    <a:pt x="15" y="390"/>
                  </a:cubicBezTo>
                  <a:cubicBezTo>
                    <a:pt x="15" y="385"/>
                    <a:pt x="14" y="381"/>
                    <a:pt x="11" y="377"/>
                  </a:cubicBezTo>
                  <a:cubicBezTo>
                    <a:pt x="19" y="373"/>
                    <a:pt x="23" y="366"/>
                    <a:pt x="23" y="357"/>
                  </a:cubicBezTo>
                  <a:cubicBezTo>
                    <a:pt x="23" y="353"/>
                    <a:pt x="22" y="350"/>
                    <a:pt x="20" y="346"/>
                  </a:cubicBezTo>
                  <a:cubicBezTo>
                    <a:pt x="29" y="343"/>
                    <a:pt x="35" y="334"/>
                    <a:pt x="35" y="325"/>
                  </a:cubicBezTo>
                  <a:cubicBezTo>
                    <a:pt x="35" y="322"/>
                    <a:pt x="34" y="319"/>
                    <a:pt x="33" y="317"/>
                  </a:cubicBezTo>
                  <a:cubicBezTo>
                    <a:pt x="43" y="314"/>
                    <a:pt x="50" y="305"/>
                    <a:pt x="50" y="295"/>
                  </a:cubicBezTo>
                  <a:cubicBezTo>
                    <a:pt x="50" y="293"/>
                    <a:pt x="49" y="291"/>
                    <a:pt x="49" y="289"/>
                  </a:cubicBezTo>
                  <a:cubicBezTo>
                    <a:pt x="59" y="286"/>
                    <a:pt x="67" y="277"/>
                    <a:pt x="67" y="266"/>
                  </a:cubicBezTo>
                  <a:cubicBezTo>
                    <a:pt x="67" y="266"/>
                    <a:pt x="67" y="263"/>
                    <a:pt x="67" y="262"/>
                  </a:cubicBezTo>
                  <a:cubicBezTo>
                    <a:pt x="78" y="260"/>
                    <a:pt x="87" y="250"/>
                    <a:pt x="87" y="238"/>
                  </a:cubicBezTo>
                  <a:cubicBezTo>
                    <a:pt x="87" y="238"/>
                    <a:pt x="87" y="237"/>
                    <a:pt x="87" y="237"/>
                  </a:cubicBezTo>
                  <a:cubicBezTo>
                    <a:pt x="99" y="236"/>
                    <a:pt x="109" y="226"/>
                    <a:pt x="109" y="213"/>
                  </a:cubicBezTo>
                  <a:cubicBezTo>
                    <a:pt x="122" y="213"/>
                    <a:pt x="132" y="203"/>
                    <a:pt x="133" y="190"/>
                  </a:cubicBezTo>
                  <a:cubicBezTo>
                    <a:pt x="134" y="190"/>
                    <a:pt x="135" y="191"/>
                    <a:pt x="135" y="191"/>
                  </a:cubicBezTo>
                  <a:cubicBezTo>
                    <a:pt x="147" y="191"/>
                    <a:pt x="156" y="181"/>
                    <a:pt x="158" y="169"/>
                  </a:cubicBezTo>
                  <a:cubicBezTo>
                    <a:pt x="159" y="170"/>
                    <a:pt x="161" y="170"/>
                    <a:pt x="161" y="170"/>
                  </a:cubicBezTo>
                  <a:cubicBezTo>
                    <a:pt x="173" y="170"/>
                    <a:pt x="182" y="161"/>
                    <a:pt x="184" y="150"/>
                  </a:cubicBezTo>
                  <a:cubicBezTo>
                    <a:pt x="186" y="150"/>
                    <a:pt x="187" y="151"/>
                    <a:pt x="189" y="151"/>
                  </a:cubicBezTo>
                  <a:cubicBezTo>
                    <a:pt x="200" y="151"/>
                    <a:pt x="209" y="143"/>
                    <a:pt x="212" y="132"/>
                  </a:cubicBezTo>
                  <a:cubicBezTo>
                    <a:pt x="214" y="133"/>
                    <a:pt x="215" y="133"/>
                    <a:pt x="217" y="133"/>
                  </a:cubicBezTo>
                  <a:cubicBezTo>
                    <a:pt x="228" y="133"/>
                    <a:pt x="237" y="126"/>
                    <a:pt x="240" y="115"/>
                  </a:cubicBezTo>
                  <a:cubicBezTo>
                    <a:pt x="242" y="116"/>
                    <a:pt x="245" y="117"/>
                    <a:pt x="247" y="117"/>
                  </a:cubicBezTo>
                  <a:cubicBezTo>
                    <a:pt x="257" y="117"/>
                    <a:pt x="266" y="110"/>
                    <a:pt x="269" y="100"/>
                  </a:cubicBezTo>
                  <a:cubicBezTo>
                    <a:pt x="272" y="101"/>
                    <a:pt x="275" y="102"/>
                    <a:pt x="277" y="102"/>
                  </a:cubicBezTo>
                  <a:cubicBezTo>
                    <a:pt x="287" y="102"/>
                    <a:pt x="296" y="95"/>
                    <a:pt x="299" y="86"/>
                  </a:cubicBezTo>
                  <a:cubicBezTo>
                    <a:pt x="302" y="87"/>
                    <a:pt x="305" y="88"/>
                    <a:pt x="308" y="88"/>
                  </a:cubicBezTo>
                  <a:cubicBezTo>
                    <a:pt x="318" y="88"/>
                    <a:pt x="326" y="82"/>
                    <a:pt x="330" y="73"/>
                  </a:cubicBezTo>
                  <a:cubicBezTo>
                    <a:pt x="333" y="75"/>
                    <a:pt x="336" y="76"/>
                    <a:pt x="339" y="76"/>
                  </a:cubicBezTo>
                  <a:cubicBezTo>
                    <a:pt x="349" y="76"/>
                    <a:pt x="357" y="70"/>
                    <a:pt x="361" y="62"/>
                  </a:cubicBezTo>
                  <a:cubicBezTo>
                    <a:pt x="364" y="63"/>
                    <a:pt x="367" y="64"/>
                    <a:pt x="371" y="64"/>
                  </a:cubicBezTo>
                  <a:cubicBezTo>
                    <a:pt x="380" y="64"/>
                    <a:pt x="388" y="59"/>
                    <a:pt x="392" y="51"/>
                  </a:cubicBezTo>
                  <a:cubicBezTo>
                    <a:pt x="396" y="53"/>
                    <a:pt x="399" y="54"/>
                    <a:pt x="403" y="54"/>
                  </a:cubicBezTo>
                  <a:cubicBezTo>
                    <a:pt x="412" y="54"/>
                    <a:pt x="420" y="49"/>
                    <a:pt x="424" y="42"/>
                  </a:cubicBezTo>
                  <a:cubicBezTo>
                    <a:pt x="428" y="44"/>
                    <a:pt x="432" y="45"/>
                    <a:pt x="436" y="45"/>
                  </a:cubicBezTo>
                  <a:cubicBezTo>
                    <a:pt x="444" y="45"/>
                    <a:pt x="452" y="41"/>
                    <a:pt x="456" y="34"/>
                  </a:cubicBezTo>
                  <a:cubicBezTo>
                    <a:pt x="460" y="36"/>
                    <a:pt x="464" y="38"/>
                    <a:pt x="468" y="38"/>
                  </a:cubicBezTo>
                  <a:cubicBezTo>
                    <a:pt x="477" y="38"/>
                    <a:pt x="484" y="33"/>
                    <a:pt x="488" y="27"/>
                  </a:cubicBezTo>
                  <a:cubicBezTo>
                    <a:pt x="492" y="29"/>
                    <a:pt x="497" y="31"/>
                    <a:pt x="501" y="31"/>
                  </a:cubicBezTo>
                  <a:cubicBezTo>
                    <a:pt x="509" y="31"/>
                    <a:pt x="516" y="27"/>
                    <a:pt x="520" y="21"/>
                  </a:cubicBezTo>
                  <a:cubicBezTo>
                    <a:pt x="525" y="24"/>
                    <a:pt x="529" y="26"/>
                    <a:pt x="534" y="26"/>
                  </a:cubicBezTo>
                  <a:cubicBezTo>
                    <a:pt x="542" y="26"/>
                    <a:pt x="549" y="22"/>
                    <a:pt x="553" y="16"/>
                  </a:cubicBezTo>
                  <a:cubicBezTo>
                    <a:pt x="557" y="19"/>
                    <a:pt x="562" y="21"/>
                    <a:pt x="568" y="21"/>
                  </a:cubicBezTo>
                  <a:cubicBezTo>
                    <a:pt x="575" y="21"/>
                    <a:pt x="582" y="17"/>
                    <a:pt x="586" y="12"/>
                  </a:cubicBezTo>
                  <a:cubicBezTo>
                    <a:pt x="590" y="15"/>
                    <a:pt x="595" y="17"/>
                    <a:pt x="601" y="17"/>
                  </a:cubicBezTo>
                  <a:cubicBezTo>
                    <a:pt x="608" y="17"/>
                    <a:pt x="615" y="14"/>
                    <a:pt x="619" y="9"/>
                  </a:cubicBezTo>
                  <a:cubicBezTo>
                    <a:pt x="623" y="12"/>
                    <a:pt x="629" y="15"/>
                    <a:pt x="634" y="15"/>
                  </a:cubicBezTo>
                  <a:cubicBezTo>
                    <a:pt x="641" y="15"/>
                    <a:pt x="648" y="12"/>
                    <a:pt x="652" y="6"/>
                  </a:cubicBezTo>
                  <a:cubicBezTo>
                    <a:pt x="657" y="11"/>
                    <a:pt x="662" y="13"/>
                    <a:pt x="669" y="13"/>
                  </a:cubicBezTo>
                  <a:cubicBezTo>
                    <a:pt x="675" y="13"/>
                    <a:pt x="681" y="11"/>
                    <a:pt x="686" y="6"/>
                  </a:cubicBezTo>
                  <a:cubicBezTo>
                    <a:pt x="690" y="10"/>
                    <a:pt x="696" y="13"/>
                    <a:pt x="702" y="13"/>
                  </a:cubicBezTo>
                  <a:cubicBezTo>
                    <a:pt x="702" y="13"/>
                    <a:pt x="702" y="13"/>
                    <a:pt x="702" y="13"/>
                  </a:cubicBezTo>
                  <a:cubicBezTo>
                    <a:pt x="702" y="13"/>
                    <a:pt x="702" y="13"/>
                    <a:pt x="702" y="13"/>
                  </a:cubicBezTo>
                  <a:cubicBezTo>
                    <a:pt x="702" y="13"/>
                    <a:pt x="702" y="13"/>
                    <a:pt x="702" y="13"/>
                  </a:cubicBezTo>
                  <a:cubicBezTo>
                    <a:pt x="702" y="13"/>
                    <a:pt x="702" y="13"/>
                    <a:pt x="702" y="13"/>
                  </a:cubicBezTo>
                  <a:cubicBezTo>
                    <a:pt x="708" y="13"/>
                    <a:pt x="714" y="10"/>
                    <a:pt x="719" y="6"/>
                  </a:cubicBezTo>
                  <a:cubicBezTo>
                    <a:pt x="723" y="11"/>
                    <a:pt x="729" y="13"/>
                    <a:pt x="736" y="13"/>
                  </a:cubicBezTo>
                  <a:cubicBezTo>
                    <a:pt x="742" y="13"/>
                    <a:pt x="748" y="11"/>
                    <a:pt x="752" y="6"/>
                  </a:cubicBezTo>
                  <a:cubicBezTo>
                    <a:pt x="757" y="12"/>
                    <a:pt x="763" y="15"/>
                    <a:pt x="770" y="15"/>
                  </a:cubicBezTo>
                  <a:cubicBezTo>
                    <a:pt x="776" y="15"/>
                    <a:pt x="781" y="12"/>
                    <a:pt x="785" y="9"/>
                  </a:cubicBezTo>
                  <a:cubicBezTo>
                    <a:pt x="790" y="14"/>
                    <a:pt x="796" y="17"/>
                    <a:pt x="803" y="17"/>
                  </a:cubicBezTo>
                  <a:cubicBezTo>
                    <a:pt x="809" y="17"/>
                    <a:pt x="814" y="15"/>
                    <a:pt x="818" y="12"/>
                  </a:cubicBezTo>
                  <a:cubicBezTo>
                    <a:pt x="823" y="17"/>
                    <a:pt x="830" y="21"/>
                    <a:pt x="837" y="21"/>
                  </a:cubicBezTo>
                  <a:cubicBezTo>
                    <a:pt x="842" y="21"/>
                    <a:pt x="847" y="19"/>
                    <a:pt x="851" y="16"/>
                  </a:cubicBezTo>
                  <a:cubicBezTo>
                    <a:pt x="856" y="22"/>
                    <a:pt x="862" y="26"/>
                    <a:pt x="870" y="26"/>
                  </a:cubicBezTo>
                  <a:cubicBezTo>
                    <a:pt x="875" y="26"/>
                    <a:pt x="880" y="24"/>
                    <a:pt x="884" y="21"/>
                  </a:cubicBezTo>
                  <a:cubicBezTo>
                    <a:pt x="888" y="27"/>
                    <a:pt x="895" y="31"/>
                    <a:pt x="903" y="31"/>
                  </a:cubicBezTo>
                  <a:cubicBezTo>
                    <a:pt x="908" y="31"/>
                    <a:pt x="912" y="29"/>
                    <a:pt x="916" y="27"/>
                  </a:cubicBezTo>
                  <a:cubicBezTo>
                    <a:pt x="921" y="33"/>
                    <a:pt x="928" y="38"/>
                    <a:pt x="936" y="38"/>
                  </a:cubicBezTo>
                  <a:cubicBezTo>
                    <a:pt x="940" y="38"/>
                    <a:pt x="945" y="36"/>
                    <a:pt x="948" y="34"/>
                  </a:cubicBezTo>
                  <a:cubicBezTo>
                    <a:pt x="953" y="41"/>
                    <a:pt x="960" y="45"/>
                    <a:pt x="968" y="45"/>
                  </a:cubicBezTo>
                  <a:cubicBezTo>
                    <a:pt x="973" y="45"/>
                    <a:pt x="977" y="44"/>
                    <a:pt x="980" y="42"/>
                  </a:cubicBezTo>
                  <a:cubicBezTo>
                    <a:pt x="985" y="49"/>
                    <a:pt x="992" y="54"/>
                    <a:pt x="1001" y="54"/>
                  </a:cubicBezTo>
                  <a:cubicBezTo>
                    <a:pt x="1005" y="54"/>
                    <a:pt x="1009" y="53"/>
                    <a:pt x="1012" y="51"/>
                  </a:cubicBezTo>
                  <a:cubicBezTo>
                    <a:pt x="1016" y="59"/>
                    <a:pt x="1024" y="64"/>
                    <a:pt x="1033" y="64"/>
                  </a:cubicBezTo>
                  <a:cubicBezTo>
                    <a:pt x="1037" y="64"/>
                    <a:pt x="1040" y="63"/>
                    <a:pt x="1044" y="62"/>
                  </a:cubicBezTo>
                  <a:cubicBezTo>
                    <a:pt x="1048" y="70"/>
                    <a:pt x="1056" y="76"/>
                    <a:pt x="1065" y="76"/>
                  </a:cubicBezTo>
                  <a:cubicBezTo>
                    <a:pt x="1068" y="76"/>
                    <a:pt x="1072" y="75"/>
                    <a:pt x="1075" y="73"/>
                  </a:cubicBezTo>
                  <a:cubicBezTo>
                    <a:pt x="1079" y="82"/>
                    <a:pt x="1087" y="88"/>
                    <a:pt x="1097" y="88"/>
                  </a:cubicBezTo>
                  <a:cubicBezTo>
                    <a:pt x="1100" y="88"/>
                    <a:pt x="1102" y="87"/>
                    <a:pt x="1105" y="86"/>
                  </a:cubicBezTo>
                  <a:cubicBezTo>
                    <a:pt x="1109" y="95"/>
                    <a:pt x="1117" y="102"/>
                    <a:pt x="1127" y="102"/>
                  </a:cubicBezTo>
                  <a:cubicBezTo>
                    <a:pt x="1130" y="102"/>
                    <a:pt x="1133" y="101"/>
                    <a:pt x="1135" y="100"/>
                  </a:cubicBezTo>
                  <a:cubicBezTo>
                    <a:pt x="1138" y="110"/>
                    <a:pt x="1147" y="117"/>
                    <a:pt x="1157" y="117"/>
                  </a:cubicBezTo>
                  <a:cubicBezTo>
                    <a:pt x="1160" y="117"/>
                    <a:pt x="1162" y="116"/>
                    <a:pt x="1164" y="115"/>
                  </a:cubicBezTo>
                  <a:cubicBezTo>
                    <a:pt x="1167" y="126"/>
                    <a:pt x="1176" y="133"/>
                    <a:pt x="1187" y="133"/>
                  </a:cubicBezTo>
                  <a:cubicBezTo>
                    <a:pt x="1189" y="133"/>
                    <a:pt x="1191" y="133"/>
                    <a:pt x="1193" y="132"/>
                  </a:cubicBezTo>
                  <a:cubicBezTo>
                    <a:pt x="1195" y="143"/>
                    <a:pt x="1204" y="151"/>
                    <a:pt x="1215" y="151"/>
                  </a:cubicBezTo>
                  <a:cubicBezTo>
                    <a:pt x="1217" y="151"/>
                    <a:pt x="1219" y="150"/>
                    <a:pt x="1220" y="150"/>
                  </a:cubicBezTo>
                  <a:cubicBezTo>
                    <a:pt x="1222" y="161"/>
                    <a:pt x="1232" y="170"/>
                    <a:pt x="1243" y="170"/>
                  </a:cubicBezTo>
                  <a:cubicBezTo>
                    <a:pt x="1243" y="170"/>
                    <a:pt x="1245" y="170"/>
                    <a:pt x="1247" y="169"/>
                  </a:cubicBezTo>
                  <a:cubicBezTo>
                    <a:pt x="1248" y="181"/>
                    <a:pt x="1258" y="191"/>
                    <a:pt x="1270" y="191"/>
                  </a:cubicBezTo>
                  <a:cubicBezTo>
                    <a:pt x="1270" y="191"/>
                    <a:pt x="1271" y="190"/>
                    <a:pt x="1271" y="190"/>
                  </a:cubicBezTo>
                  <a:cubicBezTo>
                    <a:pt x="1272" y="203"/>
                    <a:pt x="1282" y="213"/>
                    <a:pt x="1295" y="213"/>
                  </a:cubicBezTo>
                  <a:cubicBezTo>
                    <a:pt x="1295" y="226"/>
                    <a:pt x="1305" y="236"/>
                    <a:pt x="1317" y="237"/>
                  </a:cubicBezTo>
                  <a:cubicBezTo>
                    <a:pt x="1317" y="237"/>
                    <a:pt x="1317" y="238"/>
                    <a:pt x="1317" y="238"/>
                  </a:cubicBezTo>
                  <a:cubicBezTo>
                    <a:pt x="1317" y="250"/>
                    <a:pt x="1326" y="260"/>
                    <a:pt x="1338" y="262"/>
                  </a:cubicBezTo>
                  <a:cubicBezTo>
                    <a:pt x="1337" y="263"/>
                    <a:pt x="1337" y="266"/>
                    <a:pt x="1337" y="266"/>
                  </a:cubicBezTo>
                  <a:cubicBezTo>
                    <a:pt x="1337" y="277"/>
                    <a:pt x="1345" y="286"/>
                    <a:pt x="1356" y="289"/>
                  </a:cubicBezTo>
                  <a:cubicBezTo>
                    <a:pt x="1355" y="291"/>
                    <a:pt x="1355" y="293"/>
                    <a:pt x="1355" y="295"/>
                  </a:cubicBezTo>
                  <a:cubicBezTo>
                    <a:pt x="1355" y="305"/>
                    <a:pt x="1361" y="314"/>
                    <a:pt x="1371" y="317"/>
                  </a:cubicBezTo>
                  <a:cubicBezTo>
                    <a:pt x="1370" y="319"/>
                    <a:pt x="1369" y="322"/>
                    <a:pt x="1369" y="325"/>
                  </a:cubicBezTo>
                  <a:cubicBezTo>
                    <a:pt x="1369" y="334"/>
                    <a:pt x="1375" y="343"/>
                    <a:pt x="1384" y="346"/>
                  </a:cubicBezTo>
                  <a:cubicBezTo>
                    <a:pt x="1382" y="350"/>
                    <a:pt x="1381" y="353"/>
                    <a:pt x="1381" y="357"/>
                  </a:cubicBezTo>
                  <a:cubicBezTo>
                    <a:pt x="1381" y="366"/>
                    <a:pt x="1386" y="373"/>
                    <a:pt x="1393" y="377"/>
                  </a:cubicBezTo>
                  <a:cubicBezTo>
                    <a:pt x="1391" y="381"/>
                    <a:pt x="1389" y="385"/>
                    <a:pt x="1389" y="390"/>
                  </a:cubicBezTo>
                  <a:cubicBezTo>
                    <a:pt x="1389" y="397"/>
                    <a:pt x="1393" y="404"/>
                    <a:pt x="1399" y="409"/>
                  </a:cubicBezTo>
                  <a:cubicBezTo>
                    <a:pt x="1396" y="413"/>
                    <a:pt x="1394" y="418"/>
                    <a:pt x="1394" y="423"/>
                  </a:cubicBezTo>
                  <a:cubicBezTo>
                    <a:pt x="1394" y="431"/>
                    <a:pt x="1399" y="437"/>
                    <a:pt x="1405" y="441"/>
                  </a:cubicBezTo>
                  <a:cubicBezTo>
                    <a:pt x="1405" y="441"/>
                    <a:pt x="1405" y="441"/>
                    <a:pt x="1405" y="441"/>
                  </a:cubicBezTo>
                  <a:cubicBezTo>
                    <a:pt x="1399" y="437"/>
                    <a:pt x="1398" y="430"/>
                    <a:pt x="1398" y="4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sz="1350" kern="0">
                <a:solidFill>
                  <a:srgbClr val="7B879D"/>
                </a:solidFill>
              </a:endParaRPr>
            </a:p>
          </p:txBody>
        </p:sp>
      </p:grpSp>
      <p:grpSp>
        <p:nvGrpSpPr>
          <p:cNvPr id="40976" name="Gruppieren 1308"/>
          <p:cNvGrpSpPr>
            <a:grpSpLocks noChangeAspect="1"/>
          </p:cNvGrpSpPr>
          <p:nvPr/>
        </p:nvGrpSpPr>
        <p:grpSpPr bwMode="auto">
          <a:xfrm rot="-2156660">
            <a:off x="3665937" y="1597820"/>
            <a:ext cx="195263" cy="504825"/>
            <a:chOff x="4651375" y="4703763"/>
            <a:chExt cx="506413" cy="1306513"/>
          </a:xfrm>
        </p:grpSpPr>
        <p:sp>
          <p:nvSpPr>
            <p:cNvPr id="1310" name="Freeform 4620"/>
            <p:cNvSpPr>
              <a:spLocks/>
            </p:cNvSpPr>
            <p:nvPr/>
          </p:nvSpPr>
          <p:spPr bwMode="auto">
            <a:xfrm>
              <a:off x="4651375" y="4703763"/>
              <a:ext cx="506413" cy="1306513"/>
            </a:xfrm>
            <a:custGeom>
              <a:avLst/>
              <a:gdLst>
                <a:gd name="T0" fmla="*/ 533 w 134"/>
                <a:gd name="T1" fmla="*/ 6144 h 324"/>
                <a:gd name="T2" fmla="*/ 845 w 134"/>
                <a:gd name="T3" fmla="*/ 6144 h 324"/>
                <a:gd name="T4" fmla="*/ 1270 w 134"/>
                <a:gd name="T5" fmla="*/ 6144 h 324"/>
                <a:gd name="T6" fmla="*/ 1583 w 134"/>
                <a:gd name="T7" fmla="*/ 6144 h 324"/>
                <a:gd name="T8" fmla="*/ 1925 w 134"/>
                <a:gd name="T9" fmla="*/ 5725 h 324"/>
                <a:gd name="T10" fmla="*/ 2095 w 134"/>
                <a:gd name="T11" fmla="*/ 419 h 324"/>
                <a:gd name="T12" fmla="*/ 1750 w 134"/>
                <a:gd name="T13" fmla="*/ 0 h 324"/>
                <a:gd name="T14" fmla="*/ 1488 w 134"/>
                <a:gd name="T15" fmla="*/ 0 h 324"/>
                <a:gd name="T16" fmla="*/ 1050 w 134"/>
                <a:gd name="T17" fmla="*/ 931 h 324"/>
                <a:gd name="T18" fmla="*/ 613 w 134"/>
                <a:gd name="T19" fmla="*/ 0 h 324"/>
                <a:gd name="T20" fmla="*/ 345 w 134"/>
                <a:gd name="T21" fmla="*/ 0 h 324"/>
                <a:gd name="T22" fmla="*/ 0 w 134"/>
                <a:gd name="T23" fmla="*/ 419 h 324"/>
                <a:gd name="T24" fmla="*/ 188 w 134"/>
                <a:gd name="T25" fmla="*/ 5725 h 324"/>
                <a:gd name="T26" fmla="*/ 533 w 134"/>
                <a:gd name="T27" fmla="*/ 6144 h 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324">
                  <a:moveTo>
                    <a:pt x="34" y="324"/>
                  </a:moveTo>
                  <a:cubicBezTo>
                    <a:pt x="54" y="324"/>
                    <a:pt x="54" y="324"/>
                    <a:pt x="54" y="324"/>
                  </a:cubicBezTo>
                  <a:cubicBezTo>
                    <a:pt x="81" y="324"/>
                    <a:pt x="81" y="324"/>
                    <a:pt x="81" y="324"/>
                  </a:cubicBezTo>
                  <a:cubicBezTo>
                    <a:pt x="101" y="324"/>
                    <a:pt x="101" y="324"/>
                    <a:pt x="101" y="324"/>
                  </a:cubicBezTo>
                  <a:cubicBezTo>
                    <a:pt x="113" y="324"/>
                    <a:pt x="123" y="314"/>
                    <a:pt x="123" y="302"/>
                  </a:cubicBezTo>
                  <a:cubicBezTo>
                    <a:pt x="134" y="22"/>
                    <a:pt x="134" y="22"/>
                    <a:pt x="134" y="22"/>
                  </a:cubicBezTo>
                  <a:cubicBezTo>
                    <a:pt x="134" y="10"/>
                    <a:pt x="124" y="0"/>
                    <a:pt x="112" y="0"/>
                  </a:cubicBezTo>
                  <a:cubicBezTo>
                    <a:pt x="95" y="0"/>
                    <a:pt x="95" y="0"/>
                    <a:pt x="95" y="0"/>
                  </a:cubicBezTo>
                  <a:cubicBezTo>
                    <a:pt x="67" y="49"/>
                    <a:pt x="67" y="49"/>
                    <a:pt x="67" y="49"/>
                  </a:cubicBezTo>
                  <a:cubicBezTo>
                    <a:pt x="39" y="0"/>
                    <a:pt x="39" y="0"/>
                    <a:pt x="39" y="0"/>
                  </a:cubicBezTo>
                  <a:cubicBezTo>
                    <a:pt x="22" y="0"/>
                    <a:pt x="22" y="0"/>
                    <a:pt x="22" y="0"/>
                  </a:cubicBezTo>
                  <a:cubicBezTo>
                    <a:pt x="10" y="0"/>
                    <a:pt x="0" y="10"/>
                    <a:pt x="0" y="22"/>
                  </a:cubicBezTo>
                  <a:cubicBezTo>
                    <a:pt x="12" y="302"/>
                    <a:pt x="12" y="302"/>
                    <a:pt x="12" y="302"/>
                  </a:cubicBezTo>
                  <a:cubicBezTo>
                    <a:pt x="12" y="314"/>
                    <a:pt x="21" y="324"/>
                    <a:pt x="34" y="324"/>
                  </a:cubicBez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sz="1350">
                <a:solidFill>
                  <a:srgbClr val="7B879D"/>
                </a:solidFill>
              </a:endParaRPr>
            </a:p>
          </p:txBody>
        </p:sp>
        <p:sp>
          <p:nvSpPr>
            <p:cNvPr id="41599" name="Freeform 4621"/>
            <p:cNvSpPr>
              <a:spLocks/>
            </p:cNvSpPr>
            <p:nvPr/>
          </p:nvSpPr>
          <p:spPr bwMode="auto">
            <a:xfrm>
              <a:off x="4915919" y="4715860"/>
              <a:ext cx="169308" cy="198094"/>
            </a:xfrm>
            <a:custGeom>
              <a:avLst/>
              <a:gdLst>
                <a:gd name="T0" fmla="*/ 0 w 45"/>
                <a:gd name="T1" fmla="*/ 2147483646 h 49"/>
                <a:gd name="T2" fmla="*/ 2147483646 w 45"/>
                <a:gd name="T3" fmla="*/ 2147483646 h 49"/>
                <a:gd name="T4" fmla="*/ 2147483646 w 45"/>
                <a:gd name="T5" fmla="*/ 0 h 49"/>
                <a:gd name="T6" fmla="*/ 2147483646 w 45"/>
                <a:gd name="T7" fmla="*/ 0 h 49"/>
                <a:gd name="T8" fmla="*/ 2147483646 w 45"/>
                <a:gd name="T9" fmla="*/ 2147483646 h 49"/>
                <a:gd name="T10" fmla="*/ 0 w 45"/>
                <a:gd name="T11" fmla="*/ 2147483646 h 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49">
                  <a:moveTo>
                    <a:pt x="0" y="49"/>
                  </a:moveTo>
                  <a:cubicBezTo>
                    <a:pt x="0" y="49"/>
                    <a:pt x="22" y="9"/>
                    <a:pt x="25" y="5"/>
                  </a:cubicBezTo>
                  <a:cubicBezTo>
                    <a:pt x="28" y="1"/>
                    <a:pt x="31" y="0"/>
                    <a:pt x="31" y="0"/>
                  </a:cubicBezTo>
                  <a:cubicBezTo>
                    <a:pt x="45" y="0"/>
                    <a:pt x="45" y="0"/>
                    <a:pt x="45" y="0"/>
                  </a:cubicBezTo>
                  <a:cubicBezTo>
                    <a:pt x="39" y="1"/>
                    <a:pt x="31" y="2"/>
                    <a:pt x="25" y="11"/>
                  </a:cubicBezTo>
                  <a:cubicBezTo>
                    <a:pt x="20" y="18"/>
                    <a:pt x="0" y="49"/>
                    <a:pt x="0"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600" name="Freeform 4622"/>
            <p:cNvSpPr>
              <a:spLocks/>
            </p:cNvSpPr>
            <p:nvPr/>
          </p:nvSpPr>
          <p:spPr bwMode="auto">
            <a:xfrm>
              <a:off x="4671027" y="4720397"/>
              <a:ext cx="83142" cy="1181002"/>
            </a:xfrm>
            <a:custGeom>
              <a:avLst/>
              <a:gdLst>
                <a:gd name="T0" fmla="*/ 2147483646 w 22"/>
                <a:gd name="T1" fmla="*/ 2147483646 h 293"/>
                <a:gd name="T2" fmla="*/ 0 w 22"/>
                <a:gd name="T3" fmla="*/ 2147483646 h 293"/>
                <a:gd name="T4" fmla="*/ 2147483646 w 22"/>
                <a:gd name="T5" fmla="*/ 0 h 293"/>
                <a:gd name="T6" fmla="*/ 2147483646 w 22"/>
                <a:gd name="T7" fmla="*/ 2147483646 h 293"/>
                <a:gd name="T8" fmla="*/ 2147483646 w 22"/>
                <a:gd name="T9" fmla="*/ 2147483646 h 2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93">
                  <a:moveTo>
                    <a:pt x="12" y="293"/>
                  </a:moveTo>
                  <a:cubicBezTo>
                    <a:pt x="0" y="20"/>
                    <a:pt x="0" y="20"/>
                    <a:pt x="0" y="20"/>
                  </a:cubicBezTo>
                  <a:cubicBezTo>
                    <a:pt x="0" y="7"/>
                    <a:pt x="10" y="0"/>
                    <a:pt x="22" y="0"/>
                  </a:cubicBezTo>
                  <a:cubicBezTo>
                    <a:pt x="17" y="1"/>
                    <a:pt x="6" y="7"/>
                    <a:pt x="4" y="21"/>
                  </a:cubicBezTo>
                  <a:cubicBezTo>
                    <a:pt x="3" y="35"/>
                    <a:pt x="12" y="293"/>
                    <a:pt x="12" y="2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601" name="Freeform 4623"/>
            <p:cNvSpPr>
              <a:spLocks/>
            </p:cNvSpPr>
            <p:nvPr/>
          </p:nvSpPr>
          <p:spPr bwMode="auto">
            <a:xfrm>
              <a:off x="4920454" y="4708300"/>
              <a:ext cx="237334" cy="1301976"/>
            </a:xfrm>
            <a:custGeom>
              <a:avLst/>
              <a:gdLst>
                <a:gd name="T0" fmla="*/ 2147483646 w 63"/>
                <a:gd name="T1" fmla="*/ 2147483646 h 323"/>
                <a:gd name="T2" fmla="*/ 2147483646 w 63"/>
                <a:gd name="T3" fmla="*/ 2147483646 h 323"/>
                <a:gd name="T4" fmla="*/ 2147483646 w 63"/>
                <a:gd name="T5" fmla="*/ 2147483646 h 323"/>
                <a:gd name="T6" fmla="*/ 2147483646 w 63"/>
                <a:gd name="T7" fmla="*/ 2147483646 h 323"/>
                <a:gd name="T8" fmla="*/ 2147483646 w 63"/>
                <a:gd name="T9" fmla="*/ 0 h 323"/>
                <a:gd name="T10" fmla="*/ 2147483646 w 63"/>
                <a:gd name="T11" fmla="*/ 2147483646 h 323"/>
                <a:gd name="T12" fmla="*/ 2147483646 w 63"/>
                <a:gd name="T13" fmla="*/ 2147483646 h 323"/>
                <a:gd name="T14" fmla="*/ 0 w 63"/>
                <a:gd name="T15" fmla="*/ 2147483646 h 323"/>
                <a:gd name="T16" fmla="*/ 2147483646 w 63"/>
                <a:gd name="T17" fmla="*/ 2147483646 h 3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 h="323">
                  <a:moveTo>
                    <a:pt x="10" y="323"/>
                  </a:moveTo>
                  <a:cubicBezTo>
                    <a:pt x="30" y="323"/>
                    <a:pt x="30" y="323"/>
                    <a:pt x="30" y="323"/>
                  </a:cubicBezTo>
                  <a:cubicBezTo>
                    <a:pt x="42" y="323"/>
                    <a:pt x="52" y="313"/>
                    <a:pt x="52" y="301"/>
                  </a:cubicBezTo>
                  <a:cubicBezTo>
                    <a:pt x="63" y="21"/>
                    <a:pt x="63" y="21"/>
                    <a:pt x="63" y="21"/>
                  </a:cubicBezTo>
                  <a:cubicBezTo>
                    <a:pt x="63" y="12"/>
                    <a:pt x="57" y="3"/>
                    <a:pt x="49" y="0"/>
                  </a:cubicBezTo>
                  <a:cubicBezTo>
                    <a:pt x="52" y="4"/>
                    <a:pt x="53" y="9"/>
                    <a:pt x="53" y="14"/>
                  </a:cubicBezTo>
                  <a:cubicBezTo>
                    <a:pt x="42" y="294"/>
                    <a:pt x="42" y="294"/>
                    <a:pt x="42" y="294"/>
                  </a:cubicBezTo>
                  <a:cubicBezTo>
                    <a:pt x="41" y="321"/>
                    <a:pt x="0" y="323"/>
                    <a:pt x="0" y="323"/>
                  </a:cubicBezTo>
                  <a:lnTo>
                    <a:pt x="10" y="323"/>
                  </a:lnTo>
                  <a:close/>
                </a:path>
              </a:pathLst>
            </a:custGeom>
            <a:solidFill>
              <a:srgbClr val="0855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602" name="Freeform 4624"/>
            <p:cNvSpPr>
              <a:spLocks/>
            </p:cNvSpPr>
            <p:nvPr/>
          </p:nvSpPr>
          <p:spPr bwMode="auto">
            <a:xfrm>
              <a:off x="4776844" y="4703763"/>
              <a:ext cx="128493" cy="214728"/>
            </a:xfrm>
            <a:custGeom>
              <a:avLst/>
              <a:gdLst>
                <a:gd name="T0" fmla="*/ 2147483646 w 85"/>
                <a:gd name="T1" fmla="*/ 2147483646 h 142"/>
                <a:gd name="T2" fmla="*/ 2147483646 w 85"/>
                <a:gd name="T3" fmla="*/ 2147483646 h 142"/>
                <a:gd name="T4" fmla="*/ 2147483646 w 85"/>
                <a:gd name="T5" fmla="*/ 0 h 142"/>
                <a:gd name="T6" fmla="*/ 0 w 85"/>
                <a:gd name="T7" fmla="*/ 0 h 142"/>
                <a:gd name="T8" fmla="*/ 2147483646 w 85"/>
                <a:gd name="T9" fmla="*/ 2147483646 h 142"/>
                <a:gd name="T10" fmla="*/ 2147483646 w 85"/>
                <a:gd name="T11" fmla="*/ 2147483646 h 142"/>
                <a:gd name="T12" fmla="*/ 2147483646 w 85"/>
                <a:gd name="T13" fmla="*/ 2147483646 h 1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 h="142">
                  <a:moveTo>
                    <a:pt x="72" y="110"/>
                  </a:moveTo>
                  <a:lnTo>
                    <a:pt x="67" y="96"/>
                  </a:lnTo>
                  <a:lnTo>
                    <a:pt x="15" y="0"/>
                  </a:lnTo>
                  <a:lnTo>
                    <a:pt x="0" y="0"/>
                  </a:lnTo>
                  <a:lnTo>
                    <a:pt x="77" y="142"/>
                  </a:lnTo>
                  <a:lnTo>
                    <a:pt x="85" y="131"/>
                  </a:lnTo>
                  <a:lnTo>
                    <a:pt x="72" y="110"/>
                  </a:lnTo>
                  <a:close/>
                </a:path>
              </a:pathLst>
            </a:custGeom>
            <a:solidFill>
              <a:srgbClr val="0855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603" name="Freeform 4625"/>
            <p:cNvSpPr>
              <a:spLocks/>
            </p:cNvSpPr>
            <p:nvPr/>
          </p:nvSpPr>
          <p:spPr bwMode="auto">
            <a:xfrm>
              <a:off x="4776844" y="4703763"/>
              <a:ext cx="128493" cy="214728"/>
            </a:xfrm>
            <a:custGeom>
              <a:avLst/>
              <a:gdLst>
                <a:gd name="T0" fmla="*/ 2147483646 w 85"/>
                <a:gd name="T1" fmla="*/ 2147483646 h 142"/>
                <a:gd name="T2" fmla="*/ 2147483646 w 85"/>
                <a:gd name="T3" fmla="*/ 2147483646 h 142"/>
                <a:gd name="T4" fmla="*/ 2147483646 w 85"/>
                <a:gd name="T5" fmla="*/ 0 h 142"/>
                <a:gd name="T6" fmla="*/ 0 w 85"/>
                <a:gd name="T7" fmla="*/ 0 h 142"/>
                <a:gd name="T8" fmla="*/ 2147483646 w 85"/>
                <a:gd name="T9" fmla="*/ 2147483646 h 142"/>
                <a:gd name="T10" fmla="*/ 2147483646 w 85"/>
                <a:gd name="T11" fmla="*/ 2147483646 h 1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142">
                  <a:moveTo>
                    <a:pt x="72" y="110"/>
                  </a:moveTo>
                  <a:lnTo>
                    <a:pt x="67" y="96"/>
                  </a:lnTo>
                  <a:lnTo>
                    <a:pt x="15" y="0"/>
                  </a:lnTo>
                  <a:lnTo>
                    <a:pt x="0" y="0"/>
                  </a:lnTo>
                  <a:lnTo>
                    <a:pt x="77" y="142"/>
                  </a:lnTo>
                  <a:lnTo>
                    <a:pt x="85" y="1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604" name="Freeform 4626"/>
            <p:cNvSpPr>
              <a:spLocks/>
            </p:cNvSpPr>
            <p:nvPr/>
          </p:nvSpPr>
          <p:spPr bwMode="auto">
            <a:xfrm>
              <a:off x="4651375" y="4703763"/>
              <a:ext cx="506413" cy="1306512"/>
            </a:xfrm>
            <a:custGeom>
              <a:avLst/>
              <a:gdLst>
                <a:gd name="T0" fmla="*/ 2147483646 w 134"/>
                <a:gd name="T1" fmla="*/ 2147483646 h 324"/>
                <a:gd name="T2" fmla="*/ 2147483646 w 134"/>
                <a:gd name="T3" fmla="*/ 2147483646 h 324"/>
                <a:gd name="T4" fmla="*/ 2147483646 w 134"/>
                <a:gd name="T5" fmla="*/ 2147483646 h 324"/>
                <a:gd name="T6" fmla="*/ 2147483646 w 134"/>
                <a:gd name="T7" fmla="*/ 2147483646 h 324"/>
                <a:gd name="T8" fmla="*/ 2147483646 w 134"/>
                <a:gd name="T9" fmla="*/ 2147483646 h 324"/>
                <a:gd name="T10" fmla="*/ 2147483646 w 134"/>
                <a:gd name="T11" fmla="*/ 2147483646 h 324"/>
                <a:gd name="T12" fmla="*/ 2147483646 w 134"/>
                <a:gd name="T13" fmla="*/ 0 h 324"/>
                <a:gd name="T14" fmla="*/ 2147483646 w 134"/>
                <a:gd name="T15" fmla="*/ 0 h 324"/>
                <a:gd name="T16" fmla="*/ 2147483646 w 134"/>
                <a:gd name="T17" fmla="*/ 2147483646 h 324"/>
                <a:gd name="T18" fmla="*/ 2147483646 w 134"/>
                <a:gd name="T19" fmla="*/ 0 h 324"/>
                <a:gd name="T20" fmla="*/ 2147483646 w 134"/>
                <a:gd name="T21" fmla="*/ 0 h 324"/>
                <a:gd name="T22" fmla="*/ 0 w 134"/>
                <a:gd name="T23" fmla="*/ 2147483646 h 324"/>
                <a:gd name="T24" fmla="*/ 2147483646 w 134"/>
                <a:gd name="T25" fmla="*/ 2147483646 h 324"/>
                <a:gd name="T26" fmla="*/ 2147483646 w 134"/>
                <a:gd name="T27" fmla="*/ 2147483646 h 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324">
                  <a:moveTo>
                    <a:pt x="34" y="324"/>
                  </a:moveTo>
                  <a:cubicBezTo>
                    <a:pt x="54" y="324"/>
                    <a:pt x="54" y="324"/>
                    <a:pt x="54" y="324"/>
                  </a:cubicBezTo>
                  <a:cubicBezTo>
                    <a:pt x="81" y="324"/>
                    <a:pt x="81" y="324"/>
                    <a:pt x="81" y="324"/>
                  </a:cubicBezTo>
                  <a:cubicBezTo>
                    <a:pt x="101" y="324"/>
                    <a:pt x="101" y="324"/>
                    <a:pt x="101" y="324"/>
                  </a:cubicBezTo>
                  <a:cubicBezTo>
                    <a:pt x="113" y="324"/>
                    <a:pt x="123" y="314"/>
                    <a:pt x="123" y="302"/>
                  </a:cubicBezTo>
                  <a:cubicBezTo>
                    <a:pt x="134" y="22"/>
                    <a:pt x="134" y="22"/>
                    <a:pt x="134" y="22"/>
                  </a:cubicBezTo>
                  <a:cubicBezTo>
                    <a:pt x="134" y="10"/>
                    <a:pt x="124" y="0"/>
                    <a:pt x="112" y="0"/>
                  </a:cubicBezTo>
                  <a:cubicBezTo>
                    <a:pt x="95" y="0"/>
                    <a:pt x="95" y="0"/>
                    <a:pt x="95" y="0"/>
                  </a:cubicBezTo>
                  <a:cubicBezTo>
                    <a:pt x="67" y="49"/>
                    <a:pt x="67" y="49"/>
                    <a:pt x="67" y="49"/>
                  </a:cubicBezTo>
                  <a:cubicBezTo>
                    <a:pt x="39" y="0"/>
                    <a:pt x="39" y="0"/>
                    <a:pt x="39" y="0"/>
                  </a:cubicBezTo>
                  <a:cubicBezTo>
                    <a:pt x="22" y="0"/>
                    <a:pt x="22" y="0"/>
                    <a:pt x="22" y="0"/>
                  </a:cubicBezTo>
                  <a:cubicBezTo>
                    <a:pt x="10" y="0"/>
                    <a:pt x="0" y="10"/>
                    <a:pt x="0" y="22"/>
                  </a:cubicBezTo>
                  <a:cubicBezTo>
                    <a:pt x="12" y="302"/>
                    <a:pt x="12" y="302"/>
                    <a:pt x="12" y="302"/>
                  </a:cubicBezTo>
                  <a:cubicBezTo>
                    <a:pt x="12" y="314"/>
                    <a:pt x="21" y="324"/>
                    <a:pt x="34" y="324"/>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grpSp>
      <p:grpSp>
        <p:nvGrpSpPr>
          <p:cNvPr id="40977" name="Gruppieren 1316"/>
          <p:cNvGrpSpPr>
            <a:grpSpLocks noChangeAspect="1"/>
          </p:cNvGrpSpPr>
          <p:nvPr/>
        </p:nvGrpSpPr>
        <p:grpSpPr bwMode="auto">
          <a:xfrm rot="-1721829">
            <a:off x="3837387" y="1479947"/>
            <a:ext cx="195263" cy="503634"/>
            <a:chOff x="4651375" y="4703763"/>
            <a:chExt cx="506413" cy="1306513"/>
          </a:xfrm>
        </p:grpSpPr>
        <p:sp>
          <p:nvSpPr>
            <p:cNvPr id="1318" name="Freeform 4620"/>
            <p:cNvSpPr>
              <a:spLocks/>
            </p:cNvSpPr>
            <p:nvPr/>
          </p:nvSpPr>
          <p:spPr bwMode="auto">
            <a:xfrm>
              <a:off x="4651375" y="4703763"/>
              <a:ext cx="506413" cy="1306513"/>
            </a:xfrm>
            <a:custGeom>
              <a:avLst/>
              <a:gdLst>
                <a:gd name="T0" fmla="*/ 533 w 134"/>
                <a:gd name="T1" fmla="*/ 6144 h 324"/>
                <a:gd name="T2" fmla="*/ 845 w 134"/>
                <a:gd name="T3" fmla="*/ 6144 h 324"/>
                <a:gd name="T4" fmla="*/ 1270 w 134"/>
                <a:gd name="T5" fmla="*/ 6144 h 324"/>
                <a:gd name="T6" fmla="*/ 1583 w 134"/>
                <a:gd name="T7" fmla="*/ 6144 h 324"/>
                <a:gd name="T8" fmla="*/ 1925 w 134"/>
                <a:gd name="T9" fmla="*/ 5725 h 324"/>
                <a:gd name="T10" fmla="*/ 2095 w 134"/>
                <a:gd name="T11" fmla="*/ 419 h 324"/>
                <a:gd name="T12" fmla="*/ 1750 w 134"/>
                <a:gd name="T13" fmla="*/ 0 h 324"/>
                <a:gd name="T14" fmla="*/ 1488 w 134"/>
                <a:gd name="T15" fmla="*/ 0 h 324"/>
                <a:gd name="T16" fmla="*/ 1050 w 134"/>
                <a:gd name="T17" fmla="*/ 931 h 324"/>
                <a:gd name="T18" fmla="*/ 613 w 134"/>
                <a:gd name="T19" fmla="*/ 0 h 324"/>
                <a:gd name="T20" fmla="*/ 345 w 134"/>
                <a:gd name="T21" fmla="*/ 0 h 324"/>
                <a:gd name="T22" fmla="*/ 0 w 134"/>
                <a:gd name="T23" fmla="*/ 419 h 324"/>
                <a:gd name="T24" fmla="*/ 188 w 134"/>
                <a:gd name="T25" fmla="*/ 5725 h 324"/>
                <a:gd name="T26" fmla="*/ 533 w 134"/>
                <a:gd name="T27" fmla="*/ 6144 h 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324">
                  <a:moveTo>
                    <a:pt x="34" y="324"/>
                  </a:moveTo>
                  <a:cubicBezTo>
                    <a:pt x="54" y="324"/>
                    <a:pt x="54" y="324"/>
                    <a:pt x="54" y="324"/>
                  </a:cubicBezTo>
                  <a:cubicBezTo>
                    <a:pt x="81" y="324"/>
                    <a:pt x="81" y="324"/>
                    <a:pt x="81" y="324"/>
                  </a:cubicBezTo>
                  <a:cubicBezTo>
                    <a:pt x="101" y="324"/>
                    <a:pt x="101" y="324"/>
                    <a:pt x="101" y="324"/>
                  </a:cubicBezTo>
                  <a:cubicBezTo>
                    <a:pt x="113" y="324"/>
                    <a:pt x="123" y="314"/>
                    <a:pt x="123" y="302"/>
                  </a:cubicBezTo>
                  <a:cubicBezTo>
                    <a:pt x="134" y="22"/>
                    <a:pt x="134" y="22"/>
                    <a:pt x="134" y="22"/>
                  </a:cubicBezTo>
                  <a:cubicBezTo>
                    <a:pt x="134" y="10"/>
                    <a:pt x="124" y="0"/>
                    <a:pt x="112" y="0"/>
                  </a:cubicBezTo>
                  <a:cubicBezTo>
                    <a:pt x="95" y="0"/>
                    <a:pt x="95" y="0"/>
                    <a:pt x="95" y="0"/>
                  </a:cubicBezTo>
                  <a:cubicBezTo>
                    <a:pt x="67" y="49"/>
                    <a:pt x="67" y="49"/>
                    <a:pt x="67" y="49"/>
                  </a:cubicBezTo>
                  <a:cubicBezTo>
                    <a:pt x="39" y="0"/>
                    <a:pt x="39" y="0"/>
                    <a:pt x="39" y="0"/>
                  </a:cubicBezTo>
                  <a:cubicBezTo>
                    <a:pt x="22" y="0"/>
                    <a:pt x="22" y="0"/>
                    <a:pt x="22" y="0"/>
                  </a:cubicBezTo>
                  <a:cubicBezTo>
                    <a:pt x="10" y="0"/>
                    <a:pt x="0" y="10"/>
                    <a:pt x="0" y="22"/>
                  </a:cubicBezTo>
                  <a:cubicBezTo>
                    <a:pt x="12" y="302"/>
                    <a:pt x="12" y="302"/>
                    <a:pt x="12" y="302"/>
                  </a:cubicBezTo>
                  <a:cubicBezTo>
                    <a:pt x="12" y="314"/>
                    <a:pt x="21" y="324"/>
                    <a:pt x="34" y="324"/>
                  </a:cubicBez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sz="1350">
                <a:solidFill>
                  <a:srgbClr val="7B879D"/>
                </a:solidFill>
              </a:endParaRPr>
            </a:p>
          </p:txBody>
        </p:sp>
        <p:sp>
          <p:nvSpPr>
            <p:cNvPr id="41592" name="Freeform 4621"/>
            <p:cNvSpPr>
              <a:spLocks/>
            </p:cNvSpPr>
            <p:nvPr/>
          </p:nvSpPr>
          <p:spPr bwMode="auto">
            <a:xfrm>
              <a:off x="4915919" y="4715860"/>
              <a:ext cx="169308" cy="198094"/>
            </a:xfrm>
            <a:custGeom>
              <a:avLst/>
              <a:gdLst>
                <a:gd name="T0" fmla="*/ 0 w 45"/>
                <a:gd name="T1" fmla="*/ 2147483646 h 49"/>
                <a:gd name="T2" fmla="*/ 2147483646 w 45"/>
                <a:gd name="T3" fmla="*/ 2147483646 h 49"/>
                <a:gd name="T4" fmla="*/ 2147483646 w 45"/>
                <a:gd name="T5" fmla="*/ 0 h 49"/>
                <a:gd name="T6" fmla="*/ 2147483646 w 45"/>
                <a:gd name="T7" fmla="*/ 0 h 49"/>
                <a:gd name="T8" fmla="*/ 2147483646 w 45"/>
                <a:gd name="T9" fmla="*/ 2147483646 h 49"/>
                <a:gd name="T10" fmla="*/ 0 w 45"/>
                <a:gd name="T11" fmla="*/ 2147483646 h 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49">
                  <a:moveTo>
                    <a:pt x="0" y="49"/>
                  </a:moveTo>
                  <a:cubicBezTo>
                    <a:pt x="0" y="49"/>
                    <a:pt x="22" y="9"/>
                    <a:pt x="25" y="5"/>
                  </a:cubicBezTo>
                  <a:cubicBezTo>
                    <a:pt x="28" y="1"/>
                    <a:pt x="31" y="0"/>
                    <a:pt x="31" y="0"/>
                  </a:cubicBezTo>
                  <a:cubicBezTo>
                    <a:pt x="45" y="0"/>
                    <a:pt x="45" y="0"/>
                    <a:pt x="45" y="0"/>
                  </a:cubicBezTo>
                  <a:cubicBezTo>
                    <a:pt x="39" y="1"/>
                    <a:pt x="31" y="2"/>
                    <a:pt x="25" y="11"/>
                  </a:cubicBezTo>
                  <a:cubicBezTo>
                    <a:pt x="20" y="18"/>
                    <a:pt x="0" y="49"/>
                    <a:pt x="0"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93" name="Freeform 4622"/>
            <p:cNvSpPr>
              <a:spLocks/>
            </p:cNvSpPr>
            <p:nvPr/>
          </p:nvSpPr>
          <p:spPr bwMode="auto">
            <a:xfrm>
              <a:off x="4671027" y="4720397"/>
              <a:ext cx="83142" cy="1181002"/>
            </a:xfrm>
            <a:custGeom>
              <a:avLst/>
              <a:gdLst>
                <a:gd name="T0" fmla="*/ 2147483646 w 22"/>
                <a:gd name="T1" fmla="*/ 2147483646 h 293"/>
                <a:gd name="T2" fmla="*/ 0 w 22"/>
                <a:gd name="T3" fmla="*/ 2147483646 h 293"/>
                <a:gd name="T4" fmla="*/ 2147483646 w 22"/>
                <a:gd name="T5" fmla="*/ 0 h 293"/>
                <a:gd name="T6" fmla="*/ 2147483646 w 22"/>
                <a:gd name="T7" fmla="*/ 2147483646 h 293"/>
                <a:gd name="T8" fmla="*/ 2147483646 w 22"/>
                <a:gd name="T9" fmla="*/ 2147483646 h 2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93">
                  <a:moveTo>
                    <a:pt x="12" y="293"/>
                  </a:moveTo>
                  <a:cubicBezTo>
                    <a:pt x="0" y="20"/>
                    <a:pt x="0" y="20"/>
                    <a:pt x="0" y="20"/>
                  </a:cubicBezTo>
                  <a:cubicBezTo>
                    <a:pt x="0" y="7"/>
                    <a:pt x="10" y="0"/>
                    <a:pt x="22" y="0"/>
                  </a:cubicBezTo>
                  <a:cubicBezTo>
                    <a:pt x="17" y="1"/>
                    <a:pt x="6" y="7"/>
                    <a:pt x="4" y="21"/>
                  </a:cubicBezTo>
                  <a:cubicBezTo>
                    <a:pt x="3" y="35"/>
                    <a:pt x="12" y="293"/>
                    <a:pt x="12" y="2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94" name="Freeform 4623"/>
            <p:cNvSpPr>
              <a:spLocks/>
            </p:cNvSpPr>
            <p:nvPr/>
          </p:nvSpPr>
          <p:spPr bwMode="auto">
            <a:xfrm>
              <a:off x="4920454" y="4708300"/>
              <a:ext cx="237334" cy="1301976"/>
            </a:xfrm>
            <a:custGeom>
              <a:avLst/>
              <a:gdLst>
                <a:gd name="T0" fmla="*/ 2147483646 w 63"/>
                <a:gd name="T1" fmla="*/ 2147483646 h 323"/>
                <a:gd name="T2" fmla="*/ 2147483646 w 63"/>
                <a:gd name="T3" fmla="*/ 2147483646 h 323"/>
                <a:gd name="T4" fmla="*/ 2147483646 w 63"/>
                <a:gd name="T5" fmla="*/ 2147483646 h 323"/>
                <a:gd name="T6" fmla="*/ 2147483646 w 63"/>
                <a:gd name="T7" fmla="*/ 2147483646 h 323"/>
                <a:gd name="T8" fmla="*/ 2147483646 w 63"/>
                <a:gd name="T9" fmla="*/ 0 h 323"/>
                <a:gd name="T10" fmla="*/ 2147483646 w 63"/>
                <a:gd name="T11" fmla="*/ 2147483646 h 323"/>
                <a:gd name="T12" fmla="*/ 2147483646 w 63"/>
                <a:gd name="T13" fmla="*/ 2147483646 h 323"/>
                <a:gd name="T14" fmla="*/ 0 w 63"/>
                <a:gd name="T15" fmla="*/ 2147483646 h 323"/>
                <a:gd name="T16" fmla="*/ 2147483646 w 63"/>
                <a:gd name="T17" fmla="*/ 2147483646 h 3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 h="323">
                  <a:moveTo>
                    <a:pt x="10" y="323"/>
                  </a:moveTo>
                  <a:cubicBezTo>
                    <a:pt x="30" y="323"/>
                    <a:pt x="30" y="323"/>
                    <a:pt x="30" y="323"/>
                  </a:cubicBezTo>
                  <a:cubicBezTo>
                    <a:pt x="42" y="323"/>
                    <a:pt x="52" y="313"/>
                    <a:pt x="52" y="301"/>
                  </a:cubicBezTo>
                  <a:cubicBezTo>
                    <a:pt x="63" y="21"/>
                    <a:pt x="63" y="21"/>
                    <a:pt x="63" y="21"/>
                  </a:cubicBezTo>
                  <a:cubicBezTo>
                    <a:pt x="63" y="12"/>
                    <a:pt x="57" y="3"/>
                    <a:pt x="49" y="0"/>
                  </a:cubicBezTo>
                  <a:cubicBezTo>
                    <a:pt x="52" y="4"/>
                    <a:pt x="53" y="9"/>
                    <a:pt x="53" y="14"/>
                  </a:cubicBezTo>
                  <a:cubicBezTo>
                    <a:pt x="42" y="294"/>
                    <a:pt x="42" y="294"/>
                    <a:pt x="42" y="294"/>
                  </a:cubicBezTo>
                  <a:cubicBezTo>
                    <a:pt x="41" y="321"/>
                    <a:pt x="0" y="323"/>
                    <a:pt x="0" y="323"/>
                  </a:cubicBezTo>
                  <a:lnTo>
                    <a:pt x="10" y="323"/>
                  </a:lnTo>
                  <a:close/>
                </a:path>
              </a:pathLst>
            </a:custGeom>
            <a:solidFill>
              <a:srgbClr val="0855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95" name="Freeform 4624"/>
            <p:cNvSpPr>
              <a:spLocks/>
            </p:cNvSpPr>
            <p:nvPr/>
          </p:nvSpPr>
          <p:spPr bwMode="auto">
            <a:xfrm>
              <a:off x="4776844" y="4703763"/>
              <a:ext cx="128493" cy="214728"/>
            </a:xfrm>
            <a:custGeom>
              <a:avLst/>
              <a:gdLst>
                <a:gd name="T0" fmla="*/ 2147483646 w 85"/>
                <a:gd name="T1" fmla="*/ 2147483646 h 142"/>
                <a:gd name="T2" fmla="*/ 2147483646 w 85"/>
                <a:gd name="T3" fmla="*/ 2147483646 h 142"/>
                <a:gd name="T4" fmla="*/ 2147483646 w 85"/>
                <a:gd name="T5" fmla="*/ 0 h 142"/>
                <a:gd name="T6" fmla="*/ 0 w 85"/>
                <a:gd name="T7" fmla="*/ 0 h 142"/>
                <a:gd name="T8" fmla="*/ 2147483646 w 85"/>
                <a:gd name="T9" fmla="*/ 2147483646 h 142"/>
                <a:gd name="T10" fmla="*/ 2147483646 w 85"/>
                <a:gd name="T11" fmla="*/ 2147483646 h 142"/>
                <a:gd name="T12" fmla="*/ 2147483646 w 85"/>
                <a:gd name="T13" fmla="*/ 2147483646 h 1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 h="142">
                  <a:moveTo>
                    <a:pt x="72" y="110"/>
                  </a:moveTo>
                  <a:lnTo>
                    <a:pt x="67" y="96"/>
                  </a:lnTo>
                  <a:lnTo>
                    <a:pt x="15" y="0"/>
                  </a:lnTo>
                  <a:lnTo>
                    <a:pt x="0" y="0"/>
                  </a:lnTo>
                  <a:lnTo>
                    <a:pt x="77" y="142"/>
                  </a:lnTo>
                  <a:lnTo>
                    <a:pt x="85" y="131"/>
                  </a:lnTo>
                  <a:lnTo>
                    <a:pt x="72" y="110"/>
                  </a:lnTo>
                  <a:close/>
                </a:path>
              </a:pathLst>
            </a:custGeom>
            <a:solidFill>
              <a:srgbClr val="0855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96" name="Freeform 4625"/>
            <p:cNvSpPr>
              <a:spLocks/>
            </p:cNvSpPr>
            <p:nvPr/>
          </p:nvSpPr>
          <p:spPr bwMode="auto">
            <a:xfrm>
              <a:off x="4776844" y="4703763"/>
              <a:ext cx="128493" cy="214728"/>
            </a:xfrm>
            <a:custGeom>
              <a:avLst/>
              <a:gdLst>
                <a:gd name="T0" fmla="*/ 2147483646 w 85"/>
                <a:gd name="T1" fmla="*/ 2147483646 h 142"/>
                <a:gd name="T2" fmla="*/ 2147483646 w 85"/>
                <a:gd name="T3" fmla="*/ 2147483646 h 142"/>
                <a:gd name="T4" fmla="*/ 2147483646 w 85"/>
                <a:gd name="T5" fmla="*/ 0 h 142"/>
                <a:gd name="T6" fmla="*/ 0 w 85"/>
                <a:gd name="T7" fmla="*/ 0 h 142"/>
                <a:gd name="T8" fmla="*/ 2147483646 w 85"/>
                <a:gd name="T9" fmla="*/ 2147483646 h 142"/>
                <a:gd name="T10" fmla="*/ 2147483646 w 85"/>
                <a:gd name="T11" fmla="*/ 2147483646 h 1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142">
                  <a:moveTo>
                    <a:pt x="72" y="110"/>
                  </a:moveTo>
                  <a:lnTo>
                    <a:pt x="67" y="96"/>
                  </a:lnTo>
                  <a:lnTo>
                    <a:pt x="15" y="0"/>
                  </a:lnTo>
                  <a:lnTo>
                    <a:pt x="0" y="0"/>
                  </a:lnTo>
                  <a:lnTo>
                    <a:pt x="77" y="142"/>
                  </a:lnTo>
                  <a:lnTo>
                    <a:pt x="85" y="1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97" name="Freeform 4626"/>
            <p:cNvSpPr>
              <a:spLocks/>
            </p:cNvSpPr>
            <p:nvPr/>
          </p:nvSpPr>
          <p:spPr bwMode="auto">
            <a:xfrm>
              <a:off x="4651375" y="4703763"/>
              <a:ext cx="506413" cy="1306512"/>
            </a:xfrm>
            <a:custGeom>
              <a:avLst/>
              <a:gdLst>
                <a:gd name="T0" fmla="*/ 2147483646 w 134"/>
                <a:gd name="T1" fmla="*/ 2147483646 h 324"/>
                <a:gd name="T2" fmla="*/ 2147483646 w 134"/>
                <a:gd name="T3" fmla="*/ 2147483646 h 324"/>
                <a:gd name="T4" fmla="*/ 2147483646 w 134"/>
                <a:gd name="T5" fmla="*/ 2147483646 h 324"/>
                <a:gd name="T6" fmla="*/ 2147483646 w 134"/>
                <a:gd name="T7" fmla="*/ 2147483646 h 324"/>
                <a:gd name="T8" fmla="*/ 2147483646 w 134"/>
                <a:gd name="T9" fmla="*/ 2147483646 h 324"/>
                <a:gd name="T10" fmla="*/ 2147483646 w 134"/>
                <a:gd name="T11" fmla="*/ 2147483646 h 324"/>
                <a:gd name="T12" fmla="*/ 2147483646 w 134"/>
                <a:gd name="T13" fmla="*/ 0 h 324"/>
                <a:gd name="T14" fmla="*/ 2147483646 w 134"/>
                <a:gd name="T15" fmla="*/ 0 h 324"/>
                <a:gd name="T16" fmla="*/ 2147483646 w 134"/>
                <a:gd name="T17" fmla="*/ 2147483646 h 324"/>
                <a:gd name="T18" fmla="*/ 2147483646 w 134"/>
                <a:gd name="T19" fmla="*/ 0 h 324"/>
                <a:gd name="T20" fmla="*/ 2147483646 w 134"/>
                <a:gd name="T21" fmla="*/ 0 h 324"/>
                <a:gd name="T22" fmla="*/ 0 w 134"/>
                <a:gd name="T23" fmla="*/ 2147483646 h 324"/>
                <a:gd name="T24" fmla="*/ 2147483646 w 134"/>
                <a:gd name="T25" fmla="*/ 2147483646 h 324"/>
                <a:gd name="T26" fmla="*/ 2147483646 w 134"/>
                <a:gd name="T27" fmla="*/ 2147483646 h 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324">
                  <a:moveTo>
                    <a:pt x="34" y="324"/>
                  </a:moveTo>
                  <a:cubicBezTo>
                    <a:pt x="54" y="324"/>
                    <a:pt x="54" y="324"/>
                    <a:pt x="54" y="324"/>
                  </a:cubicBezTo>
                  <a:cubicBezTo>
                    <a:pt x="81" y="324"/>
                    <a:pt x="81" y="324"/>
                    <a:pt x="81" y="324"/>
                  </a:cubicBezTo>
                  <a:cubicBezTo>
                    <a:pt x="101" y="324"/>
                    <a:pt x="101" y="324"/>
                    <a:pt x="101" y="324"/>
                  </a:cubicBezTo>
                  <a:cubicBezTo>
                    <a:pt x="113" y="324"/>
                    <a:pt x="123" y="314"/>
                    <a:pt x="123" y="302"/>
                  </a:cubicBezTo>
                  <a:cubicBezTo>
                    <a:pt x="134" y="22"/>
                    <a:pt x="134" y="22"/>
                    <a:pt x="134" y="22"/>
                  </a:cubicBezTo>
                  <a:cubicBezTo>
                    <a:pt x="134" y="10"/>
                    <a:pt x="124" y="0"/>
                    <a:pt x="112" y="0"/>
                  </a:cubicBezTo>
                  <a:cubicBezTo>
                    <a:pt x="95" y="0"/>
                    <a:pt x="95" y="0"/>
                    <a:pt x="95" y="0"/>
                  </a:cubicBezTo>
                  <a:cubicBezTo>
                    <a:pt x="67" y="49"/>
                    <a:pt x="67" y="49"/>
                    <a:pt x="67" y="49"/>
                  </a:cubicBezTo>
                  <a:cubicBezTo>
                    <a:pt x="39" y="0"/>
                    <a:pt x="39" y="0"/>
                    <a:pt x="39" y="0"/>
                  </a:cubicBezTo>
                  <a:cubicBezTo>
                    <a:pt x="22" y="0"/>
                    <a:pt x="22" y="0"/>
                    <a:pt x="22" y="0"/>
                  </a:cubicBezTo>
                  <a:cubicBezTo>
                    <a:pt x="10" y="0"/>
                    <a:pt x="0" y="10"/>
                    <a:pt x="0" y="22"/>
                  </a:cubicBezTo>
                  <a:cubicBezTo>
                    <a:pt x="12" y="302"/>
                    <a:pt x="12" y="302"/>
                    <a:pt x="12" y="302"/>
                  </a:cubicBezTo>
                  <a:cubicBezTo>
                    <a:pt x="12" y="314"/>
                    <a:pt x="21" y="324"/>
                    <a:pt x="34" y="324"/>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grpSp>
      <p:grpSp>
        <p:nvGrpSpPr>
          <p:cNvPr id="40978" name="Gruppieren 1324"/>
          <p:cNvGrpSpPr>
            <a:grpSpLocks noChangeAspect="1"/>
          </p:cNvGrpSpPr>
          <p:nvPr/>
        </p:nvGrpSpPr>
        <p:grpSpPr bwMode="auto">
          <a:xfrm rot="-1384743">
            <a:off x="4250533" y="1250156"/>
            <a:ext cx="195263" cy="504825"/>
            <a:chOff x="4651375" y="4703763"/>
            <a:chExt cx="506413" cy="1306513"/>
          </a:xfrm>
        </p:grpSpPr>
        <p:sp>
          <p:nvSpPr>
            <p:cNvPr id="1326" name="Freeform 4620"/>
            <p:cNvSpPr>
              <a:spLocks/>
            </p:cNvSpPr>
            <p:nvPr/>
          </p:nvSpPr>
          <p:spPr bwMode="auto">
            <a:xfrm>
              <a:off x="4651375" y="4703763"/>
              <a:ext cx="506413" cy="1306513"/>
            </a:xfrm>
            <a:custGeom>
              <a:avLst/>
              <a:gdLst>
                <a:gd name="T0" fmla="*/ 533 w 134"/>
                <a:gd name="T1" fmla="*/ 6144 h 324"/>
                <a:gd name="T2" fmla="*/ 845 w 134"/>
                <a:gd name="T3" fmla="*/ 6144 h 324"/>
                <a:gd name="T4" fmla="*/ 1270 w 134"/>
                <a:gd name="T5" fmla="*/ 6144 h 324"/>
                <a:gd name="T6" fmla="*/ 1583 w 134"/>
                <a:gd name="T7" fmla="*/ 6144 h 324"/>
                <a:gd name="T8" fmla="*/ 1925 w 134"/>
                <a:gd name="T9" fmla="*/ 5725 h 324"/>
                <a:gd name="T10" fmla="*/ 2095 w 134"/>
                <a:gd name="T11" fmla="*/ 419 h 324"/>
                <a:gd name="T12" fmla="*/ 1750 w 134"/>
                <a:gd name="T13" fmla="*/ 0 h 324"/>
                <a:gd name="T14" fmla="*/ 1488 w 134"/>
                <a:gd name="T15" fmla="*/ 0 h 324"/>
                <a:gd name="T16" fmla="*/ 1050 w 134"/>
                <a:gd name="T17" fmla="*/ 931 h 324"/>
                <a:gd name="T18" fmla="*/ 613 w 134"/>
                <a:gd name="T19" fmla="*/ 0 h 324"/>
                <a:gd name="T20" fmla="*/ 345 w 134"/>
                <a:gd name="T21" fmla="*/ 0 h 324"/>
                <a:gd name="T22" fmla="*/ 0 w 134"/>
                <a:gd name="T23" fmla="*/ 419 h 324"/>
                <a:gd name="T24" fmla="*/ 188 w 134"/>
                <a:gd name="T25" fmla="*/ 5725 h 324"/>
                <a:gd name="T26" fmla="*/ 533 w 134"/>
                <a:gd name="T27" fmla="*/ 6144 h 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324">
                  <a:moveTo>
                    <a:pt x="34" y="324"/>
                  </a:moveTo>
                  <a:cubicBezTo>
                    <a:pt x="54" y="324"/>
                    <a:pt x="54" y="324"/>
                    <a:pt x="54" y="324"/>
                  </a:cubicBezTo>
                  <a:cubicBezTo>
                    <a:pt x="81" y="324"/>
                    <a:pt x="81" y="324"/>
                    <a:pt x="81" y="324"/>
                  </a:cubicBezTo>
                  <a:cubicBezTo>
                    <a:pt x="101" y="324"/>
                    <a:pt x="101" y="324"/>
                    <a:pt x="101" y="324"/>
                  </a:cubicBezTo>
                  <a:cubicBezTo>
                    <a:pt x="113" y="324"/>
                    <a:pt x="123" y="314"/>
                    <a:pt x="123" y="302"/>
                  </a:cubicBezTo>
                  <a:cubicBezTo>
                    <a:pt x="134" y="22"/>
                    <a:pt x="134" y="22"/>
                    <a:pt x="134" y="22"/>
                  </a:cubicBezTo>
                  <a:cubicBezTo>
                    <a:pt x="134" y="10"/>
                    <a:pt x="124" y="0"/>
                    <a:pt x="112" y="0"/>
                  </a:cubicBezTo>
                  <a:cubicBezTo>
                    <a:pt x="95" y="0"/>
                    <a:pt x="95" y="0"/>
                    <a:pt x="95" y="0"/>
                  </a:cubicBezTo>
                  <a:cubicBezTo>
                    <a:pt x="67" y="49"/>
                    <a:pt x="67" y="49"/>
                    <a:pt x="67" y="49"/>
                  </a:cubicBezTo>
                  <a:cubicBezTo>
                    <a:pt x="39" y="0"/>
                    <a:pt x="39" y="0"/>
                    <a:pt x="39" y="0"/>
                  </a:cubicBezTo>
                  <a:cubicBezTo>
                    <a:pt x="22" y="0"/>
                    <a:pt x="22" y="0"/>
                    <a:pt x="22" y="0"/>
                  </a:cubicBezTo>
                  <a:cubicBezTo>
                    <a:pt x="10" y="0"/>
                    <a:pt x="0" y="10"/>
                    <a:pt x="0" y="22"/>
                  </a:cubicBezTo>
                  <a:cubicBezTo>
                    <a:pt x="12" y="302"/>
                    <a:pt x="12" y="302"/>
                    <a:pt x="12" y="302"/>
                  </a:cubicBezTo>
                  <a:cubicBezTo>
                    <a:pt x="12" y="314"/>
                    <a:pt x="21" y="324"/>
                    <a:pt x="34" y="324"/>
                  </a:cubicBez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sz="1350">
                <a:solidFill>
                  <a:srgbClr val="7B879D"/>
                </a:solidFill>
              </a:endParaRPr>
            </a:p>
          </p:txBody>
        </p:sp>
        <p:sp>
          <p:nvSpPr>
            <p:cNvPr id="41585" name="Freeform 4621"/>
            <p:cNvSpPr>
              <a:spLocks/>
            </p:cNvSpPr>
            <p:nvPr/>
          </p:nvSpPr>
          <p:spPr bwMode="auto">
            <a:xfrm>
              <a:off x="4915919" y="4715860"/>
              <a:ext cx="169308" cy="198094"/>
            </a:xfrm>
            <a:custGeom>
              <a:avLst/>
              <a:gdLst>
                <a:gd name="T0" fmla="*/ 0 w 45"/>
                <a:gd name="T1" fmla="*/ 2147483646 h 49"/>
                <a:gd name="T2" fmla="*/ 2147483646 w 45"/>
                <a:gd name="T3" fmla="*/ 2147483646 h 49"/>
                <a:gd name="T4" fmla="*/ 2147483646 w 45"/>
                <a:gd name="T5" fmla="*/ 0 h 49"/>
                <a:gd name="T6" fmla="*/ 2147483646 w 45"/>
                <a:gd name="T7" fmla="*/ 0 h 49"/>
                <a:gd name="T8" fmla="*/ 2147483646 w 45"/>
                <a:gd name="T9" fmla="*/ 2147483646 h 49"/>
                <a:gd name="T10" fmla="*/ 0 w 45"/>
                <a:gd name="T11" fmla="*/ 2147483646 h 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49">
                  <a:moveTo>
                    <a:pt x="0" y="49"/>
                  </a:moveTo>
                  <a:cubicBezTo>
                    <a:pt x="0" y="49"/>
                    <a:pt x="22" y="9"/>
                    <a:pt x="25" y="5"/>
                  </a:cubicBezTo>
                  <a:cubicBezTo>
                    <a:pt x="28" y="1"/>
                    <a:pt x="31" y="0"/>
                    <a:pt x="31" y="0"/>
                  </a:cubicBezTo>
                  <a:cubicBezTo>
                    <a:pt x="45" y="0"/>
                    <a:pt x="45" y="0"/>
                    <a:pt x="45" y="0"/>
                  </a:cubicBezTo>
                  <a:cubicBezTo>
                    <a:pt x="39" y="1"/>
                    <a:pt x="31" y="2"/>
                    <a:pt x="25" y="11"/>
                  </a:cubicBezTo>
                  <a:cubicBezTo>
                    <a:pt x="20" y="18"/>
                    <a:pt x="0" y="49"/>
                    <a:pt x="0"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86" name="Freeform 4622"/>
            <p:cNvSpPr>
              <a:spLocks/>
            </p:cNvSpPr>
            <p:nvPr/>
          </p:nvSpPr>
          <p:spPr bwMode="auto">
            <a:xfrm>
              <a:off x="4671027" y="4720397"/>
              <a:ext cx="83142" cy="1181002"/>
            </a:xfrm>
            <a:custGeom>
              <a:avLst/>
              <a:gdLst>
                <a:gd name="T0" fmla="*/ 2147483646 w 22"/>
                <a:gd name="T1" fmla="*/ 2147483646 h 293"/>
                <a:gd name="T2" fmla="*/ 0 w 22"/>
                <a:gd name="T3" fmla="*/ 2147483646 h 293"/>
                <a:gd name="T4" fmla="*/ 2147483646 w 22"/>
                <a:gd name="T5" fmla="*/ 0 h 293"/>
                <a:gd name="T6" fmla="*/ 2147483646 w 22"/>
                <a:gd name="T7" fmla="*/ 2147483646 h 293"/>
                <a:gd name="T8" fmla="*/ 2147483646 w 22"/>
                <a:gd name="T9" fmla="*/ 2147483646 h 2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93">
                  <a:moveTo>
                    <a:pt x="12" y="293"/>
                  </a:moveTo>
                  <a:cubicBezTo>
                    <a:pt x="0" y="20"/>
                    <a:pt x="0" y="20"/>
                    <a:pt x="0" y="20"/>
                  </a:cubicBezTo>
                  <a:cubicBezTo>
                    <a:pt x="0" y="7"/>
                    <a:pt x="10" y="0"/>
                    <a:pt x="22" y="0"/>
                  </a:cubicBezTo>
                  <a:cubicBezTo>
                    <a:pt x="17" y="1"/>
                    <a:pt x="6" y="7"/>
                    <a:pt x="4" y="21"/>
                  </a:cubicBezTo>
                  <a:cubicBezTo>
                    <a:pt x="3" y="35"/>
                    <a:pt x="12" y="293"/>
                    <a:pt x="12" y="2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87" name="Freeform 4623"/>
            <p:cNvSpPr>
              <a:spLocks/>
            </p:cNvSpPr>
            <p:nvPr/>
          </p:nvSpPr>
          <p:spPr bwMode="auto">
            <a:xfrm>
              <a:off x="4920454" y="4708300"/>
              <a:ext cx="237334" cy="1301976"/>
            </a:xfrm>
            <a:custGeom>
              <a:avLst/>
              <a:gdLst>
                <a:gd name="T0" fmla="*/ 2147483646 w 63"/>
                <a:gd name="T1" fmla="*/ 2147483646 h 323"/>
                <a:gd name="T2" fmla="*/ 2147483646 w 63"/>
                <a:gd name="T3" fmla="*/ 2147483646 h 323"/>
                <a:gd name="T4" fmla="*/ 2147483646 w 63"/>
                <a:gd name="T5" fmla="*/ 2147483646 h 323"/>
                <a:gd name="T6" fmla="*/ 2147483646 w 63"/>
                <a:gd name="T7" fmla="*/ 2147483646 h 323"/>
                <a:gd name="T8" fmla="*/ 2147483646 w 63"/>
                <a:gd name="T9" fmla="*/ 0 h 323"/>
                <a:gd name="T10" fmla="*/ 2147483646 w 63"/>
                <a:gd name="T11" fmla="*/ 2147483646 h 323"/>
                <a:gd name="T12" fmla="*/ 2147483646 w 63"/>
                <a:gd name="T13" fmla="*/ 2147483646 h 323"/>
                <a:gd name="T14" fmla="*/ 0 w 63"/>
                <a:gd name="T15" fmla="*/ 2147483646 h 323"/>
                <a:gd name="T16" fmla="*/ 2147483646 w 63"/>
                <a:gd name="T17" fmla="*/ 2147483646 h 3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 h="323">
                  <a:moveTo>
                    <a:pt x="10" y="323"/>
                  </a:moveTo>
                  <a:cubicBezTo>
                    <a:pt x="30" y="323"/>
                    <a:pt x="30" y="323"/>
                    <a:pt x="30" y="323"/>
                  </a:cubicBezTo>
                  <a:cubicBezTo>
                    <a:pt x="42" y="323"/>
                    <a:pt x="52" y="313"/>
                    <a:pt x="52" y="301"/>
                  </a:cubicBezTo>
                  <a:cubicBezTo>
                    <a:pt x="63" y="21"/>
                    <a:pt x="63" y="21"/>
                    <a:pt x="63" y="21"/>
                  </a:cubicBezTo>
                  <a:cubicBezTo>
                    <a:pt x="63" y="12"/>
                    <a:pt x="57" y="3"/>
                    <a:pt x="49" y="0"/>
                  </a:cubicBezTo>
                  <a:cubicBezTo>
                    <a:pt x="52" y="4"/>
                    <a:pt x="53" y="9"/>
                    <a:pt x="53" y="14"/>
                  </a:cubicBezTo>
                  <a:cubicBezTo>
                    <a:pt x="42" y="294"/>
                    <a:pt x="42" y="294"/>
                    <a:pt x="42" y="294"/>
                  </a:cubicBezTo>
                  <a:cubicBezTo>
                    <a:pt x="41" y="321"/>
                    <a:pt x="0" y="323"/>
                    <a:pt x="0" y="323"/>
                  </a:cubicBezTo>
                  <a:lnTo>
                    <a:pt x="10" y="323"/>
                  </a:lnTo>
                  <a:close/>
                </a:path>
              </a:pathLst>
            </a:custGeom>
            <a:solidFill>
              <a:srgbClr val="0855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88" name="Freeform 4624"/>
            <p:cNvSpPr>
              <a:spLocks/>
            </p:cNvSpPr>
            <p:nvPr/>
          </p:nvSpPr>
          <p:spPr bwMode="auto">
            <a:xfrm>
              <a:off x="4776844" y="4703763"/>
              <a:ext cx="128493" cy="214728"/>
            </a:xfrm>
            <a:custGeom>
              <a:avLst/>
              <a:gdLst>
                <a:gd name="T0" fmla="*/ 2147483646 w 85"/>
                <a:gd name="T1" fmla="*/ 2147483646 h 142"/>
                <a:gd name="T2" fmla="*/ 2147483646 w 85"/>
                <a:gd name="T3" fmla="*/ 2147483646 h 142"/>
                <a:gd name="T4" fmla="*/ 2147483646 w 85"/>
                <a:gd name="T5" fmla="*/ 0 h 142"/>
                <a:gd name="T6" fmla="*/ 0 w 85"/>
                <a:gd name="T7" fmla="*/ 0 h 142"/>
                <a:gd name="T8" fmla="*/ 2147483646 w 85"/>
                <a:gd name="T9" fmla="*/ 2147483646 h 142"/>
                <a:gd name="T10" fmla="*/ 2147483646 w 85"/>
                <a:gd name="T11" fmla="*/ 2147483646 h 142"/>
                <a:gd name="T12" fmla="*/ 2147483646 w 85"/>
                <a:gd name="T13" fmla="*/ 2147483646 h 1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 h="142">
                  <a:moveTo>
                    <a:pt x="72" y="110"/>
                  </a:moveTo>
                  <a:lnTo>
                    <a:pt x="67" y="96"/>
                  </a:lnTo>
                  <a:lnTo>
                    <a:pt x="15" y="0"/>
                  </a:lnTo>
                  <a:lnTo>
                    <a:pt x="0" y="0"/>
                  </a:lnTo>
                  <a:lnTo>
                    <a:pt x="77" y="142"/>
                  </a:lnTo>
                  <a:lnTo>
                    <a:pt x="85" y="131"/>
                  </a:lnTo>
                  <a:lnTo>
                    <a:pt x="72" y="110"/>
                  </a:lnTo>
                  <a:close/>
                </a:path>
              </a:pathLst>
            </a:custGeom>
            <a:solidFill>
              <a:srgbClr val="0855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89" name="Freeform 4625"/>
            <p:cNvSpPr>
              <a:spLocks/>
            </p:cNvSpPr>
            <p:nvPr/>
          </p:nvSpPr>
          <p:spPr bwMode="auto">
            <a:xfrm>
              <a:off x="4776844" y="4703763"/>
              <a:ext cx="128493" cy="214728"/>
            </a:xfrm>
            <a:custGeom>
              <a:avLst/>
              <a:gdLst>
                <a:gd name="T0" fmla="*/ 2147483646 w 85"/>
                <a:gd name="T1" fmla="*/ 2147483646 h 142"/>
                <a:gd name="T2" fmla="*/ 2147483646 w 85"/>
                <a:gd name="T3" fmla="*/ 2147483646 h 142"/>
                <a:gd name="T4" fmla="*/ 2147483646 w 85"/>
                <a:gd name="T5" fmla="*/ 0 h 142"/>
                <a:gd name="T6" fmla="*/ 0 w 85"/>
                <a:gd name="T7" fmla="*/ 0 h 142"/>
                <a:gd name="T8" fmla="*/ 2147483646 w 85"/>
                <a:gd name="T9" fmla="*/ 2147483646 h 142"/>
                <a:gd name="T10" fmla="*/ 2147483646 w 85"/>
                <a:gd name="T11" fmla="*/ 2147483646 h 1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142">
                  <a:moveTo>
                    <a:pt x="72" y="110"/>
                  </a:moveTo>
                  <a:lnTo>
                    <a:pt x="67" y="96"/>
                  </a:lnTo>
                  <a:lnTo>
                    <a:pt x="15" y="0"/>
                  </a:lnTo>
                  <a:lnTo>
                    <a:pt x="0" y="0"/>
                  </a:lnTo>
                  <a:lnTo>
                    <a:pt x="77" y="142"/>
                  </a:lnTo>
                  <a:lnTo>
                    <a:pt x="85" y="1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90" name="Freeform 4626"/>
            <p:cNvSpPr>
              <a:spLocks/>
            </p:cNvSpPr>
            <p:nvPr/>
          </p:nvSpPr>
          <p:spPr bwMode="auto">
            <a:xfrm>
              <a:off x="4651375" y="4703763"/>
              <a:ext cx="506413" cy="1306512"/>
            </a:xfrm>
            <a:custGeom>
              <a:avLst/>
              <a:gdLst>
                <a:gd name="T0" fmla="*/ 2147483646 w 134"/>
                <a:gd name="T1" fmla="*/ 2147483646 h 324"/>
                <a:gd name="T2" fmla="*/ 2147483646 w 134"/>
                <a:gd name="T3" fmla="*/ 2147483646 h 324"/>
                <a:gd name="T4" fmla="*/ 2147483646 w 134"/>
                <a:gd name="T5" fmla="*/ 2147483646 h 324"/>
                <a:gd name="T6" fmla="*/ 2147483646 w 134"/>
                <a:gd name="T7" fmla="*/ 2147483646 h 324"/>
                <a:gd name="T8" fmla="*/ 2147483646 w 134"/>
                <a:gd name="T9" fmla="*/ 2147483646 h 324"/>
                <a:gd name="T10" fmla="*/ 2147483646 w 134"/>
                <a:gd name="T11" fmla="*/ 2147483646 h 324"/>
                <a:gd name="T12" fmla="*/ 2147483646 w 134"/>
                <a:gd name="T13" fmla="*/ 0 h 324"/>
                <a:gd name="T14" fmla="*/ 2147483646 w 134"/>
                <a:gd name="T15" fmla="*/ 0 h 324"/>
                <a:gd name="T16" fmla="*/ 2147483646 w 134"/>
                <a:gd name="T17" fmla="*/ 2147483646 h 324"/>
                <a:gd name="T18" fmla="*/ 2147483646 w 134"/>
                <a:gd name="T19" fmla="*/ 0 h 324"/>
                <a:gd name="T20" fmla="*/ 2147483646 w 134"/>
                <a:gd name="T21" fmla="*/ 0 h 324"/>
                <a:gd name="T22" fmla="*/ 0 w 134"/>
                <a:gd name="T23" fmla="*/ 2147483646 h 324"/>
                <a:gd name="T24" fmla="*/ 2147483646 w 134"/>
                <a:gd name="T25" fmla="*/ 2147483646 h 324"/>
                <a:gd name="T26" fmla="*/ 2147483646 w 134"/>
                <a:gd name="T27" fmla="*/ 2147483646 h 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324">
                  <a:moveTo>
                    <a:pt x="34" y="324"/>
                  </a:moveTo>
                  <a:cubicBezTo>
                    <a:pt x="54" y="324"/>
                    <a:pt x="54" y="324"/>
                    <a:pt x="54" y="324"/>
                  </a:cubicBezTo>
                  <a:cubicBezTo>
                    <a:pt x="81" y="324"/>
                    <a:pt x="81" y="324"/>
                    <a:pt x="81" y="324"/>
                  </a:cubicBezTo>
                  <a:cubicBezTo>
                    <a:pt x="101" y="324"/>
                    <a:pt x="101" y="324"/>
                    <a:pt x="101" y="324"/>
                  </a:cubicBezTo>
                  <a:cubicBezTo>
                    <a:pt x="113" y="324"/>
                    <a:pt x="123" y="314"/>
                    <a:pt x="123" y="302"/>
                  </a:cubicBezTo>
                  <a:cubicBezTo>
                    <a:pt x="134" y="22"/>
                    <a:pt x="134" y="22"/>
                    <a:pt x="134" y="22"/>
                  </a:cubicBezTo>
                  <a:cubicBezTo>
                    <a:pt x="134" y="10"/>
                    <a:pt x="124" y="0"/>
                    <a:pt x="112" y="0"/>
                  </a:cubicBezTo>
                  <a:cubicBezTo>
                    <a:pt x="95" y="0"/>
                    <a:pt x="95" y="0"/>
                    <a:pt x="95" y="0"/>
                  </a:cubicBezTo>
                  <a:cubicBezTo>
                    <a:pt x="67" y="49"/>
                    <a:pt x="67" y="49"/>
                    <a:pt x="67" y="49"/>
                  </a:cubicBezTo>
                  <a:cubicBezTo>
                    <a:pt x="39" y="0"/>
                    <a:pt x="39" y="0"/>
                    <a:pt x="39" y="0"/>
                  </a:cubicBezTo>
                  <a:cubicBezTo>
                    <a:pt x="22" y="0"/>
                    <a:pt x="22" y="0"/>
                    <a:pt x="22" y="0"/>
                  </a:cubicBezTo>
                  <a:cubicBezTo>
                    <a:pt x="10" y="0"/>
                    <a:pt x="0" y="10"/>
                    <a:pt x="0" y="22"/>
                  </a:cubicBezTo>
                  <a:cubicBezTo>
                    <a:pt x="12" y="302"/>
                    <a:pt x="12" y="302"/>
                    <a:pt x="12" y="302"/>
                  </a:cubicBezTo>
                  <a:cubicBezTo>
                    <a:pt x="12" y="314"/>
                    <a:pt x="21" y="324"/>
                    <a:pt x="34" y="324"/>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grpSp>
      <p:grpSp>
        <p:nvGrpSpPr>
          <p:cNvPr id="40979" name="Gruppieren 1332"/>
          <p:cNvGrpSpPr>
            <a:grpSpLocks noChangeAspect="1"/>
          </p:cNvGrpSpPr>
          <p:nvPr/>
        </p:nvGrpSpPr>
        <p:grpSpPr bwMode="auto">
          <a:xfrm rot="-1124847">
            <a:off x="4435082" y="1170386"/>
            <a:ext cx="196453" cy="504825"/>
            <a:chOff x="4651375" y="4703763"/>
            <a:chExt cx="506413" cy="1306513"/>
          </a:xfrm>
        </p:grpSpPr>
        <p:sp>
          <p:nvSpPr>
            <p:cNvPr id="1334" name="Freeform 4620"/>
            <p:cNvSpPr>
              <a:spLocks/>
            </p:cNvSpPr>
            <p:nvPr/>
          </p:nvSpPr>
          <p:spPr bwMode="auto">
            <a:xfrm>
              <a:off x="4651375" y="4703763"/>
              <a:ext cx="506413" cy="1306513"/>
            </a:xfrm>
            <a:custGeom>
              <a:avLst/>
              <a:gdLst>
                <a:gd name="T0" fmla="*/ 533 w 134"/>
                <a:gd name="T1" fmla="*/ 6144 h 324"/>
                <a:gd name="T2" fmla="*/ 845 w 134"/>
                <a:gd name="T3" fmla="*/ 6144 h 324"/>
                <a:gd name="T4" fmla="*/ 1270 w 134"/>
                <a:gd name="T5" fmla="*/ 6144 h 324"/>
                <a:gd name="T6" fmla="*/ 1583 w 134"/>
                <a:gd name="T7" fmla="*/ 6144 h 324"/>
                <a:gd name="T8" fmla="*/ 1925 w 134"/>
                <a:gd name="T9" fmla="*/ 5725 h 324"/>
                <a:gd name="T10" fmla="*/ 2095 w 134"/>
                <a:gd name="T11" fmla="*/ 419 h 324"/>
                <a:gd name="T12" fmla="*/ 1750 w 134"/>
                <a:gd name="T13" fmla="*/ 0 h 324"/>
                <a:gd name="T14" fmla="*/ 1488 w 134"/>
                <a:gd name="T15" fmla="*/ 0 h 324"/>
                <a:gd name="T16" fmla="*/ 1050 w 134"/>
                <a:gd name="T17" fmla="*/ 931 h 324"/>
                <a:gd name="T18" fmla="*/ 613 w 134"/>
                <a:gd name="T19" fmla="*/ 0 h 324"/>
                <a:gd name="T20" fmla="*/ 345 w 134"/>
                <a:gd name="T21" fmla="*/ 0 h 324"/>
                <a:gd name="T22" fmla="*/ 0 w 134"/>
                <a:gd name="T23" fmla="*/ 419 h 324"/>
                <a:gd name="T24" fmla="*/ 188 w 134"/>
                <a:gd name="T25" fmla="*/ 5725 h 324"/>
                <a:gd name="T26" fmla="*/ 533 w 134"/>
                <a:gd name="T27" fmla="*/ 6144 h 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324">
                  <a:moveTo>
                    <a:pt x="34" y="324"/>
                  </a:moveTo>
                  <a:cubicBezTo>
                    <a:pt x="54" y="324"/>
                    <a:pt x="54" y="324"/>
                    <a:pt x="54" y="324"/>
                  </a:cubicBezTo>
                  <a:cubicBezTo>
                    <a:pt x="81" y="324"/>
                    <a:pt x="81" y="324"/>
                    <a:pt x="81" y="324"/>
                  </a:cubicBezTo>
                  <a:cubicBezTo>
                    <a:pt x="101" y="324"/>
                    <a:pt x="101" y="324"/>
                    <a:pt x="101" y="324"/>
                  </a:cubicBezTo>
                  <a:cubicBezTo>
                    <a:pt x="113" y="324"/>
                    <a:pt x="123" y="314"/>
                    <a:pt x="123" y="302"/>
                  </a:cubicBezTo>
                  <a:cubicBezTo>
                    <a:pt x="134" y="22"/>
                    <a:pt x="134" y="22"/>
                    <a:pt x="134" y="22"/>
                  </a:cubicBezTo>
                  <a:cubicBezTo>
                    <a:pt x="134" y="10"/>
                    <a:pt x="124" y="0"/>
                    <a:pt x="112" y="0"/>
                  </a:cubicBezTo>
                  <a:cubicBezTo>
                    <a:pt x="95" y="0"/>
                    <a:pt x="95" y="0"/>
                    <a:pt x="95" y="0"/>
                  </a:cubicBezTo>
                  <a:cubicBezTo>
                    <a:pt x="67" y="49"/>
                    <a:pt x="67" y="49"/>
                    <a:pt x="67" y="49"/>
                  </a:cubicBezTo>
                  <a:cubicBezTo>
                    <a:pt x="39" y="0"/>
                    <a:pt x="39" y="0"/>
                    <a:pt x="39" y="0"/>
                  </a:cubicBezTo>
                  <a:cubicBezTo>
                    <a:pt x="22" y="0"/>
                    <a:pt x="22" y="0"/>
                    <a:pt x="22" y="0"/>
                  </a:cubicBezTo>
                  <a:cubicBezTo>
                    <a:pt x="10" y="0"/>
                    <a:pt x="0" y="10"/>
                    <a:pt x="0" y="22"/>
                  </a:cubicBezTo>
                  <a:cubicBezTo>
                    <a:pt x="12" y="302"/>
                    <a:pt x="12" y="302"/>
                    <a:pt x="12" y="302"/>
                  </a:cubicBezTo>
                  <a:cubicBezTo>
                    <a:pt x="12" y="314"/>
                    <a:pt x="21" y="324"/>
                    <a:pt x="34" y="324"/>
                  </a:cubicBezTo>
                  <a:close/>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sz="1350">
                <a:solidFill>
                  <a:srgbClr val="7B879D"/>
                </a:solidFill>
              </a:endParaRPr>
            </a:p>
          </p:txBody>
        </p:sp>
        <p:sp>
          <p:nvSpPr>
            <p:cNvPr id="41578" name="Freeform 4621"/>
            <p:cNvSpPr>
              <a:spLocks/>
            </p:cNvSpPr>
            <p:nvPr/>
          </p:nvSpPr>
          <p:spPr bwMode="auto">
            <a:xfrm>
              <a:off x="4915919" y="4715860"/>
              <a:ext cx="169308" cy="198094"/>
            </a:xfrm>
            <a:custGeom>
              <a:avLst/>
              <a:gdLst>
                <a:gd name="T0" fmla="*/ 0 w 45"/>
                <a:gd name="T1" fmla="*/ 2147483646 h 49"/>
                <a:gd name="T2" fmla="*/ 2147483646 w 45"/>
                <a:gd name="T3" fmla="*/ 2147483646 h 49"/>
                <a:gd name="T4" fmla="*/ 2147483646 w 45"/>
                <a:gd name="T5" fmla="*/ 0 h 49"/>
                <a:gd name="T6" fmla="*/ 2147483646 w 45"/>
                <a:gd name="T7" fmla="*/ 0 h 49"/>
                <a:gd name="T8" fmla="*/ 2147483646 w 45"/>
                <a:gd name="T9" fmla="*/ 2147483646 h 49"/>
                <a:gd name="T10" fmla="*/ 0 w 45"/>
                <a:gd name="T11" fmla="*/ 2147483646 h 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49">
                  <a:moveTo>
                    <a:pt x="0" y="49"/>
                  </a:moveTo>
                  <a:cubicBezTo>
                    <a:pt x="0" y="49"/>
                    <a:pt x="22" y="9"/>
                    <a:pt x="25" y="5"/>
                  </a:cubicBezTo>
                  <a:cubicBezTo>
                    <a:pt x="28" y="1"/>
                    <a:pt x="31" y="0"/>
                    <a:pt x="31" y="0"/>
                  </a:cubicBezTo>
                  <a:cubicBezTo>
                    <a:pt x="45" y="0"/>
                    <a:pt x="45" y="0"/>
                    <a:pt x="45" y="0"/>
                  </a:cubicBezTo>
                  <a:cubicBezTo>
                    <a:pt x="39" y="1"/>
                    <a:pt x="31" y="2"/>
                    <a:pt x="25" y="11"/>
                  </a:cubicBezTo>
                  <a:cubicBezTo>
                    <a:pt x="20" y="18"/>
                    <a:pt x="0" y="49"/>
                    <a:pt x="0"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79" name="Freeform 4622"/>
            <p:cNvSpPr>
              <a:spLocks/>
            </p:cNvSpPr>
            <p:nvPr/>
          </p:nvSpPr>
          <p:spPr bwMode="auto">
            <a:xfrm>
              <a:off x="4671027" y="4720397"/>
              <a:ext cx="83142" cy="1181002"/>
            </a:xfrm>
            <a:custGeom>
              <a:avLst/>
              <a:gdLst>
                <a:gd name="T0" fmla="*/ 2147483646 w 22"/>
                <a:gd name="T1" fmla="*/ 2147483646 h 293"/>
                <a:gd name="T2" fmla="*/ 0 w 22"/>
                <a:gd name="T3" fmla="*/ 2147483646 h 293"/>
                <a:gd name="T4" fmla="*/ 2147483646 w 22"/>
                <a:gd name="T5" fmla="*/ 0 h 293"/>
                <a:gd name="T6" fmla="*/ 2147483646 w 22"/>
                <a:gd name="T7" fmla="*/ 2147483646 h 293"/>
                <a:gd name="T8" fmla="*/ 2147483646 w 22"/>
                <a:gd name="T9" fmla="*/ 2147483646 h 2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93">
                  <a:moveTo>
                    <a:pt x="12" y="293"/>
                  </a:moveTo>
                  <a:cubicBezTo>
                    <a:pt x="0" y="20"/>
                    <a:pt x="0" y="20"/>
                    <a:pt x="0" y="20"/>
                  </a:cubicBezTo>
                  <a:cubicBezTo>
                    <a:pt x="0" y="7"/>
                    <a:pt x="10" y="0"/>
                    <a:pt x="22" y="0"/>
                  </a:cubicBezTo>
                  <a:cubicBezTo>
                    <a:pt x="17" y="1"/>
                    <a:pt x="6" y="7"/>
                    <a:pt x="4" y="21"/>
                  </a:cubicBezTo>
                  <a:cubicBezTo>
                    <a:pt x="3" y="35"/>
                    <a:pt x="12" y="293"/>
                    <a:pt x="12" y="2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80" name="Freeform 4623"/>
            <p:cNvSpPr>
              <a:spLocks/>
            </p:cNvSpPr>
            <p:nvPr/>
          </p:nvSpPr>
          <p:spPr bwMode="auto">
            <a:xfrm>
              <a:off x="4920454" y="4708300"/>
              <a:ext cx="237334" cy="1301976"/>
            </a:xfrm>
            <a:custGeom>
              <a:avLst/>
              <a:gdLst>
                <a:gd name="T0" fmla="*/ 2147483646 w 63"/>
                <a:gd name="T1" fmla="*/ 2147483646 h 323"/>
                <a:gd name="T2" fmla="*/ 2147483646 w 63"/>
                <a:gd name="T3" fmla="*/ 2147483646 h 323"/>
                <a:gd name="T4" fmla="*/ 2147483646 w 63"/>
                <a:gd name="T5" fmla="*/ 2147483646 h 323"/>
                <a:gd name="T6" fmla="*/ 2147483646 w 63"/>
                <a:gd name="T7" fmla="*/ 2147483646 h 323"/>
                <a:gd name="T8" fmla="*/ 2147483646 w 63"/>
                <a:gd name="T9" fmla="*/ 0 h 323"/>
                <a:gd name="T10" fmla="*/ 2147483646 w 63"/>
                <a:gd name="T11" fmla="*/ 2147483646 h 323"/>
                <a:gd name="T12" fmla="*/ 2147483646 w 63"/>
                <a:gd name="T13" fmla="*/ 2147483646 h 323"/>
                <a:gd name="T14" fmla="*/ 0 w 63"/>
                <a:gd name="T15" fmla="*/ 2147483646 h 323"/>
                <a:gd name="T16" fmla="*/ 2147483646 w 63"/>
                <a:gd name="T17" fmla="*/ 2147483646 h 3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 h="323">
                  <a:moveTo>
                    <a:pt x="10" y="323"/>
                  </a:moveTo>
                  <a:cubicBezTo>
                    <a:pt x="30" y="323"/>
                    <a:pt x="30" y="323"/>
                    <a:pt x="30" y="323"/>
                  </a:cubicBezTo>
                  <a:cubicBezTo>
                    <a:pt x="42" y="323"/>
                    <a:pt x="52" y="313"/>
                    <a:pt x="52" y="301"/>
                  </a:cubicBezTo>
                  <a:cubicBezTo>
                    <a:pt x="63" y="21"/>
                    <a:pt x="63" y="21"/>
                    <a:pt x="63" y="21"/>
                  </a:cubicBezTo>
                  <a:cubicBezTo>
                    <a:pt x="63" y="12"/>
                    <a:pt x="57" y="3"/>
                    <a:pt x="49" y="0"/>
                  </a:cubicBezTo>
                  <a:cubicBezTo>
                    <a:pt x="52" y="4"/>
                    <a:pt x="53" y="9"/>
                    <a:pt x="53" y="14"/>
                  </a:cubicBezTo>
                  <a:cubicBezTo>
                    <a:pt x="42" y="294"/>
                    <a:pt x="42" y="294"/>
                    <a:pt x="42" y="294"/>
                  </a:cubicBezTo>
                  <a:cubicBezTo>
                    <a:pt x="41" y="321"/>
                    <a:pt x="0" y="323"/>
                    <a:pt x="0" y="323"/>
                  </a:cubicBezTo>
                  <a:lnTo>
                    <a:pt x="10" y="323"/>
                  </a:lnTo>
                  <a:close/>
                </a:path>
              </a:pathLst>
            </a:custGeom>
            <a:solidFill>
              <a:srgbClr val="0855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81" name="Freeform 4624"/>
            <p:cNvSpPr>
              <a:spLocks/>
            </p:cNvSpPr>
            <p:nvPr/>
          </p:nvSpPr>
          <p:spPr bwMode="auto">
            <a:xfrm>
              <a:off x="4776844" y="4703763"/>
              <a:ext cx="128493" cy="214728"/>
            </a:xfrm>
            <a:custGeom>
              <a:avLst/>
              <a:gdLst>
                <a:gd name="T0" fmla="*/ 2147483646 w 85"/>
                <a:gd name="T1" fmla="*/ 2147483646 h 142"/>
                <a:gd name="T2" fmla="*/ 2147483646 w 85"/>
                <a:gd name="T3" fmla="*/ 2147483646 h 142"/>
                <a:gd name="T4" fmla="*/ 2147483646 w 85"/>
                <a:gd name="T5" fmla="*/ 0 h 142"/>
                <a:gd name="T6" fmla="*/ 0 w 85"/>
                <a:gd name="T7" fmla="*/ 0 h 142"/>
                <a:gd name="T8" fmla="*/ 2147483646 w 85"/>
                <a:gd name="T9" fmla="*/ 2147483646 h 142"/>
                <a:gd name="T10" fmla="*/ 2147483646 w 85"/>
                <a:gd name="T11" fmla="*/ 2147483646 h 142"/>
                <a:gd name="T12" fmla="*/ 2147483646 w 85"/>
                <a:gd name="T13" fmla="*/ 2147483646 h 1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 h="142">
                  <a:moveTo>
                    <a:pt x="72" y="110"/>
                  </a:moveTo>
                  <a:lnTo>
                    <a:pt x="67" y="96"/>
                  </a:lnTo>
                  <a:lnTo>
                    <a:pt x="15" y="0"/>
                  </a:lnTo>
                  <a:lnTo>
                    <a:pt x="0" y="0"/>
                  </a:lnTo>
                  <a:lnTo>
                    <a:pt x="77" y="142"/>
                  </a:lnTo>
                  <a:lnTo>
                    <a:pt x="85" y="131"/>
                  </a:lnTo>
                  <a:lnTo>
                    <a:pt x="72" y="110"/>
                  </a:lnTo>
                  <a:close/>
                </a:path>
              </a:pathLst>
            </a:custGeom>
            <a:solidFill>
              <a:srgbClr val="0855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82" name="Freeform 4625"/>
            <p:cNvSpPr>
              <a:spLocks/>
            </p:cNvSpPr>
            <p:nvPr/>
          </p:nvSpPr>
          <p:spPr bwMode="auto">
            <a:xfrm>
              <a:off x="4776844" y="4703763"/>
              <a:ext cx="128493" cy="214728"/>
            </a:xfrm>
            <a:custGeom>
              <a:avLst/>
              <a:gdLst>
                <a:gd name="T0" fmla="*/ 2147483646 w 85"/>
                <a:gd name="T1" fmla="*/ 2147483646 h 142"/>
                <a:gd name="T2" fmla="*/ 2147483646 w 85"/>
                <a:gd name="T3" fmla="*/ 2147483646 h 142"/>
                <a:gd name="T4" fmla="*/ 2147483646 w 85"/>
                <a:gd name="T5" fmla="*/ 0 h 142"/>
                <a:gd name="T6" fmla="*/ 0 w 85"/>
                <a:gd name="T7" fmla="*/ 0 h 142"/>
                <a:gd name="T8" fmla="*/ 2147483646 w 85"/>
                <a:gd name="T9" fmla="*/ 2147483646 h 142"/>
                <a:gd name="T10" fmla="*/ 2147483646 w 85"/>
                <a:gd name="T11" fmla="*/ 2147483646 h 1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142">
                  <a:moveTo>
                    <a:pt x="72" y="110"/>
                  </a:moveTo>
                  <a:lnTo>
                    <a:pt x="67" y="96"/>
                  </a:lnTo>
                  <a:lnTo>
                    <a:pt x="15" y="0"/>
                  </a:lnTo>
                  <a:lnTo>
                    <a:pt x="0" y="0"/>
                  </a:lnTo>
                  <a:lnTo>
                    <a:pt x="77" y="142"/>
                  </a:lnTo>
                  <a:lnTo>
                    <a:pt x="85" y="1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83" name="Freeform 4626"/>
            <p:cNvSpPr>
              <a:spLocks/>
            </p:cNvSpPr>
            <p:nvPr/>
          </p:nvSpPr>
          <p:spPr bwMode="auto">
            <a:xfrm>
              <a:off x="4651375" y="4703763"/>
              <a:ext cx="506413" cy="1306512"/>
            </a:xfrm>
            <a:custGeom>
              <a:avLst/>
              <a:gdLst>
                <a:gd name="T0" fmla="*/ 2147483646 w 134"/>
                <a:gd name="T1" fmla="*/ 2147483646 h 324"/>
                <a:gd name="T2" fmla="*/ 2147483646 w 134"/>
                <a:gd name="T3" fmla="*/ 2147483646 h 324"/>
                <a:gd name="T4" fmla="*/ 2147483646 w 134"/>
                <a:gd name="T5" fmla="*/ 2147483646 h 324"/>
                <a:gd name="T6" fmla="*/ 2147483646 w 134"/>
                <a:gd name="T7" fmla="*/ 2147483646 h 324"/>
                <a:gd name="T8" fmla="*/ 2147483646 w 134"/>
                <a:gd name="T9" fmla="*/ 2147483646 h 324"/>
                <a:gd name="T10" fmla="*/ 2147483646 w 134"/>
                <a:gd name="T11" fmla="*/ 2147483646 h 324"/>
                <a:gd name="T12" fmla="*/ 2147483646 w 134"/>
                <a:gd name="T13" fmla="*/ 0 h 324"/>
                <a:gd name="T14" fmla="*/ 2147483646 w 134"/>
                <a:gd name="T15" fmla="*/ 0 h 324"/>
                <a:gd name="T16" fmla="*/ 2147483646 w 134"/>
                <a:gd name="T17" fmla="*/ 2147483646 h 324"/>
                <a:gd name="T18" fmla="*/ 2147483646 w 134"/>
                <a:gd name="T19" fmla="*/ 0 h 324"/>
                <a:gd name="T20" fmla="*/ 2147483646 w 134"/>
                <a:gd name="T21" fmla="*/ 0 h 324"/>
                <a:gd name="T22" fmla="*/ 0 w 134"/>
                <a:gd name="T23" fmla="*/ 2147483646 h 324"/>
                <a:gd name="T24" fmla="*/ 2147483646 w 134"/>
                <a:gd name="T25" fmla="*/ 2147483646 h 324"/>
                <a:gd name="T26" fmla="*/ 2147483646 w 134"/>
                <a:gd name="T27" fmla="*/ 2147483646 h 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324">
                  <a:moveTo>
                    <a:pt x="34" y="324"/>
                  </a:moveTo>
                  <a:cubicBezTo>
                    <a:pt x="54" y="324"/>
                    <a:pt x="54" y="324"/>
                    <a:pt x="54" y="324"/>
                  </a:cubicBezTo>
                  <a:cubicBezTo>
                    <a:pt x="81" y="324"/>
                    <a:pt x="81" y="324"/>
                    <a:pt x="81" y="324"/>
                  </a:cubicBezTo>
                  <a:cubicBezTo>
                    <a:pt x="101" y="324"/>
                    <a:pt x="101" y="324"/>
                    <a:pt x="101" y="324"/>
                  </a:cubicBezTo>
                  <a:cubicBezTo>
                    <a:pt x="113" y="324"/>
                    <a:pt x="123" y="314"/>
                    <a:pt x="123" y="302"/>
                  </a:cubicBezTo>
                  <a:cubicBezTo>
                    <a:pt x="134" y="22"/>
                    <a:pt x="134" y="22"/>
                    <a:pt x="134" y="22"/>
                  </a:cubicBezTo>
                  <a:cubicBezTo>
                    <a:pt x="134" y="10"/>
                    <a:pt x="124" y="0"/>
                    <a:pt x="112" y="0"/>
                  </a:cubicBezTo>
                  <a:cubicBezTo>
                    <a:pt x="95" y="0"/>
                    <a:pt x="95" y="0"/>
                    <a:pt x="95" y="0"/>
                  </a:cubicBezTo>
                  <a:cubicBezTo>
                    <a:pt x="67" y="49"/>
                    <a:pt x="67" y="49"/>
                    <a:pt x="67" y="49"/>
                  </a:cubicBezTo>
                  <a:cubicBezTo>
                    <a:pt x="39" y="0"/>
                    <a:pt x="39" y="0"/>
                    <a:pt x="39" y="0"/>
                  </a:cubicBezTo>
                  <a:cubicBezTo>
                    <a:pt x="22" y="0"/>
                    <a:pt x="22" y="0"/>
                    <a:pt x="22" y="0"/>
                  </a:cubicBezTo>
                  <a:cubicBezTo>
                    <a:pt x="10" y="0"/>
                    <a:pt x="0" y="10"/>
                    <a:pt x="0" y="22"/>
                  </a:cubicBezTo>
                  <a:cubicBezTo>
                    <a:pt x="12" y="302"/>
                    <a:pt x="12" y="302"/>
                    <a:pt x="12" y="302"/>
                  </a:cubicBezTo>
                  <a:cubicBezTo>
                    <a:pt x="12" y="314"/>
                    <a:pt x="21" y="324"/>
                    <a:pt x="34" y="324"/>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grpSp>
      <p:sp>
        <p:nvSpPr>
          <p:cNvPr id="40980" name="Textfeld 1340"/>
          <p:cNvSpPr txBox="1">
            <a:spLocks noChangeArrowheads="1"/>
          </p:cNvSpPr>
          <p:nvPr/>
        </p:nvSpPr>
        <p:spPr bwMode="auto">
          <a:xfrm rot="3409177">
            <a:off x="3584974" y="1698310"/>
            <a:ext cx="398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50000"/>
              </a:spcBef>
              <a:buFontTx/>
              <a:buNone/>
            </a:pPr>
            <a:r>
              <a:rPr lang="de-DE" altLang="de-DE" sz="900">
                <a:solidFill>
                  <a:srgbClr val="000000"/>
                </a:solidFill>
                <a:latin typeface="Arial" panose="020B0604020202020204" pitchFamily="34" charset="0"/>
              </a:rPr>
              <a:t>HER2</a:t>
            </a:r>
          </a:p>
        </p:txBody>
      </p:sp>
      <p:sp>
        <p:nvSpPr>
          <p:cNvPr id="40981" name="Textfeld 1341"/>
          <p:cNvSpPr txBox="1">
            <a:spLocks noChangeArrowheads="1"/>
          </p:cNvSpPr>
          <p:nvPr/>
        </p:nvSpPr>
        <p:spPr bwMode="auto">
          <a:xfrm rot="3409177">
            <a:off x="3641354" y="1567222"/>
            <a:ext cx="400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50000"/>
              </a:spcBef>
              <a:buFontTx/>
              <a:buNone/>
            </a:pPr>
            <a:r>
              <a:rPr lang="de-DE" altLang="de-DE" sz="900" dirty="0">
                <a:solidFill>
                  <a:srgbClr val="000000"/>
                </a:solidFill>
                <a:latin typeface="Arial" panose="020B0604020202020204" pitchFamily="34" charset="0"/>
              </a:rPr>
              <a:t>HER2</a:t>
            </a:r>
          </a:p>
        </p:txBody>
      </p:sp>
      <p:sp>
        <p:nvSpPr>
          <p:cNvPr id="40982" name="Textfeld 1342"/>
          <p:cNvSpPr txBox="1">
            <a:spLocks noChangeArrowheads="1"/>
          </p:cNvSpPr>
          <p:nvPr/>
        </p:nvSpPr>
        <p:spPr bwMode="auto">
          <a:xfrm rot="3806200">
            <a:off x="4155283" y="1331598"/>
            <a:ext cx="398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50000"/>
              </a:spcBef>
              <a:buFontTx/>
              <a:buNone/>
            </a:pPr>
            <a:r>
              <a:rPr lang="de-DE" altLang="de-DE" sz="900">
                <a:solidFill>
                  <a:srgbClr val="000000"/>
                </a:solidFill>
                <a:latin typeface="Arial" panose="020B0604020202020204" pitchFamily="34" charset="0"/>
              </a:rPr>
              <a:t>HER2</a:t>
            </a:r>
          </a:p>
        </p:txBody>
      </p:sp>
      <p:sp>
        <p:nvSpPr>
          <p:cNvPr id="40983" name="Textfeld 1343"/>
          <p:cNvSpPr txBox="1">
            <a:spLocks noChangeArrowheads="1"/>
          </p:cNvSpPr>
          <p:nvPr/>
        </p:nvSpPr>
        <p:spPr bwMode="auto">
          <a:xfrm rot="4237836">
            <a:off x="4261006" y="1238788"/>
            <a:ext cx="400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50000"/>
              </a:spcBef>
              <a:buFontTx/>
              <a:buNone/>
            </a:pPr>
            <a:r>
              <a:rPr lang="de-DE" altLang="de-DE" sz="900" dirty="0">
                <a:solidFill>
                  <a:srgbClr val="000000"/>
                </a:solidFill>
                <a:latin typeface="Arial" panose="020B0604020202020204" pitchFamily="34" charset="0"/>
              </a:rPr>
              <a:t>HER3</a:t>
            </a:r>
          </a:p>
        </p:txBody>
      </p:sp>
      <p:grpSp>
        <p:nvGrpSpPr>
          <p:cNvPr id="40984" name="Gruppieren 1344"/>
          <p:cNvGrpSpPr>
            <a:grpSpLocks/>
          </p:cNvGrpSpPr>
          <p:nvPr/>
        </p:nvGrpSpPr>
        <p:grpSpPr bwMode="auto">
          <a:xfrm>
            <a:off x="5344906" y="3684989"/>
            <a:ext cx="706879" cy="797648"/>
            <a:chOff x="6016076" y="4929859"/>
            <a:chExt cx="941474" cy="1064292"/>
          </a:xfrm>
        </p:grpSpPr>
        <p:sp>
          <p:nvSpPr>
            <p:cNvPr id="1346" name="Rechteckiger Pfeil 1345"/>
            <p:cNvSpPr/>
            <p:nvPr/>
          </p:nvSpPr>
          <p:spPr>
            <a:xfrm rot="5400000">
              <a:off x="6517354" y="5031696"/>
              <a:ext cx="480722" cy="399671"/>
            </a:xfrm>
            <a:prstGeom prst="bentArrow">
              <a:avLst/>
            </a:prstGeom>
            <a:solidFill>
              <a:srgbClr val="FF9900"/>
            </a:solidFill>
            <a:ln>
              <a:solidFill>
                <a:schemeClr val="tx1"/>
              </a:solidFill>
            </a:ln>
            <a:scene3d>
              <a:camera prst="orthographicFront"/>
              <a:lightRig rig="threePt" dir="t"/>
            </a:scene3d>
            <a:sp3d>
              <a:bevelT w="114300" h="114300"/>
            </a:sp3d>
          </p:spPr>
          <p:txBody>
            <a:bodyPr>
              <a:spAutoFit/>
            </a:bodyPr>
            <a:lstStyle/>
            <a:p>
              <a:pPr>
                <a:spcBef>
                  <a:spcPct val="50000"/>
                </a:spcBef>
                <a:defRPr/>
              </a:pPr>
              <a:endParaRPr lang="de-DE" sz="1350">
                <a:solidFill>
                  <a:srgbClr val="000000"/>
                </a:solidFill>
              </a:endParaRPr>
            </a:p>
          </p:txBody>
        </p:sp>
        <p:sp>
          <p:nvSpPr>
            <p:cNvPr id="1347" name="Rechteckiger Pfeil 1346"/>
            <p:cNvSpPr/>
            <p:nvPr/>
          </p:nvSpPr>
          <p:spPr>
            <a:xfrm rot="10800000">
              <a:off x="6455619" y="5503482"/>
              <a:ext cx="480722" cy="400396"/>
            </a:xfrm>
            <a:prstGeom prst="bentArrow">
              <a:avLst/>
            </a:prstGeom>
            <a:solidFill>
              <a:schemeClr val="accent3">
                <a:lumMod val="60000"/>
                <a:lumOff val="40000"/>
              </a:schemeClr>
            </a:solidFill>
            <a:ln>
              <a:solidFill>
                <a:schemeClr val="tx1"/>
              </a:solidFill>
            </a:ln>
            <a:scene3d>
              <a:camera prst="orthographicFront"/>
              <a:lightRig rig="threePt" dir="t"/>
            </a:scene3d>
            <a:sp3d>
              <a:bevelT w="114300" h="114300"/>
            </a:sp3d>
          </p:spPr>
          <p:txBody>
            <a:bodyPr>
              <a:spAutoFit/>
            </a:bodyPr>
            <a:lstStyle/>
            <a:p>
              <a:pPr>
                <a:spcBef>
                  <a:spcPct val="50000"/>
                </a:spcBef>
                <a:defRPr/>
              </a:pPr>
              <a:endParaRPr lang="de-DE" sz="1350">
                <a:solidFill>
                  <a:srgbClr val="000000"/>
                </a:solidFill>
              </a:endParaRPr>
            </a:p>
          </p:txBody>
        </p:sp>
        <p:sp>
          <p:nvSpPr>
            <p:cNvPr id="1348" name="Rechteckiger Pfeil 1347"/>
            <p:cNvSpPr/>
            <p:nvPr/>
          </p:nvSpPr>
          <p:spPr>
            <a:xfrm rot="16200000">
              <a:off x="5975551" y="5440020"/>
              <a:ext cx="480722" cy="399671"/>
            </a:xfrm>
            <a:prstGeom prst="bentArrow">
              <a:avLst/>
            </a:prstGeom>
            <a:solidFill>
              <a:srgbClr val="82D7F2"/>
            </a:solidFill>
            <a:ln>
              <a:solidFill>
                <a:schemeClr val="tx1"/>
              </a:solidFill>
            </a:ln>
            <a:scene3d>
              <a:camera prst="orthographicFront"/>
              <a:lightRig rig="threePt" dir="t"/>
            </a:scene3d>
            <a:sp3d>
              <a:bevelT w="114300" h="114300"/>
            </a:sp3d>
          </p:spPr>
          <p:txBody>
            <a:bodyPr>
              <a:spAutoFit/>
            </a:bodyPr>
            <a:lstStyle/>
            <a:p>
              <a:pPr>
                <a:spcBef>
                  <a:spcPct val="50000"/>
                </a:spcBef>
                <a:defRPr/>
              </a:pPr>
              <a:endParaRPr lang="de-DE" sz="1350">
                <a:solidFill>
                  <a:srgbClr val="000000"/>
                </a:solidFill>
              </a:endParaRPr>
            </a:p>
          </p:txBody>
        </p:sp>
        <p:sp>
          <p:nvSpPr>
            <p:cNvPr id="1349" name="Rechteckiger Pfeil 1348"/>
            <p:cNvSpPr/>
            <p:nvPr/>
          </p:nvSpPr>
          <p:spPr>
            <a:xfrm>
              <a:off x="6043712" y="4929859"/>
              <a:ext cx="480721" cy="400396"/>
            </a:xfrm>
            <a:prstGeom prst="bentArrow">
              <a:avLst/>
            </a:prstGeom>
            <a:solidFill>
              <a:schemeClr val="accent4">
                <a:lumMod val="60000"/>
                <a:lumOff val="40000"/>
              </a:schemeClr>
            </a:solidFill>
            <a:ln>
              <a:solidFill>
                <a:schemeClr val="tx1"/>
              </a:solidFill>
            </a:ln>
            <a:scene3d>
              <a:camera prst="orthographicFront"/>
              <a:lightRig rig="threePt" dir="t"/>
            </a:scene3d>
            <a:sp3d>
              <a:bevelT w="114300" h="114300"/>
            </a:sp3d>
          </p:spPr>
          <p:txBody>
            <a:bodyPr>
              <a:spAutoFit/>
            </a:bodyPr>
            <a:lstStyle/>
            <a:p>
              <a:pPr>
                <a:spcBef>
                  <a:spcPct val="50000"/>
                </a:spcBef>
                <a:defRPr/>
              </a:pPr>
              <a:endParaRPr lang="de-DE" sz="1350">
                <a:solidFill>
                  <a:srgbClr val="000000"/>
                </a:solidFill>
              </a:endParaRPr>
            </a:p>
          </p:txBody>
        </p:sp>
        <p:sp>
          <p:nvSpPr>
            <p:cNvPr id="41573" name="Textfeld 1349"/>
            <p:cNvSpPr txBox="1">
              <a:spLocks noChangeArrowheads="1"/>
            </p:cNvSpPr>
            <p:nvPr/>
          </p:nvSpPr>
          <p:spPr bwMode="auto">
            <a:xfrm>
              <a:off x="6488444" y="5119801"/>
              <a:ext cx="429984" cy="49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50000"/>
                </a:spcBef>
                <a:buFontTx/>
                <a:buNone/>
              </a:pPr>
              <a:r>
                <a:rPr lang="de-DE" altLang="de-DE" sz="900" b="1">
                  <a:solidFill>
                    <a:srgbClr val="000000"/>
                  </a:solidFill>
                  <a:latin typeface="Arial" panose="020B0604020202020204" pitchFamily="34" charset="0"/>
                </a:rPr>
                <a:t>G1</a:t>
              </a:r>
            </a:p>
          </p:txBody>
        </p:sp>
        <p:sp>
          <p:nvSpPr>
            <p:cNvPr id="41574" name="Textfeld 1350"/>
            <p:cNvSpPr txBox="1">
              <a:spLocks noChangeArrowheads="1"/>
            </p:cNvSpPr>
            <p:nvPr/>
          </p:nvSpPr>
          <p:spPr bwMode="auto">
            <a:xfrm>
              <a:off x="6553679" y="5501353"/>
              <a:ext cx="285694" cy="3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900" b="1">
                  <a:solidFill>
                    <a:srgbClr val="000000"/>
                  </a:solidFill>
                  <a:latin typeface="Arial" panose="020B0604020202020204" pitchFamily="34" charset="0"/>
                </a:rPr>
                <a:t>S</a:t>
              </a:r>
            </a:p>
          </p:txBody>
        </p:sp>
        <p:sp>
          <p:nvSpPr>
            <p:cNvPr id="41575" name="Textfeld 1351"/>
            <p:cNvSpPr txBox="1">
              <a:spLocks noChangeArrowheads="1"/>
            </p:cNvSpPr>
            <p:nvPr/>
          </p:nvSpPr>
          <p:spPr bwMode="auto">
            <a:xfrm>
              <a:off x="6126728" y="5501356"/>
              <a:ext cx="408575" cy="49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50000"/>
                </a:spcBef>
                <a:buFontTx/>
                <a:buNone/>
              </a:pPr>
              <a:r>
                <a:rPr lang="de-DE" altLang="de-DE" sz="900" b="1">
                  <a:solidFill>
                    <a:srgbClr val="000000"/>
                  </a:solidFill>
                  <a:latin typeface="Arial" panose="020B0604020202020204" pitchFamily="34" charset="0"/>
                </a:rPr>
                <a:t>G2</a:t>
              </a:r>
            </a:p>
          </p:txBody>
        </p:sp>
        <p:sp>
          <p:nvSpPr>
            <p:cNvPr id="41576" name="Textfeld 1352"/>
            <p:cNvSpPr txBox="1">
              <a:spLocks noChangeArrowheads="1"/>
            </p:cNvSpPr>
            <p:nvPr/>
          </p:nvSpPr>
          <p:spPr bwMode="auto">
            <a:xfrm>
              <a:off x="6159057" y="5133746"/>
              <a:ext cx="285694" cy="3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50000"/>
                </a:spcBef>
                <a:buFontTx/>
                <a:buNone/>
              </a:pPr>
              <a:r>
                <a:rPr lang="de-DE" altLang="de-DE" sz="900" b="1">
                  <a:solidFill>
                    <a:srgbClr val="000000"/>
                  </a:solidFill>
                  <a:latin typeface="Arial" panose="020B0604020202020204" pitchFamily="34" charset="0"/>
                </a:rPr>
                <a:t>M</a:t>
              </a:r>
            </a:p>
          </p:txBody>
        </p:sp>
      </p:grpSp>
      <p:sp>
        <p:nvSpPr>
          <p:cNvPr id="40985" name="Textfeld 1353"/>
          <p:cNvSpPr txBox="1">
            <a:spLocks noChangeArrowheads="1"/>
          </p:cNvSpPr>
          <p:nvPr/>
        </p:nvSpPr>
        <p:spPr bwMode="auto">
          <a:xfrm>
            <a:off x="6752034" y="3734219"/>
            <a:ext cx="91082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50000"/>
              </a:spcBef>
              <a:buFontTx/>
              <a:buNone/>
            </a:pPr>
            <a:r>
              <a:rPr lang="de-DE" altLang="de-DE" sz="750" b="1" dirty="0" err="1">
                <a:solidFill>
                  <a:srgbClr val="000000"/>
                </a:solidFill>
                <a:latin typeface="Arial" panose="020B0604020202020204" pitchFamily="34" charset="0"/>
              </a:rPr>
              <a:t>Abemaciclib</a:t>
            </a:r>
            <a:endParaRPr lang="de-DE" altLang="de-DE" sz="750" b="1" dirty="0">
              <a:solidFill>
                <a:srgbClr val="000000"/>
              </a:solidFill>
              <a:latin typeface="Arial" panose="020B0604020202020204" pitchFamily="34" charset="0"/>
            </a:endParaRPr>
          </a:p>
          <a:p>
            <a:pPr>
              <a:spcBef>
                <a:spcPct val="50000"/>
              </a:spcBef>
              <a:buFontTx/>
              <a:buNone/>
            </a:pPr>
            <a:r>
              <a:rPr lang="de-DE" altLang="de-DE" sz="750" b="1" dirty="0" err="1">
                <a:solidFill>
                  <a:srgbClr val="000000"/>
                </a:solidFill>
                <a:latin typeface="Arial" panose="020B0604020202020204" pitchFamily="34" charset="0"/>
              </a:rPr>
              <a:t>Palbociblib</a:t>
            </a:r>
            <a:endParaRPr lang="de-DE" altLang="de-DE" sz="750" b="1" dirty="0">
              <a:solidFill>
                <a:srgbClr val="000000"/>
              </a:solidFill>
              <a:latin typeface="Arial" panose="020B0604020202020204" pitchFamily="34" charset="0"/>
            </a:endParaRPr>
          </a:p>
          <a:p>
            <a:pPr>
              <a:spcBef>
                <a:spcPct val="50000"/>
              </a:spcBef>
              <a:buFontTx/>
              <a:buNone/>
            </a:pPr>
            <a:r>
              <a:rPr lang="de-DE" altLang="de-DE" sz="750" b="1" dirty="0" err="1">
                <a:solidFill>
                  <a:srgbClr val="000000"/>
                </a:solidFill>
                <a:latin typeface="Arial" panose="020B0604020202020204" pitchFamily="34" charset="0"/>
              </a:rPr>
              <a:t>Ribociclib</a:t>
            </a:r>
            <a:endParaRPr lang="de-DE" altLang="de-DE" sz="750" b="1" dirty="0">
              <a:solidFill>
                <a:srgbClr val="000000"/>
              </a:solidFill>
              <a:latin typeface="Arial" panose="020B0604020202020204" pitchFamily="34" charset="0"/>
            </a:endParaRPr>
          </a:p>
        </p:txBody>
      </p:sp>
      <p:grpSp>
        <p:nvGrpSpPr>
          <p:cNvPr id="40986" name="Group 3"/>
          <p:cNvGrpSpPr>
            <a:grpSpLocks noChangeAspect="1"/>
          </p:cNvGrpSpPr>
          <p:nvPr/>
        </p:nvGrpSpPr>
        <p:grpSpPr bwMode="auto">
          <a:xfrm>
            <a:off x="4080276" y="3970738"/>
            <a:ext cx="1001315" cy="473869"/>
            <a:chOff x="720" y="1278"/>
            <a:chExt cx="4511" cy="2135"/>
          </a:xfrm>
        </p:grpSpPr>
        <p:sp>
          <p:nvSpPr>
            <p:cNvPr id="41218" name="Freeform 4"/>
            <p:cNvSpPr>
              <a:spLocks/>
            </p:cNvSpPr>
            <p:nvPr/>
          </p:nvSpPr>
          <p:spPr bwMode="auto">
            <a:xfrm>
              <a:off x="3813" y="2229"/>
              <a:ext cx="50" cy="104"/>
            </a:xfrm>
            <a:custGeom>
              <a:avLst/>
              <a:gdLst>
                <a:gd name="T0" fmla="*/ 783 w 20"/>
                <a:gd name="T1" fmla="*/ 8648 h 39"/>
                <a:gd name="T2" fmla="*/ 3720 w 20"/>
                <a:gd name="T3" fmla="*/ 1059 h 39"/>
                <a:gd name="T4" fmla="*/ 8125 w 20"/>
                <a:gd name="T5" fmla="*/ 5824 h 39"/>
                <a:gd name="T6" fmla="*/ 12238 w 20"/>
                <a:gd name="T7" fmla="*/ 34531 h 39"/>
                <a:gd name="T8" fmla="*/ 8125 w 20"/>
                <a:gd name="T9" fmla="*/ 33429 h 39"/>
                <a:gd name="T10" fmla="*/ 4425 w 20"/>
                <a:gd name="T11" fmla="*/ 37376 h 39"/>
                <a:gd name="T12" fmla="*/ 783 w 20"/>
                <a:gd name="T13" fmla="*/ 8648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39">
                  <a:moveTo>
                    <a:pt x="1" y="9"/>
                  </a:moveTo>
                  <a:cubicBezTo>
                    <a:pt x="0" y="5"/>
                    <a:pt x="2" y="2"/>
                    <a:pt x="6" y="1"/>
                  </a:cubicBezTo>
                  <a:cubicBezTo>
                    <a:pt x="9" y="0"/>
                    <a:pt x="12" y="3"/>
                    <a:pt x="13" y="6"/>
                  </a:cubicBezTo>
                  <a:cubicBezTo>
                    <a:pt x="20" y="36"/>
                    <a:pt x="20" y="36"/>
                    <a:pt x="20" y="36"/>
                  </a:cubicBezTo>
                  <a:cubicBezTo>
                    <a:pt x="13" y="35"/>
                    <a:pt x="13" y="35"/>
                    <a:pt x="13" y="35"/>
                  </a:cubicBezTo>
                  <a:cubicBezTo>
                    <a:pt x="7" y="39"/>
                    <a:pt x="7" y="39"/>
                    <a:pt x="7" y="39"/>
                  </a:cubicBezTo>
                  <a:lnTo>
                    <a:pt x="1" y="9"/>
                  </a:lnTo>
                  <a:close/>
                </a:path>
              </a:pathLst>
            </a:custGeom>
            <a:solidFill>
              <a:srgbClr val="FE80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19" name="Freeform 5"/>
            <p:cNvSpPr>
              <a:spLocks/>
            </p:cNvSpPr>
            <p:nvPr/>
          </p:nvSpPr>
          <p:spPr bwMode="auto">
            <a:xfrm>
              <a:off x="3813" y="2229"/>
              <a:ext cx="50" cy="104"/>
            </a:xfrm>
            <a:custGeom>
              <a:avLst/>
              <a:gdLst>
                <a:gd name="T0" fmla="*/ 783 w 20"/>
                <a:gd name="T1" fmla="*/ 8648 h 39"/>
                <a:gd name="T2" fmla="*/ 3720 w 20"/>
                <a:gd name="T3" fmla="*/ 1059 h 39"/>
                <a:gd name="T4" fmla="*/ 8125 w 20"/>
                <a:gd name="T5" fmla="*/ 5824 h 39"/>
                <a:gd name="T6" fmla="*/ 12238 w 20"/>
                <a:gd name="T7" fmla="*/ 34531 h 39"/>
                <a:gd name="T8" fmla="*/ 8125 w 20"/>
                <a:gd name="T9" fmla="*/ 33429 h 39"/>
                <a:gd name="T10" fmla="*/ 4425 w 20"/>
                <a:gd name="T11" fmla="*/ 37376 h 39"/>
                <a:gd name="T12" fmla="*/ 783 w 20"/>
                <a:gd name="T13" fmla="*/ 8648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39">
                  <a:moveTo>
                    <a:pt x="1" y="9"/>
                  </a:moveTo>
                  <a:cubicBezTo>
                    <a:pt x="0" y="5"/>
                    <a:pt x="2" y="2"/>
                    <a:pt x="6" y="1"/>
                  </a:cubicBezTo>
                  <a:cubicBezTo>
                    <a:pt x="9" y="0"/>
                    <a:pt x="12" y="3"/>
                    <a:pt x="13" y="6"/>
                  </a:cubicBezTo>
                  <a:cubicBezTo>
                    <a:pt x="20" y="36"/>
                    <a:pt x="20" y="36"/>
                    <a:pt x="20" y="36"/>
                  </a:cubicBezTo>
                  <a:cubicBezTo>
                    <a:pt x="13" y="35"/>
                    <a:pt x="13" y="35"/>
                    <a:pt x="13" y="35"/>
                  </a:cubicBezTo>
                  <a:cubicBezTo>
                    <a:pt x="7" y="39"/>
                    <a:pt x="7" y="39"/>
                    <a:pt x="7" y="39"/>
                  </a:cubicBezTo>
                  <a:lnTo>
                    <a:pt x="1" y="9"/>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220" name="Freeform 6"/>
            <p:cNvSpPr>
              <a:spLocks/>
            </p:cNvSpPr>
            <p:nvPr/>
          </p:nvSpPr>
          <p:spPr bwMode="auto">
            <a:xfrm>
              <a:off x="3818" y="2235"/>
              <a:ext cx="22" cy="64"/>
            </a:xfrm>
            <a:custGeom>
              <a:avLst/>
              <a:gdLst>
                <a:gd name="T0" fmla="*/ 425 w 9"/>
                <a:gd name="T1" fmla="*/ 6883 h 24"/>
                <a:gd name="T2" fmla="*/ 2540 w 9"/>
                <a:gd name="T3" fmla="*/ 23061 h 24"/>
                <a:gd name="T4" fmla="*/ 3681 w 9"/>
                <a:gd name="T5" fmla="*/ 1763 h 24"/>
                <a:gd name="T6" fmla="*/ 425 w 9"/>
                <a:gd name="T7" fmla="*/ 6883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24">
                  <a:moveTo>
                    <a:pt x="1" y="7"/>
                  </a:moveTo>
                  <a:cubicBezTo>
                    <a:pt x="5" y="24"/>
                    <a:pt x="5" y="24"/>
                    <a:pt x="5" y="24"/>
                  </a:cubicBezTo>
                  <a:cubicBezTo>
                    <a:pt x="3" y="18"/>
                    <a:pt x="5" y="3"/>
                    <a:pt x="7" y="2"/>
                  </a:cubicBezTo>
                  <a:cubicBezTo>
                    <a:pt x="9" y="0"/>
                    <a:pt x="0" y="0"/>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21" name="Freeform 7"/>
            <p:cNvSpPr>
              <a:spLocks/>
            </p:cNvSpPr>
            <p:nvPr/>
          </p:nvSpPr>
          <p:spPr bwMode="auto">
            <a:xfrm>
              <a:off x="2700" y="2616"/>
              <a:ext cx="50" cy="173"/>
            </a:xfrm>
            <a:custGeom>
              <a:avLst/>
              <a:gdLst>
                <a:gd name="T0" fmla="*/ 8595 w 20"/>
                <a:gd name="T1" fmla="*/ 0 h 65"/>
                <a:gd name="T2" fmla="*/ 4425 w 20"/>
                <a:gd name="T3" fmla="*/ 1757 h 65"/>
                <a:gd name="T4" fmla="*/ 0 w 20"/>
                <a:gd name="T5" fmla="*/ 54751 h 65"/>
                <a:gd name="T6" fmla="*/ 3720 w 20"/>
                <a:gd name="T7" fmla="*/ 61423 h 65"/>
                <a:gd name="T8" fmla="*/ 8125 w 20"/>
                <a:gd name="T9" fmla="*/ 55842 h 65"/>
                <a:gd name="T10" fmla="*/ 12238 w 20"/>
                <a:gd name="T11" fmla="*/ 2813 h 65"/>
                <a:gd name="T12" fmla="*/ 8595 w 20"/>
                <a:gd name="T13" fmla="*/ 0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65">
                  <a:moveTo>
                    <a:pt x="14" y="0"/>
                  </a:moveTo>
                  <a:cubicBezTo>
                    <a:pt x="7" y="2"/>
                    <a:pt x="7" y="2"/>
                    <a:pt x="7" y="2"/>
                  </a:cubicBezTo>
                  <a:cubicBezTo>
                    <a:pt x="0" y="58"/>
                    <a:pt x="0" y="58"/>
                    <a:pt x="0" y="58"/>
                  </a:cubicBezTo>
                  <a:cubicBezTo>
                    <a:pt x="0" y="61"/>
                    <a:pt x="3" y="64"/>
                    <a:pt x="6" y="65"/>
                  </a:cubicBezTo>
                  <a:cubicBezTo>
                    <a:pt x="9" y="65"/>
                    <a:pt x="12" y="62"/>
                    <a:pt x="13" y="59"/>
                  </a:cubicBezTo>
                  <a:cubicBezTo>
                    <a:pt x="20" y="3"/>
                    <a:pt x="20" y="3"/>
                    <a:pt x="20" y="3"/>
                  </a:cubicBezTo>
                  <a:lnTo>
                    <a:pt x="14" y="0"/>
                  </a:lnTo>
                  <a:close/>
                </a:path>
              </a:pathLst>
            </a:custGeom>
            <a:solidFill>
              <a:srgbClr val="FFE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22" name="Freeform 8"/>
            <p:cNvSpPr>
              <a:spLocks/>
            </p:cNvSpPr>
            <p:nvPr/>
          </p:nvSpPr>
          <p:spPr bwMode="auto">
            <a:xfrm>
              <a:off x="2700" y="2616"/>
              <a:ext cx="50" cy="173"/>
            </a:xfrm>
            <a:custGeom>
              <a:avLst/>
              <a:gdLst>
                <a:gd name="T0" fmla="*/ 8595 w 20"/>
                <a:gd name="T1" fmla="*/ 0 h 65"/>
                <a:gd name="T2" fmla="*/ 4425 w 20"/>
                <a:gd name="T3" fmla="*/ 1757 h 65"/>
                <a:gd name="T4" fmla="*/ 0 w 20"/>
                <a:gd name="T5" fmla="*/ 54751 h 65"/>
                <a:gd name="T6" fmla="*/ 3720 w 20"/>
                <a:gd name="T7" fmla="*/ 61423 h 65"/>
                <a:gd name="T8" fmla="*/ 8125 w 20"/>
                <a:gd name="T9" fmla="*/ 55842 h 65"/>
                <a:gd name="T10" fmla="*/ 12238 w 20"/>
                <a:gd name="T11" fmla="*/ 2813 h 65"/>
                <a:gd name="T12" fmla="*/ 8595 w 20"/>
                <a:gd name="T13" fmla="*/ 0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65">
                  <a:moveTo>
                    <a:pt x="14" y="0"/>
                  </a:moveTo>
                  <a:cubicBezTo>
                    <a:pt x="7" y="2"/>
                    <a:pt x="7" y="2"/>
                    <a:pt x="7" y="2"/>
                  </a:cubicBezTo>
                  <a:cubicBezTo>
                    <a:pt x="0" y="58"/>
                    <a:pt x="0" y="58"/>
                    <a:pt x="0" y="58"/>
                  </a:cubicBezTo>
                  <a:cubicBezTo>
                    <a:pt x="0" y="61"/>
                    <a:pt x="3" y="64"/>
                    <a:pt x="6" y="65"/>
                  </a:cubicBezTo>
                  <a:cubicBezTo>
                    <a:pt x="9" y="65"/>
                    <a:pt x="12" y="62"/>
                    <a:pt x="13" y="59"/>
                  </a:cubicBezTo>
                  <a:cubicBezTo>
                    <a:pt x="20" y="3"/>
                    <a:pt x="20" y="3"/>
                    <a:pt x="20" y="3"/>
                  </a:cubicBezTo>
                  <a:lnTo>
                    <a:pt x="14" y="0"/>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223" name="Freeform 9"/>
            <p:cNvSpPr>
              <a:spLocks/>
            </p:cNvSpPr>
            <p:nvPr/>
          </p:nvSpPr>
          <p:spPr bwMode="auto">
            <a:xfrm>
              <a:off x="2708" y="2621"/>
              <a:ext cx="27" cy="142"/>
            </a:xfrm>
            <a:custGeom>
              <a:avLst/>
              <a:gdLst>
                <a:gd name="T0" fmla="*/ 0 w 27"/>
                <a:gd name="T1" fmla="*/ 142 h 142"/>
                <a:gd name="T2" fmla="*/ 15 w 27"/>
                <a:gd name="T3" fmla="*/ 6 h 142"/>
                <a:gd name="T4" fmla="*/ 27 w 27"/>
                <a:gd name="T5" fmla="*/ 0 h 142"/>
                <a:gd name="T6" fmla="*/ 22 w 27"/>
                <a:gd name="T7" fmla="*/ 11 h 142"/>
                <a:gd name="T8" fmla="*/ 0 w 27"/>
                <a:gd name="T9" fmla="*/ 142 h 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42">
                  <a:moveTo>
                    <a:pt x="0" y="142"/>
                  </a:moveTo>
                  <a:lnTo>
                    <a:pt x="15" y="6"/>
                  </a:lnTo>
                  <a:lnTo>
                    <a:pt x="27" y="0"/>
                  </a:lnTo>
                  <a:lnTo>
                    <a:pt x="22" y="11"/>
                  </a:lnTo>
                  <a:lnTo>
                    <a:pt x="0" y="1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24" name="Freeform 10"/>
            <p:cNvSpPr>
              <a:spLocks/>
            </p:cNvSpPr>
            <p:nvPr/>
          </p:nvSpPr>
          <p:spPr bwMode="auto">
            <a:xfrm>
              <a:off x="2515" y="2576"/>
              <a:ext cx="65" cy="171"/>
            </a:xfrm>
            <a:custGeom>
              <a:avLst/>
              <a:gdLst>
                <a:gd name="T0" fmla="*/ 13020 w 26"/>
                <a:gd name="T1" fmla="*/ 0 h 64"/>
                <a:gd name="T2" fmla="*/ 8595 w 26"/>
                <a:gd name="T3" fmla="*/ 1071 h 64"/>
                <a:gd name="T4" fmla="*/ 783 w 26"/>
                <a:gd name="T5" fmla="*/ 54592 h 64"/>
                <a:gd name="T6" fmla="*/ 3720 w 26"/>
                <a:gd name="T7" fmla="*/ 62223 h 64"/>
                <a:gd name="T8" fmla="*/ 8125 w 26"/>
                <a:gd name="T9" fmla="*/ 57491 h 64"/>
                <a:gd name="T10" fmla="*/ 15938 w 26"/>
                <a:gd name="T11" fmla="*/ 3928 h 64"/>
                <a:gd name="T12" fmla="*/ 13020 w 26"/>
                <a:gd name="T13" fmla="*/ 0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64">
                  <a:moveTo>
                    <a:pt x="21" y="0"/>
                  </a:moveTo>
                  <a:cubicBezTo>
                    <a:pt x="14" y="1"/>
                    <a:pt x="14" y="1"/>
                    <a:pt x="14" y="1"/>
                  </a:cubicBezTo>
                  <a:cubicBezTo>
                    <a:pt x="1" y="56"/>
                    <a:pt x="1" y="56"/>
                    <a:pt x="1" y="56"/>
                  </a:cubicBezTo>
                  <a:cubicBezTo>
                    <a:pt x="0" y="60"/>
                    <a:pt x="2" y="63"/>
                    <a:pt x="6" y="64"/>
                  </a:cubicBezTo>
                  <a:cubicBezTo>
                    <a:pt x="9" y="64"/>
                    <a:pt x="12" y="62"/>
                    <a:pt x="13" y="59"/>
                  </a:cubicBezTo>
                  <a:cubicBezTo>
                    <a:pt x="26" y="4"/>
                    <a:pt x="26" y="4"/>
                    <a:pt x="26" y="4"/>
                  </a:cubicBezTo>
                  <a:lnTo>
                    <a:pt x="21" y="0"/>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25" name="Freeform 11"/>
            <p:cNvSpPr>
              <a:spLocks/>
            </p:cNvSpPr>
            <p:nvPr/>
          </p:nvSpPr>
          <p:spPr bwMode="auto">
            <a:xfrm>
              <a:off x="2515" y="2576"/>
              <a:ext cx="65" cy="171"/>
            </a:xfrm>
            <a:custGeom>
              <a:avLst/>
              <a:gdLst>
                <a:gd name="T0" fmla="*/ 13020 w 26"/>
                <a:gd name="T1" fmla="*/ 0 h 64"/>
                <a:gd name="T2" fmla="*/ 8595 w 26"/>
                <a:gd name="T3" fmla="*/ 1071 h 64"/>
                <a:gd name="T4" fmla="*/ 783 w 26"/>
                <a:gd name="T5" fmla="*/ 54592 h 64"/>
                <a:gd name="T6" fmla="*/ 3720 w 26"/>
                <a:gd name="T7" fmla="*/ 62223 h 64"/>
                <a:gd name="T8" fmla="*/ 8125 w 26"/>
                <a:gd name="T9" fmla="*/ 57491 h 64"/>
                <a:gd name="T10" fmla="*/ 15938 w 26"/>
                <a:gd name="T11" fmla="*/ 3928 h 64"/>
                <a:gd name="T12" fmla="*/ 13020 w 26"/>
                <a:gd name="T13" fmla="*/ 0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64">
                  <a:moveTo>
                    <a:pt x="21" y="0"/>
                  </a:moveTo>
                  <a:cubicBezTo>
                    <a:pt x="14" y="1"/>
                    <a:pt x="14" y="1"/>
                    <a:pt x="14" y="1"/>
                  </a:cubicBezTo>
                  <a:cubicBezTo>
                    <a:pt x="1" y="56"/>
                    <a:pt x="1" y="56"/>
                    <a:pt x="1" y="56"/>
                  </a:cubicBezTo>
                  <a:cubicBezTo>
                    <a:pt x="0" y="60"/>
                    <a:pt x="2" y="63"/>
                    <a:pt x="6" y="64"/>
                  </a:cubicBezTo>
                  <a:cubicBezTo>
                    <a:pt x="9" y="64"/>
                    <a:pt x="12" y="62"/>
                    <a:pt x="13" y="59"/>
                  </a:cubicBezTo>
                  <a:cubicBezTo>
                    <a:pt x="26" y="4"/>
                    <a:pt x="26" y="4"/>
                    <a:pt x="26" y="4"/>
                  </a:cubicBezTo>
                  <a:lnTo>
                    <a:pt x="21" y="0"/>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226" name="Freeform 12"/>
            <p:cNvSpPr>
              <a:spLocks/>
            </p:cNvSpPr>
            <p:nvPr/>
          </p:nvSpPr>
          <p:spPr bwMode="auto">
            <a:xfrm>
              <a:off x="2525" y="2581"/>
              <a:ext cx="40" cy="139"/>
            </a:xfrm>
            <a:custGeom>
              <a:avLst/>
              <a:gdLst>
                <a:gd name="T0" fmla="*/ 0 w 40"/>
                <a:gd name="T1" fmla="*/ 139 h 139"/>
                <a:gd name="T2" fmla="*/ 30 w 40"/>
                <a:gd name="T3" fmla="*/ 6 h 139"/>
                <a:gd name="T4" fmla="*/ 40 w 40"/>
                <a:gd name="T5" fmla="*/ 0 h 139"/>
                <a:gd name="T6" fmla="*/ 35 w 40"/>
                <a:gd name="T7" fmla="*/ 11 h 139"/>
                <a:gd name="T8" fmla="*/ 0 w 40"/>
                <a:gd name="T9" fmla="*/ 139 h 1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39">
                  <a:moveTo>
                    <a:pt x="0" y="139"/>
                  </a:moveTo>
                  <a:lnTo>
                    <a:pt x="30" y="6"/>
                  </a:lnTo>
                  <a:lnTo>
                    <a:pt x="40" y="0"/>
                  </a:lnTo>
                  <a:lnTo>
                    <a:pt x="35" y="11"/>
                  </a:lnTo>
                  <a:lnTo>
                    <a:pt x="0" y="1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27" name="Freeform 13"/>
            <p:cNvSpPr>
              <a:spLocks/>
            </p:cNvSpPr>
            <p:nvPr/>
          </p:nvSpPr>
          <p:spPr bwMode="auto">
            <a:xfrm>
              <a:off x="2328" y="2517"/>
              <a:ext cx="77" cy="168"/>
            </a:xfrm>
            <a:custGeom>
              <a:avLst/>
              <a:gdLst>
                <a:gd name="T0" fmla="*/ 15234 w 31"/>
                <a:gd name="T1" fmla="*/ 0 h 63"/>
                <a:gd name="T2" fmla="*/ 11081 w 31"/>
                <a:gd name="T3" fmla="*/ 1059 h 63"/>
                <a:gd name="T4" fmla="*/ 462 w 31"/>
                <a:gd name="T5" fmla="*/ 51789 h 63"/>
                <a:gd name="T6" fmla="*/ 2851 w 31"/>
                <a:gd name="T7" fmla="*/ 59315 h 63"/>
                <a:gd name="T8" fmla="*/ 7464 w 31"/>
                <a:gd name="T9" fmla="*/ 55672 h 63"/>
                <a:gd name="T10" fmla="*/ 18040 w 31"/>
                <a:gd name="T11" fmla="*/ 3891 h 63"/>
                <a:gd name="T12" fmla="*/ 15234 w 31"/>
                <a:gd name="T13" fmla="*/ 0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63">
                  <a:moveTo>
                    <a:pt x="26" y="0"/>
                  </a:moveTo>
                  <a:cubicBezTo>
                    <a:pt x="19" y="1"/>
                    <a:pt x="19" y="1"/>
                    <a:pt x="19" y="1"/>
                  </a:cubicBezTo>
                  <a:cubicBezTo>
                    <a:pt x="1" y="54"/>
                    <a:pt x="1" y="54"/>
                    <a:pt x="1" y="54"/>
                  </a:cubicBezTo>
                  <a:cubicBezTo>
                    <a:pt x="0" y="57"/>
                    <a:pt x="2" y="61"/>
                    <a:pt x="5" y="62"/>
                  </a:cubicBezTo>
                  <a:cubicBezTo>
                    <a:pt x="9" y="63"/>
                    <a:pt x="12" y="61"/>
                    <a:pt x="13" y="58"/>
                  </a:cubicBezTo>
                  <a:cubicBezTo>
                    <a:pt x="31" y="4"/>
                    <a:pt x="31" y="4"/>
                    <a:pt x="31" y="4"/>
                  </a:cubicBezTo>
                  <a:lnTo>
                    <a:pt x="26" y="0"/>
                  </a:ln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28" name="Freeform 14"/>
            <p:cNvSpPr>
              <a:spLocks/>
            </p:cNvSpPr>
            <p:nvPr/>
          </p:nvSpPr>
          <p:spPr bwMode="auto">
            <a:xfrm>
              <a:off x="2328" y="2517"/>
              <a:ext cx="77" cy="168"/>
            </a:xfrm>
            <a:custGeom>
              <a:avLst/>
              <a:gdLst>
                <a:gd name="T0" fmla="*/ 15234 w 31"/>
                <a:gd name="T1" fmla="*/ 0 h 63"/>
                <a:gd name="T2" fmla="*/ 11081 w 31"/>
                <a:gd name="T3" fmla="*/ 1059 h 63"/>
                <a:gd name="T4" fmla="*/ 462 w 31"/>
                <a:gd name="T5" fmla="*/ 51789 h 63"/>
                <a:gd name="T6" fmla="*/ 2851 w 31"/>
                <a:gd name="T7" fmla="*/ 59315 h 63"/>
                <a:gd name="T8" fmla="*/ 7464 w 31"/>
                <a:gd name="T9" fmla="*/ 55672 h 63"/>
                <a:gd name="T10" fmla="*/ 18040 w 31"/>
                <a:gd name="T11" fmla="*/ 3891 h 63"/>
                <a:gd name="T12" fmla="*/ 15234 w 31"/>
                <a:gd name="T13" fmla="*/ 0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63">
                  <a:moveTo>
                    <a:pt x="26" y="0"/>
                  </a:moveTo>
                  <a:cubicBezTo>
                    <a:pt x="19" y="1"/>
                    <a:pt x="19" y="1"/>
                    <a:pt x="19" y="1"/>
                  </a:cubicBezTo>
                  <a:cubicBezTo>
                    <a:pt x="1" y="54"/>
                    <a:pt x="1" y="54"/>
                    <a:pt x="1" y="54"/>
                  </a:cubicBezTo>
                  <a:cubicBezTo>
                    <a:pt x="0" y="57"/>
                    <a:pt x="2" y="61"/>
                    <a:pt x="5" y="62"/>
                  </a:cubicBezTo>
                  <a:cubicBezTo>
                    <a:pt x="9" y="63"/>
                    <a:pt x="12" y="61"/>
                    <a:pt x="13" y="58"/>
                  </a:cubicBezTo>
                  <a:cubicBezTo>
                    <a:pt x="31" y="4"/>
                    <a:pt x="31" y="4"/>
                    <a:pt x="31" y="4"/>
                  </a:cubicBezTo>
                  <a:lnTo>
                    <a:pt x="26" y="0"/>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229" name="Freeform 15"/>
            <p:cNvSpPr>
              <a:spLocks/>
            </p:cNvSpPr>
            <p:nvPr/>
          </p:nvSpPr>
          <p:spPr bwMode="auto">
            <a:xfrm>
              <a:off x="2338" y="2523"/>
              <a:ext cx="55" cy="133"/>
            </a:xfrm>
            <a:custGeom>
              <a:avLst/>
              <a:gdLst>
                <a:gd name="T0" fmla="*/ 0 w 55"/>
                <a:gd name="T1" fmla="*/ 133 h 133"/>
                <a:gd name="T2" fmla="*/ 42 w 55"/>
                <a:gd name="T3" fmla="*/ 2 h 133"/>
                <a:gd name="T4" fmla="*/ 55 w 55"/>
                <a:gd name="T5" fmla="*/ 0 h 133"/>
                <a:gd name="T6" fmla="*/ 47 w 55"/>
                <a:gd name="T7" fmla="*/ 10 h 133"/>
                <a:gd name="T8" fmla="*/ 0 w 55"/>
                <a:gd name="T9" fmla="*/ 133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133">
                  <a:moveTo>
                    <a:pt x="0" y="133"/>
                  </a:moveTo>
                  <a:lnTo>
                    <a:pt x="42" y="2"/>
                  </a:lnTo>
                  <a:lnTo>
                    <a:pt x="55" y="0"/>
                  </a:lnTo>
                  <a:lnTo>
                    <a:pt x="47" y="10"/>
                  </a:lnTo>
                  <a:lnTo>
                    <a:pt x="0" y="1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30" name="Freeform 16"/>
            <p:cNvSpPr>
              <a:spLocks/>
            </p:cNvSpPr>
            <p:nvPr/>
          </p:nvSpPr>
          <p:spPr bwMode="auto">
            <a:xfrm>
              <a:off x="2138" y="2427"/>
              <a:ext cx="97" cy="157"/>
            </a:xfrm>
            <a:custGeom>
              <a:avLst/>
              <a:gdLst>
                <a:gd name="T0" fmla="*/ 20557 w 39"/>
                <a:gd name="T1" fmla="*/ 0 h 59"/>
                <a:gd name="T2" fmla="*/ 16572 w 39"/>
                <a:gd name="T3" fmla="*/ 0 h 59"/>
                <a:gd name="T4" fmla="*/ 1157 w 39"/>
                <a:gd name="T5" fmla="*/ 46182 h 59"/>
                <a:gd name="T6" fmla="*/ 2878 w 39"/>
                <a:gd name="T7" fmla="*/ 54700 h 59"/>
                <a:gd name="T8" fmla="*/ 7616 w 39"/>
                <a:gd name="T9" fmla="*/ 51890 h 59"/>
                <a:gd name="T10" fmla="*/ 22924 w 39"/>
                <a:gd name="T11" fmla="*/ 4651 h 59"/>
                <a:gd name="T12" fmla="*/ 20557 w 39"/>
                <a:gd name="T13" fmla="*/ 0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59">
                  <a:moveTo>
                    <a:pt x="35" y="0"/>
                  </a:moveTo>
                  <a:cubicBezTo>
                    <a:pt x="28" y="0"/>
                    <a:pt x="28" y="0"/>
                    <a:pt x="28" y="0"/>
                  </a:cubicBezTo>
                  <a:cubicBezTo>
                    <a:pt x="2" y="49"/>
                    <a:pt x="2" y="49"/>
                    <a:pt x="2" y="49"/>
                  </a:cubicBezTo>
                  <a:cubicBezTo>
                    <a:pt x="0" y="53"/>
                    <a:pt x="1" y="56"/>
                    <a:pt x="5" y="58"/>
                  </a:cubicBezTo>
                  <a:cubicBezTo>
                    <a:pt x="8" y="59"/>
                    <a:pt x="11" y="58"/>
                    <a:pt x="13" y="55"/>
                  </a:cubicBezTo>
                  <a:cubicBezTo>
                    <a:pt x="39" y="5"/>
                    <a:pt x="39" y="5"/>
                    <a:pt x="39" y="5"/>
                  </a:cubicBezTo>
                  <a:lnTo>
                    <a:pt x="35" y="0"/>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31" name="Freeform 17"/>
            <p:cNvSpPr>
              <a:spLocks/>
            </p:cNvSpPr>
            <p:nvPr/>
          </p:nvSpPr>
          <p:spPr bwMode="auto">
            <a:xfrm>
              <a:off x="2138" y="2427"/>
              <a:ext cx="97" cy="157"/>
            </a:xfrm>
            <a:custGeom>
              <a:avLst/>
              <a:gdLst>
                <a:gd name="T0" fmla="*/ 20557 w 39"/>
                <a:gd name="T1" fmla="*/ 0 h 59"/>
                <a:gd name="T2" fmla="*/ 16572 w 39"/>
                <a:gd name="T3" fmla="*/ 0 h 59"/>
                <a:gd name="T4" fmla="*/ 1157 w 39"/>
                <a:gd name="T5" fmla="*/ 46182 h 59"/>
                <a:gd name="T6" fmla="*/ 2878 w 39"/>
                <a:gd name="T7" fmla="*/ 54700 h 59"/>
                <a:gd name="T8" fmla="*/ 7616 w 39"/>
                <a:gd name="T9" fmla="*/ 51890 h 59"/>
                <a:gd name="T10" fmla="*/ 22924 w 39"/>
                <a:gd name="T11" fmla="*/ 4651 h 59"/>
                <a:gd name="T12" fmla="*/ 20557 w 39"/>
                <a:gd name="T13" fmla="*/ 0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59">
                  <a:moveTo>
                    <a:pt x="35" y="0"/>
                  </a:moveTo>
                  <a:cubicBezTo>
                    <a:pt x="28" y="0"/>
                    <a:pt x="28" y="0"/>
                    <a:pt x="28" y="0"/>
                  </a:cubicBezTo>
                  <a:cubicBezTo>
                    <a:pt x="2" y="49"/>
                    <a:pt x="2" y="49"/>
                    <a:pt x="2" y="49"/>
                  </a:cubicBezTo>
                  <a:cubicBezTo>
                    <a:pt x="0" y="53"/>
                    <a:pt x="1" y="56"/>
                    <a:pt x="5" y="58"/>
                  </a:cubicBezTo>
                  <a:cubicBezTo>
                    <a:pt x="8" y="59"/>
                    <a:pt x="11" y="58"/>
                    <a:pt x="13" y="55"/>
                  </a:cubicBezTo>
                  <a:cubicBezTo>
                    <a:pt x="39" y="5"/>
                    <a:pt x="39" y="5"/>
                    <a:pt x="39" y="5"/>
                  </a:cubicBezTo>
                  <a:lnTo>
                    <a:pt x="35" y="0"/>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232" name="Freeform 18"/>
            <p:cNvSpPr>
              <a:spLocks/>
            </p:cNvSpPr>
            <p:nvPr/>
          </p:nvSpPr>
          <p:spPr bwMode="auto">
            <a:xfrm>
              <a:off x="2150" y="2432"/>
              <a:ext cx="73" cy="123"/>
            </a:xfrm>
            <a:custGeom>
              <a:avLst/>
              <a:gdLst>
                <a:gd name="T0" fmla="*/ 0 w 73"/>
                <a:gd name="T1" fmla="*/ 123 h 123"/>
                <a:gd name="T2" fmla="*/ 60 w 73"/>
                <a:gd name="T3" fmla="*/ 0 h 123"/>
                <a:gd name="T4" fmla="*/ 73 w 73"/>
                <a:gd name="T5" fmla="*/ 0 h 123"/>
                <a:gd name="T6" fmla="*/ 65 w 73"/>
                <a:gd name="T7" fmla="*/ 8 h 123"/>
                <a:gd name="T8" fmla="*/ 0 w 73"/>
                <a:gd name="T9" fmla="*/ 123 h 1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123">
                  <a:moveTo>
                    <a:pt x="0" y="123"/>
                  </a:moveTo>
                  <a:lnTo>
                    <a:pt x="60" y="0"/>
                  </a:lnTo>
                  <a:lnTo>
                    <a:pt x="73" y="0"/>
                  </a:lnTo>
                  <a:lnTo>
                    <a:pt x="65" y="8"/>
                  </a:lnTo>
                  <a:lnTo>
                    <a:pt x="0"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33" name="Freeform 19"/>
            <p:cNvSpPr>
              <a:spLocks/>
            </p:cNvSpPr>
            <p:nvPr/>
          </p:nvSpPr>
          <p:spPr bwMode="auto">
            <a:xfrm>
              <a:off x="1960" y="2288"/>
              <a:ext cx="118" cy="147"/>
            </a:xfrm>
            <a:custGeom>
              <a:avLst/>
              <a:gdLst>
                <a:gd name="T0" fmla="*/ 27539 w 47"/>
                <a:gd name="T1" fmla="*/ 1793 h 55"/>
                <a:gd name="T2" fmla="*/ 23246 w 47"/>
                <a:gd name="T3" fmla="*/ 0 h 55"/>
                <a:gd name="T4" fmla="*/ 1311 w 47"/>
                <a:gd name="T5" fmla="*/ 42961 h 55"/>
                <a:gd name="T6" fmla="*/ 1991 w 47"/>
                <a:gd name="T7" fmla="*/ 51832 h 55"/>
                <a:gd name="T8" fmla="*/ 7469 w 47"/>
                <a:gd name="T9" fmla="*/ 50726 h 55"/>
                <a:gd name="T10" fmla="*/ 29513 w 47"/>
                <a:gd name="T11" fmla="*/ 7657 h 55"/>
                <a:gd name="T12" fmla="*/ 27539 w 47"/>
                <a:gd name="T13" fmla="*/ 1793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55">
                  <a:moveTo>
                    <a:pt x="44" y="2"/>
                  </a:moveTo>
                  <a:cubicBezTo>
                    <a:pt x="37" y="0"/>
                    <a:pt x="37" y="0"/>
                    <a:pt x="37" y="0"/>
                  </a:cubicBezTo>
                  <a:cubicBezTo>
                    <a:pt x="2" y="44"/>
                    <a:pt x="2" y="44"/>
                    <a:pt x="2" y="44"/>
                  </a:cubicBezTo>
                  <a:cubicBezTo>
                    <a:pt x="0" y="47"/>
                    <a:pt x="0" y="51"/>
                    <a:pt x="3" y="53"/>
                  </a:cubicBezTo>
                  <a:cubicBezTo>
                    <a:pt x="6" y="55"/>
                    <a:pt x="10" y="55"/>
                    <a:pt x="12" y="52"/>
                  </a:cubicBezTo>
                  <a:cubicBezTo>
                    <a:pt x="47" y="8"/>
                    <a:pt x="47" y="8"/>
                    <a:pt x="47" y="8"/>
                  </a:cubicBezTo>
                  <a:lnTo>
                    <a:pt x="44" y="2"/>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34" name="Freeform 20"/>
            <p:cNvSpPr>
              <a:spLocks/>
            </p:cNvSpPr>
            <p:nvPr/>
          </p:nvSpPr>
          <p:spPr bwMode="auto">
            <a:xfrm>
              <a:off x="1960" y="2288"/>
              <a:ext cx="118" cy="147"/>
            </a:xfrm>
            <a:custGeom>
              <a:avLst/>
              <a:gdLst>
                <a:gd name="T0" fmla="*/ 27539 w 47"/>
                <a:gd name="T1" fmla="*/ 1793 h 55"/>
                <a:gd name="T2" fmla="*/ 23246 w 47"/>
                <a:gd name="T3" fmla="*/ 0 h 55"/>
                <a:gd name="T4" fmla="*/ 1311 w 47"/>
                <a:gd name="T5" fmla="*/ 42961 h 55"/>
                <a:gd name="T6" fmla="*/ 1991 w 47"/>
                <a:gd name="T7" fmla="*/ 51832 h 55"/>
                <a:gd name="T8" fmla="*/ 7469 w 47"/>
                <a:gd name="T9" fmla="*/ 50726 h 55"/>
                <a:gd name="T10" fmla="*/ 29513 w 47"/>
                <a:gd name="T11" fmla="*/ 7657 h 55"/>
                <a:gd name="T12" fmla="*/ 27539 w 47"/>
                <a:gd name="T13" fmla="*/ 1793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55">
                  <a:moveTo>
                    <a:pt x="44" y="2"/>
                  </a:moveTo>
                  <a:cubicBezTo>
                    <a:pt x="37" y="0"/>
                    <a:pt x="37" y="0"/>
                    <a:pt x="37" y="0"/>
                  </a:cubicBezTo>
                  <a:cubicBezTo>
                    <a:pt x="2" y="44"/>
                    <a:pt x="2" y="44"/>
                    <a:pt x="2" y="44"/>
                  </a:cubicBezTo>
                  <a:cubicBezTo>
                    <a:pt x="0" y="47"/>
                    <a:pt x="0" y="51"/>
                    <a:pt x="3" y="53"/>
                  </a:cubicBezTo>
                  <a:cubicBezTo>
                    <a:pt x="6" y="55"/>
                    <a:pt x="10" y="55"/>
                    <a:pt x="12" y="52"/>
                  </a:cubicBezTo>
                  <a:cubicBezTo>
                    <a:pt x="47" y="8"/>
                    <a:pt x="47" y="8"/>
                    <a:pt x="47" y="8"/>
                  </a:cubicBezTo>
                  <a:lnTo>
                    <a:pt x="44" y="2"/>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235" name="Freeform 21"/>
            <p:cNvSpPr>
              <a:spLocks/>
            </p:cNvSpPr>
            <p:nvPr/>
          </p:nvSpPr>
          <p:spPr bwMode="auto">
            <a:xfrm>
              <a:off x="1975" y="2296"/>
              <a:ext cx="93" cy="107"/>
            </a:xfrm>
            <a:custGeom>
              <a:avLst/>
              <a:gdLst>
                <a:gd name="T0" fmla="*/ 0 w 93"/>
                <a:gd name="T1" fmla="*/ 107 h 107"/>
                <a:gd name="T2" fmla="*/ 80 w 93"/>
                <a:gd name="T3" fmla="*/ 0 h 107"/>
                <a:gd name="T4" fmla="*/ 93 w 93"/>
                <a:gd name="T5" fmla="*/ 3 h 107"/>
                <a:gd name="T6" fmla="*/ 83 w 93"/>
                <a:gd name="T7" fmla="*/ 8 h 107"/>
                <a:gd name="T8" fmla="*/ 0 w 93"/>
                <a:gd name="T9" fmla="*/ 107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 h="107">
                  <a:moveTo>
                    <a:pt x="0" y="107"/>
                  </a:moveTo>
                  <a:lnTo>
                    <a:pt x="80" y="0"/>
                  </a:lnTo>
                  <a:lnTo>
                    <a:pt x="93" y="3"/>
                  </a:lnTo>
                  <a:lnTo>
                    <a:pt x="83" y="8"/>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36" name="Freeform 22"/>
            <p:cNvSpPr>
              <a:spLocks/>
            </p:cNvSpPr>
            <p:nvPr/>
          </p:nvSpPr>
          <p:spPr bwMode="auto">
            <a:xfrm>
              <a:off x="1800" y="2125"/>
              <a:ext cx="75" cy="139"/>
            </a:xfrm>
            <a:custGeom>
              <a:avLst/>
              <a:gdLst>
                <a:gd name="T0" fmla="*/ 15438 w 30"/>
                <a:gd name="T1" fmla="*/ 0 h 52"/>
                <a:gd name="T2" fmla="*/ 11063 w 30"/>
                <a:gd name="T3" fmla="*/ 1072 h 52"/>
                <a:gd name="T4" fmla="*/ 783 w 30"/>
                <a:gd name="T5" fmla="*/ 41922 h 52"/>
                <a:gd name="T6" fmla="*/ 3250 w 30"/>
                <a:gd name="T7" fmla="*/ 49682 h 52"/>
                <a:gd name="T8" fmla="*/ 8125 w 30"/>
                <a:gd name="T9" fmla="*/ 46659 h 52"/>
                <a:gd name="T10" fmla="*/ 18363 w 30"/>
                <a:gd name="T11" fmla="*/ 4796 h 52"/>
                <a:gd name="T12" fmla="*/ 15438 w 30"/>
                <a:gd name="T13" fmla="*/ 0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52">
                  <a:moveTo>
                    <a:pt x="25" y="0"/>
                  </a:moveTo>
                  <a:cubicBezTo>
                    <a:pt x="18" y="1"/>
                    <a:pt x="18" y="1"/>
                    <a:pt x="18" y="1"/>
                  </a:cubicBezTo>
                  <a:cubicBezTo>
                    <a:pt x="1" y="43"/>
                    <a:pt x="1" y="43"/>
                    <a:pt x="1" y="43"/>
                  </a:cubicBezTo>
                  <a:cubicBezTo>
                    <a:pt x="0" y="46"/>
                    <a:pt x="2" y="50"/>
                    <a:pt x="5" y="51"/>
                  </a:cubicBezTo>
                  <a:cubicBezTo>
                    <a:pt x="8" y="52"/>
                    <a:pt x="12" y="51"/>
                    <a:pt x="13" y="48"/>
                  </a:cubicBezTo>
                  <a:cubicBezTo>
                    <a:pt x="30" y="5"/>
                    <a:pt x="30" y="5"/>
                    <a:pt x="30" y="5"/>
                  </a:cubicBezTo>
                  <a:lnTo>
                    <a:pt x="25" y="0"/>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37" name="Freeform 23"/>
            <p:cNvSpPr>
              <a:spLocks/>
            </p:cNvSpPr>
            <p:nvPr/>
          </p:nvSpPr>
          <p:spPr bwMode="auto">
            <a:xfrm>
              <a:off x="1800" y="2125"/>
              <a:ext cx="75" cy="139"/>
            </a:xfrm>
            <a:custGeom>
              <a:avLst/>
              <a:gdLst>
                <a:gd name="T0" fmla="*/ 15438 w 30"/>
                <a:gd name="T1" fmla="*/ 0 h 52"/>
                <a:gd name="T2" fmla="*/ 11063 w 30"/>
                <a:gd name="T3" fmla="*/ 1072 h 52"/>
                <a:gd name="T4" fmla="*/ 783 w 30"/>
                <a:gd name="T5" fmla="*/ 41922 h 52"/>
                <a:gd name="T6" fmla="*/ 3250 w 30"/>
                <a:gd name="T7" fmla="*/ 49682 h 52"/>
                <a:gd name="T8" fmla="*/ 8125 w 30"/>
                <a:gd name="T9" fmla="*/ 46659 h 52"/>
                <a:gd name="T10" fmla="*/ 18363 w 30"/>
                <a:gd name="T11" fmla="*/ 4796 h 52"/>
                <a:gd name="T12" fmla="*/ 15438 w 30"/>
                <a:gd name="T13" fmla="*/ 0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52">
                  <a:moveTo>
                    <a:pt x="25" y="0"/>
                  </a:moveTo>
                  <a:cubicBezTo>
                    <a:pt x="18" y="1"/>
                    <a:pt x="18" y="1"/>
                    <a:pt x="18" y="1"/>
                  </a:cubicBezTo>
                  <a:cubicBezTo>
                    <a:pt x="1" y="43"/>
                    <a:pt x="1" y="43"/>
                    <a:pt x="1" y="43"/>
                  </a:cubicBezTo>
                  <a:cubicBezTo>
                    <a:pt x="0" y="46"/>
                    <a:pt x="2" y="50"/>
                    <a:pt x="5" y="51"/>
                  </a:cubicBezTo>
                  <a:cubicBezTo>
                    <a:pt x="8" y="52"/>
                    <a:pt x="12" y="51"/>
                    <a:pt x="13" y="48"/>
                  </a:cubicBezTo>
                  <a:cubicBezTo>
                    <a:pt x="30" y="5"/>
                    <a:pt x="30" y="5"/>
                    <a:pt x="30" y="5"/>
                  </a:cubicBezTo>
                  <a:lnTo>
                    <a:pt x="25" y="0"/>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238" name="Freeform 24"/>
            <p:cNvSpPr>
              <a:spLocks/>
            </p:cNvSpPr>
            <p:nvPr/>
          </p:nvSpPr>
          <p:spPr bwMode="auto">
            <a:xfrm>
              <a:off x="1813" y="2133"/>
              <a:ext cx="50" cy="102"/>
            </a:xfrm>
            <a:custGeom>
              <a:avLst/>
              <a:gdLst>
                <a:gd name="T0" fmla="*/ 0 w 50"/>
                <a:gd name="T1" fmla="*/ 102 h 102"/>
                <a:gd name="T2" fmla="*/ 37 w 50"/>
                <a:gd name="T3" fmla="*/ 0 h 102"/>
                <a:gd name="T4" fmla="*/ 50 w 50"/>
                <a:gd name="T5" fmla="*/ 0 h 102"/>
                <a:gd name="T6" fmla="*/ 42 w 50"/>
                <a:gd name="T7" fmla="*/ 8 h 102"/>
                <a:gd name="T8" fmla="*/ 0 w 50"/>
                <a:gd name="T9" fmla="*/ 102 h 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102">
                  <a:moveTo>
                    <a:pt x="0" y="102"/>
                  </a:moveTo>
                  <a:lnTo>
                    <a:pt x="37" y="0"/>
                  </a:lnTo>
                  <a:lnTo>
                    <a:pt x="50" y="0"/>
                  </a:lnTo>
                  <a:lnTo>
                    <a:pt x="42" y="8"/>
                  </a:lnTo>
                  <a:lnTo>
                    <a:pt x="0"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39" name="Freeform 25"/>
            <p:cNvSpPr>
              <a:spLocks/>
            </p:cNvSpPr>
            <p:nvPr/>
          </p:nvSpPr>
          <p:spPr bwMode="auto">
            <a:xfrm>
              <a:off x="2880" y="2627"/>
              <a:ext cx="38" cy="176"/>
            </a:xfrm>
            <a:custGeom>
              <a:avLst/>
              <a:gdLst>
                <a:gd name="T0" fmla="*/ 6584 w 15"/>
                <a:gd name="T1" fmla="*/ 0 h 66"/>
                <a:gd name="T2" fmla="*/ 2098 w 15"/>
                <a:gd name="T3" fmla="*/ 2824 h 66"/>
                <a:gd name="T4" fmla="*/ 0 w 15"/>
                <a:gd name="T5" fmla="*/ 56491 h 66"/>
                <a:gd name="T6" fmla="*/ 3955 w 15"/>
                <a:gd name="T7" fmla="*/ 63261 h 66"/>
                <a:gd name="T8" fmla="*/ 7952 w 15"/>
                <a:gd name="T9" fmla="*/ 57592 h 66"/>
                <a:gd name="T10" fmla="*/ 10019 w 15"/>
                <a:gd name="T11" fmla="*/ 3891 h 66"/>
                <a:gd name="T12" fmla="*/ 6584 w 15"/>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66">
                  <a:moveTo>
                    <a:pt x="10" y="0"/>
                  </a:moveTo>
                  <a:cubicBezTo>
                    <a:pt x="3" y="3"/>
                    <a:pt x="3" y="3"/>
                    <a:pt x="3" y="3"/>
                  </a:cubicBezTo>
                  <a:cubicBezTo>
                    <a:pt x="0" y="59"/>
                    <a:pt x="0" y="59"/>
                    <a:pt x="0" y="59"/>
                  </a:cubicBezTo>
                  <a:cubicBezTo>
                    <a:pt x="0" y="63"/>
                    <a:pt x="2" y="66"/>
                    <a:pt x="6" y="66"/>
                  </a:cubicBezTo>
                  <a:cubicBezTo>
                    <a:pt x="9" y="66"/>
                    <a:pt x="12" y="63"/>
                    <a:pt x="12" y="60"/>
                  </a:cubicBezTo>
                  <a:cubicBezTo>
                    <a:pt x="15" y="4"/>
                    <a:pt x="15" y="4"/>
                    <a:pt x="15" y="4"/>
                  </a:cubicBezTo>
                  <a:lnTo>
                    <a:pt x="10" y="0"/>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40" name="Freeform 26"/>
            <p:cNvSpPr>
              <a:spLocks/>
            </p:cNvSpPr>
            <p:nvPr/>
          </p:nvSpPr>
          <p:spPr bwMode="auto">
            <a:xfrm>
              <a:off x="2880" y="2627"/>
              <a:ext cx="38" cy="176"/>
            </a:xfrm>
            <a:custGeom>
              <a:avLst/>
              <a:gdLst>
                <a:gd name="T0" fmla="*/ 6584 w 15"/>
                <a:gd name="T1" fmla="*/ 0 h 66"/>
                <a:gd name="T2" fmla="*/ 2098 w 15"/>
                <a:gd name="T3" fmla="*/ 2824 h 66"/>
                <a:gd name="T4" fmla="*/ 0 w 15"/>
                <a:gd name="T5" fmla="*/ 56491 h 66"/>
                <a:gd name="T6" fmla="*/ 3955 w 15"/>
                <a:gd name="T7" fmla="*/ 63261 h 66"/>
                <a:gd name="T8" fmla="*/ 7952 w 15"/>
                <a:gd name="T9" fmla="*/ 57592 h 66"/>
                <a:gd name="T10" fmla="*/ 10019 w 15"/>
                <a:gd name="T11" fmla="*/ 3891 h 66"/>
                <a:gd name="T12" fmla="*/ 6584 w 15"/>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66">
                  <a:moveTo>
                    <a:pt x="10" y="0"/>
                  </a:moveTo>
                  <a:cubicBezTo>
                    <a:pt x="3" y="3"/>
                    <a:pt x="3" y="3"/>
                    <a:pt x="3" y="3"/>
                  </a:cubicBezTo>
                  <a:cubicBezTo>
                    <a:pt x="0" y="59"/>
                    <a:pt x="0" y="59"/>
                    <a:pt x="0" y="59"/>
                  </a:cubicBezTo>
                  <a:cubicBezTo>
                    <a:pt x="0" y="63"/>
                    <a:pt x="2" y="66"/>
                    <a:pt x="6" y="66"/>
                  </a:cubicBezTo>
                  <a:cubicBezTo>
                    <a:pt x="9" y="66"/>
                    <a:pt x="12" y="63"/>
                    <a:pt x="12" y="60"/>
                  </a:cubicBezTo>
                  <a:cubicBezTo>
                    <a:pt x="15" y="4"/>
                    <a:pt x="15" y="4"/>
                    <a:pt x="15" y="4"/>
                  </a:cubicBezTo>
                  <a:lnTo>
                    <a:pt x="10" y="0"/>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241" name="Freeform 27"/>
            <p:cNvSpPr>
              <a:spLocks/>
            </p:cNvSpPr>
            <p:nvPr/>
          </p:nvSpPr>
          <p:spPr bwMode="auto">
            <a:xfrm>
              <a:off x="2885" y="2635"/>
              <a:ext cx="20" cy="141"/>
            </a:xfrm>
            <a:custGeom>
              <a:avLst/>
              <a:gdLst>
                <a:gd name="T0" fmla="*/ 0 w 20"/>
                <a:gd name="T1" fmla="*/ 141 h 141"/>
                <a:gd name="T2" fmla="*/ 8 w 20"/>
                <a:gd name="T3" fmla="*/ 5 h 141"/>
                <a:gd name="T4" fmla="*/ 20 w 20"/>
                <a:gd name="T5" fmla="*/ 0 h 141"/>
                <a:gd name="T6" fmla="*/ 15 w 20"/>
                <a:gd name="T7" fmla="*/ 10 h 141"/>
                <a:gd name="T8" fmla="*/ 0 w 20"/>
                <a:gd name="T9" fmla="*/ 141 h 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41">
                  <a:moveTo>
                    <a:pt x="0" y="141"/>
                  </a:moveTo>
                  <a:lnTo>
                    <a:pt x="8" y="5"/>
                  </a:lnTo>
                  <a:lnTo>
                    <a:pt x="20" y="0"/>
                  </a:lnTo>
                  <a:lnTo>
                    <a:pt x="15" y="10"/>
                  </a:lnTo>
                  <a:lnTo>
                    <a:pt x="0" y="1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42" name="Freeform 28"/>
            <p:cNvSpPr>
              <a:spLocks/>
            </p:cNvSpPr>
            <p:nvPr/>
          </p:nvSpPr>
          <p:spPr bwMode="auto">
            <a:xfrm>
              <a:off x="3058" y="2624"/>
              <a:ext cx="42" cy="176"/>
            </a:xfrm>
            <a:custGeom>
              <a:avLst/>
              <a:gdLst>
                <a:gd name="T0" fmla="*/ 3395 w 17"/>
                <a:gd name="T1" fmla="*/ 0 h 66"/>
                <a:gd name="T2" fmla="*/ 0 w 17"/>
                <a:gd name="T3" fmla="*/ 3891 h 66"/>
                <a:gd name="T4" fmla="*/ 2308 w 17"/>
                <a:gd name="T5" fmla="*/ 57592 h 66"/>
                <a:gd name="T6" fmla="*/ 6184 w 17"/>
                <a:gd name="T7" fmla="*/ 63261 h 66"/>
                <a:gd name="T8" fmla="*/ 9126 w 17"/>
                <a:gd name="T9" fmla="*/ 56491 h 66"/>
                <a:gd name="T10" fmla="*/ 6819 w 17"/>
                <a:gd name="T11" fmla="*/ 2824 h 66"/>
                <a:gd name="T12" fmla="*/ 3395 w 17"/>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66">
                  <a:moveTo>
                    <a:pt x="6" y="0"/>
                  </a:moveTo>
                  <a:cubicBezTo>
                    <a:pt x="0" y="4"/>
                    <a:pt x="0" y="4"/>
                    <a:pt x="0" y="4"/>
                  </a:cubicBezTo>
                  <a:cubicBezTo>
                    <a:pt x="4" y="60"/>
                    <a:pt x="4" y="60"/>
                    <a:pt x="4" y="60"/>
                  </a:cubicBezTo>
                  <a:cubicBezTo>
                    <a:pt x="4" y="63"/>
                    <a:pt x="7" y="66"/>
                    <a:pt x="11" y="66"/>
                  </a:cubicBezTo>
                  <a:cubicBezTo>
                    <a:pt x="14" y="65"/>
                    <a:pt x="17" y="62"/>
                    <a:pt x="16" y="59"/>
                  </a:cubicBezTo>
                  <a:cubicBezTo>
                    <a:pt x="12" y="3"/>
                    <a:pt x="12" y="3"/>
                    <a:pt x="12" y="3"/>
                  </a:cubicBezTo>
                  <a:lnTo>
                    <a:pt x="6" y="0"/>
                  </a:ln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43" name="Freeform 29"/>
            <p:cNvSpPr>
              <a:spLocks/>
            </p:cNvSpPr>
            <p:nvPr/>
          </p:nvSpPr>
          <p:spPr bwMode="auto">
            <a:xfrm>
              <a:off x="3058" y="2624"/>
              <a:ext cx="42" cy="176"/>
            </a:xfrm>
            <a:custGeom>
              <a:avLst/>
              <a:gdLst>
                <a:gd name="T0" fmla="*/ 3395 w 17"/>
                <a:gd name="T1" fmla="*/ 0 h 66"/>
                <a:gd name="T2" fmla="*/ 0 w 17"/>
                <a:gd name="T3" fmla="*/ 3891 h 66"/>
                <a:gd name="T4" fmla="*/ 2308 w 17"/>
                <a:gd name="T5" fmla="*/ 57592 h 66"/>
                <a:gd name="T6" fmla="*/ 6184 w 17"/>
                <a:gd name="T7" fmla="*/ 63261 h 66"/>
                <a:gd name="T8" fmla="*/ 9126 w 17"/>
                <a:gd name="T9" fmla="*/ 56491 h 66"/>
                <a:gd name="T10" fmla="*/ 6819 w 17"/>
                <a:gd name="T11" fmla="*/ 2824 h 66"/>
                <a:gd name="T12" fmla="*/ 3395 w 17"/>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66">
                  <a:moveTo>
                    <a:pt x="6" y="0"/>
                  </a:moveTo>
                  <a:cubicBezTo>
                    <a:pt x="0" y="4"/>
                    <a:pt x="0" y="4"/>
                    <a:pt x="0" y="4"/>
                  </a:cubicBezTo>
                  <a:cubicBezTo>
                    <a:pt x="4" y="60"/>
                    <a:pt x="4" y="60"/>
                    <a:pt x="4" y="60"/>
                  </a:cubicBezTo>
                  <a:cubicBezTo>
                    <a:pt x="4" y="63"/>
                    <a:pt x="7" y="66"/>
                    <a:pt x="11" y="66"/>
                  </a:cubicBezTo>
                  <a:cubicBezTo>
                    <a:pt x="14" y="65"/>
                    <a:pt x="17" y="62"/>
                    <a:pt x="16" y="59"/>
                  </a:cubicBezTo>
                  <a:cubicBezTo>
                    <a:pt x="12" y="3"/>
                    <a:pt x="12" y="3"/>
                    <a:pt x="12" y="3"/>
                  </a:cubicBezTo>
                  <a:lnTo>
                    <a:pt x="6" y="0"/>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244" name="Freeform 30"/>
            <p:cNvSpPr>
              <a:spLocks/>
            </p:cNvSpPr>
            <p:nvPr/>
          </p:nvSpPr>
          <p:spPr bwMode="auto">
            <a:xfrm>
              <a:off x="3063" y="2632"/>
              <a:ext cx="12" cy="144"/>
            </a:xfrm>
            <a:custGeom>
              <a:avLst/>
              <a:gdLst>
                <a:gd name="T0" fmla="*/ 10 w 12"/>
                <a:gd name="T1" fmla="*/ 144 h 144"/>
                <a:gd name="T2" fmla="*/ 0 w 12"/>
                <a:gd name="T3" fmla="*/ 5 h 144"/>
                <a:gd name="T4" fmla="*/ 12 w 12"/>
                <a:gd name="T5" fmla="*/ 0 h 144"/>
                <a:gd name="T6" fmla="*/ 7 w 12"/>
                <a:gd name="T7" fmla="*/ 11 h 144"/>
                <a:gd name="T8" fmla="*/ 10 w 12"/>
                <a:gd name="T9" fmla="*/ 144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44">
                  <a:moveTo>
                    <a:pt x="10" y="144"/>
                  </a:moveTo>
                  <a:lnTo>
                    <a:pt x="0" y="5"/>
                  </a:lnTo>
                  <a:lnTo>
                    <a:pt x="12" y="0"/>
                  </a:lnTo>
                  <a:lnTo>
                    <a:pt x="7" y="11"/>
                  </a:lnTo>
                  <a:lnTo>
                    <a:pt x="10" y="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45" name="Freeform 31"/>
            <p:cNvSpPr>
              <a:spLocks/>
            </p:cNvSpPr>
            <p:nvPr/>
          </p:nvSpPr>
          <p:spPr bwMode="auto">
            <a:xfrm>
              <a:off x="3223" y="2603"/>
              <a:ext cx="60" cy="173"/>
            </a:xfrm>
            <a:custGeom>
              <a:avLst/>
              <a:gdLst>
                <a:gd name="T0" fmla="*/ 3720 w 24"/>
                <a:gd name="T1" fmla="*/ 0 h 65"/>
                <a:gd name="T2" fmla="*/ 0 w 24"/>
                <a:gd name="T3" fmla="*/ 3867 h 65"/>
                <a:gd name="T4" fmla="*/ 6845 w 24"/>
                <a:gd name="T5" fmla="*/ 56904 h 65"/>
                <a:gd name="T6" fmla="*/ 11063 w 24"/>
                <a:gd name="T7" fmla="*/ 61423 h 65"/>
                <a:gd name="T8" fmla="*/ 14188 w 24"/>
                <a:gd name="T9" fmla="*/ 54093 h 65"/>
                <a:gd name="T10" fmla="*/ 7345 w 24"/>
                <a:gd name="T11" fmla="*/ 1757 h 65"/>
                <a:gd name="T12" fmla="*/ 3720 w 24"/>
                <a:gd name="T13" fmla="*/ 0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5">
                  <a:moveTo>
                    <a:pt x="6" y="0"/>
                  </a:moveTo>
                  <a:cubicBezTo>
                    <a:pt x="0" y="4"/>
                    <a:pt x="0" y="4"/>
                    <a:pt x="0" y="4"/>
                  </a:cubicBezTo>
                  <a:cubicBezTo>
                    <a:pt x="11" y="60"/>
                    <a:pt x="11" y="60"/>
                    <a:pt x="11" y="60"/>
                  </a:cubicBezTo>
                  <a:cubicBezTo>
                    <a:pt x="12" y="63"/>
                    <a:pt x="15" y="65"/>
                    <a:pt x="18" y="65"/>
                  </a:cubicBezTo>
                  <a:cubicBezTo>
                    <a:pt x="22" y="64"/>
                    <a:pt x="24" y="61"/>
                    <a:pt x="23" y="57"/>
                  </a:cubicBezTo>
                  <a:cubicBezTo>
                    <a:pt x="12" y="2"/>
                    <a:pt x="12" y="2"/>
                    <a:pt x="12" y="2"/>
                  </a:cubicBezTo>
                  <a:lnTo>
                    <a:pt x="6" y="0"/>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46" name="Freeform 32"/>
            <p:cNvSpPr>
              <a:spLocks/>
            </p:cNvSpPr>
            <p:nvPr/>
          </p:nvSpPr>
          <p:spPr bwMode="auto">
            <a:xfrm>
              <a:off x="3223" y="2603"/>
              <a:ext cx="60" cy="173"/>
            </a:xfrm>
            <a:custGeom>
              <a:avLst/>
              <a:gdLst>
                <a:gd name="T0" fmla="*/ 3720 w 24"/>
                <a:gd name="T1" fmla="*/ 0 h 65"/>
                <a:gd name="T2" fmla="*/ 0 w 24"/>
                <a:gd name="T3" fmla="*/ 3867 h 65"/>
                <a:gd name="T4" fmla="*/ 6845 w 24"/>
                <a:gd name="T5" fmla="*/ 56904 h 65"/>
                <a:gd name="T6" fmla="*/ 11063 w 24"/>
                <a:gd name="T7" fmla="*/ 61423 h 65"/>
                <a:gd name="T8" fmla="*/ 14188 w 24"/>
                <a:gd name="T9" fmla="*/ 54093 h 65"/>
                <a:gd name="T10" fmla="*/ 7345 w 24"/>
                <a:gd name="T11" fmla="*/ 1757 h 65"/>
                <a:gd name="T12" fmla="*/ 3720 w 24"/>
                <a:gd name="T13" fmla="*/ 0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5">
                  <a:moveTo>
                    <a:pt x="6" y="0"/>
                  </a:moveTo>
                  <a:cubicBezTo>
                    <a:pt x="0" y="4"/>
                    <a:pt x="0" y="4"/>
                    <a:pt x="0" y="4"/>
                  </a:cubicBezTo>
                  <a:cubicBezTo>
                    <a:pt x="11" y="60"/>
                    <a:pt x="11" y="60"/>
                    <a:pt x="11" y="60"/>
                  </a:cubicBezTo>
                  <a:cubicBezTo>
                    <a:pt x="12" y="63"/>
                    <a:pt x="15" y="65"/>
                    <a:pt x="18" y="65"/>
                  </a:cubicBezTo>
                  <a:cubicBezTo>
                    <a:pt x="22" y="64"/>
                    <a:pt x="24" y="61"/>
                    <a:pt x="23" y="57"/>
                  </a:cubicBezTo>
                  <a:cubicBezTo>
                    <a:pt x="12" y="2"/>
                    <a:pt x="12" y="2"/>
                    <a:pt x="12" y="2"/>
                  </a:cubicBezTo>
                  <a:lnTo>
                    <a:pt x="6" y="0"/>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247" name="Freeform 33"/>
            <p:cNvSpPr>
              <a:spLocks/>
            </p:cNvSpPr>
            <p:nvPr/>
          </p:nvSpPr>
          <p:spPr bwMode="auto">
            <a:xfrm>
              <a:off x="3230" y="2608"/>
              <a:ext cx="23" cy="144"/>
            </a:xfrm>
            <a:custGeom>
              <a:avLst/>
              <a:gdLst>
                <a:gd name="T0" fmla="*/ 23 w 23"/>
                <a:gd name="T1" fmla="*/ 144 h 144"/>
                <a:gd name="T2" fmla="*/ 0 w 23"/>
                <a:gd name="T3" fmla="*/ 11 h 144"/>
                <a:gd name="T4" fmla="*/ 10 w 23"/>
                <a:gd name="T5" fmla="*/ 0 h 144"/>
                <a:gd name="T6" fmla="*/ 8 w 23"/>
                <a:gd name="T7" fmla="*/ 13 h 144"/>
                <a:gd name="T8" fmla="*/ 23 w 23"/>
                <a:gd name="T9" fmla="*/ 144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44">
                  <a:moveTo>
                    <a:pt x="23" y="144"/>
                  </a:moveTo>
                  <a:lnTo>
                    <a:pt x="0" y="11"/>
                  </a:lnTo>
                  <a:lnTo>
                    <a:pt x="10" y="0"/>
                  </a:lnTo>
                  <a:lnTo>
                    <a:pt x="8" y="13"/>
                  </a:lnTo>
                  <a:lnTo>
                    <a:pt x="23" y="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48" name="Freeform 34"/>
            <p:cNvSpPr>
              <a:spLocks/>
            </p:cNvSpPr>
            <p:nvPr/>
          </p:nvSpPr>
          <p:spPr bwMode="auto">
            <a:xfrm>
              <a:off x="3380" y="2552"/>
              <a:ext cx="70" cy="171"/>
            </a:xfrm>
            <a:custGeom>
              <a:avLst/>
              <a:gdLst>
                <a:gd name="T0" fmla="*/ 3250 w 28"/>
                <a:gd name="T1" fmla="*/ 0 h 64"/>
                <a:gd name="T2" fmla="*/ 0 w 28"/>
                <a:gd name="T3" fmla="*/ 3928 h 64"/>
                <a:gd name="T4" fmla="*/ 9300 w 28"/>
                <a:gd name="T5" fmla="*/ 56361 h 64"/>
                <a:gd name="T6" fmla="*/ 14188 w 28"/>
                <a:gd name="T7" fmla="*/ 61151 h 64"/>
                <a:gd name="T8" fmla="*/ 16613 w 28"/>
                <a:gd name="T9" fmla="*/ 53507 h 64"/>
                <a:gd name="T10" fmla="*/ 7345 w 28"/>
                <a:gd name="T11" fmla="*/ 1071 h 64"/>
                <a:gd name="T12" fmla="*/ 3250 w 28"/>
                <a:gd name="T13" fmla="*/ 0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64">
                  <a:moveTo>
                    <a:pt x="5" y="0"/>
                  </a:moveTo>
                  <a:cubicBezTo>
                    <a:pt x="0" y="4"/>
                    <a:pt x="0" y="4"/>
                    <a:pt x="0" y="4"/>
                  </a:cubicBezTo>
                  <a:cubicBezTo>
                    <a:pt x="15" y="58"/>
                    <a:pt x="15" y="58"/>
                    <a:pt x="15" y="58"/>
                  </a:cubicBezTo>
                  <a:cubicBezTo>
                    <a:pt x="16" y="62"/>
                    <a:pt x="19" y="64"/>
                    <a:pt x="23" y="63"/>
                  </a:cubicBezTo>
                  <a:cubicBezTo>
                    <a:pt x="26" y="62"/>
                    <a:pt x="28" y="58"/>
                    <a:pt x="27" y="55"/>
                  </a:cubicBezTo>
                  <a:cubicBezTo>
                    <a:pt x="12" y="1"/>
                    <a:pt x="12" y="1"/>
                    <a:pt x="12" y="1"/>
                  </a:cubicBezTo>
                  <a:lnTo>
                    <a:pt x="5" y="0"/>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49" name="Freeform 35"/>
            <p:cNvSpPr>
              <a:spLocks/>
            </p:cNvSpPr>
            <p:nvPr/>
          </p:nvSpPr>
          <p:spPr bwMode="auto">
            <a:xfrm>
              <a:off x="3380" y="2552"/>
              <a:ext cx="70" cy="171"/>
            </a:xfrm>
            <a:custGeom>
              <a:avLst/>
              <a:gdLst>
                <a:gd name="T0" fmla="*/ 3250 w 28"/>
                <a:gd name="T1" fmla="*/ 0 h 64"/>
                <a:gd name="T2" fmla="*/ 0 w 28"/>
                <a:gd name="T3" fmla="*/ 3928 h 64"/>
                <a:gd name="T4" fmla="*/ 9300 w 28"/>
                <a:gd name="T5" fmla="*/ 56361 h 64"/>
                <a:gd name="T6" fmla="*/ 14188 w 28"/>
                <a:gd name="T7" fmla="*/ 61151 h 64"/>
                <a:gd name="T8" fmla="*/ 16613 w 28"/>
                <a:gd name="T9" fmla="*/ 53507 h 64"/>
                <a:gd name="T10" fmla="*/ 7345 w 28"/>
                <a:gd name="T11" fmla="*/ 1071 h 64"/>
                <a:gd name="T12" fmla="*/ 3250 w 28"/>
                <a:gd name="T13" fmla="*/ 0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64">
                  <a:moveTo>
                    <a:pt x="5" y="0"/>
                  </a:moveTo>
                  <a:cubicBezTo>
                    <a:pt x="0" y="4"/>
                    <a:pt x="0" y="4"/>
                    <a:pt x="0" y="4"/>
                  </a:cubicBezTo>
                  <a:cubicBezTo>
                    <a:pt x="15" y="58"/>
                    <a:pt x="15" y="58"/>
                    <a:pt x="15" y="58"/>
                  </a:cubicBezTo>
                  <a:cubicBezTo>
                    <a:pt x="16" y="62"/>
                    <a:pt x="19" y="64"/>
                    <a:pt x="23" y="63"/>
                  </a:cubicBezTo>
                  <a:cubicBezTo>
                    <a:pt x="26" y="62"/>
                    <a:pt x="28" y="58"/>
                    <a:pt x="27" y="55"/>
                  </a:cubicBezTo>
                  <a:cubicBezTo>
                    <a:pt x="12" y="1"/>
                    <a:pt x="12" y="1"/>
                    <a:pt x="12" y="1"/>
                  </a:cubicBezTo>
                  <a:lnTo>
                    <a:pt x="5" y="0"/>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250" name="Freeform 36"/>
            <p:cNvSpPr>
              <a:spLocks/>
            </p:cNvSpPr>
            <p:nvPr/>
          </p:nvSpPr>
          <p:spPr bwMode="auto">
            <a:xfrm>
              <a:off x="3385" y="2557"/>
              <a:ext cx="35" cy="142"/>
            </a:xfrm>
            <a:custGeom>
              <a:avLst/>
              <a:gdLst>
                <a:gd name="T0" fmla="*/ 35 w 35"/>
                <a:gd name="T1" fmla="*/ 142 h 142"/>
                <a:gd name="T2" fmla="*/ 0 w 35"/>
                <a:gd name="T3" fmla="*/ 8 h 142"/>
                <a:gd name="T4" fmla="*/ 10 w 35"/>
                <a:gd name="T5" fmla="*/ 0 h 142"/>
                <a:gd name="T6" fmla="*/ 10 w 35"/>
                <a:gd name="T7" fmla="*/ 14 h 142"/>
                <a:gd name="T8" fmla="*/ 35 w 35"/>
                <a:gd name="T9" fmla="*/ 142 h 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142">
                  <a:moveTo>
                    <a:pt x="35" y="142"/>
                  </a:moveTo>
                  <a:lnTo>
                    <a:pt x="0" y="8"/>
                  </a:lnTo>
                  <a:lnTo>
                    <a:pt x="10" y="0"/>
                  </a:lnTo>
                  <a:lnTo>
                    <a:pt x="10" y="14"/>
                  </a:lnTo>
                  <a:lnTo>
                    <a:pt x="35" y="1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51" name="Freeform 37"/>
            <p:cNvSpPr>
              <a:spLocks/>
            </p:cNvSpPr>
            <p:nvPr/>
          </p:nvSpPr>
          <p:spPr bwMode="auto">
            <a:xfrm>
              <a:off x="3548" y="2475"/>
              <a:ext cx="75" cy="165"/>
            </a:xfrm>
            <a:custGeom>
              <a:avLst/>
              <a:gdLst>
                <a:gd name="T0" fmla="*/ 3250 w 30"/>
                <a:gd name="T1" fmla="*/ 0 h 62"/>
                <a:gd name="T2" fmla="*/ 0 w 30"/>
                <a:gd name="T3" fmla="*/ 4673 h 62"/>
                <a:gd name="T4" fmla="*/ 10550 w 30"/>
                <a:gd name="T5" fmla="*/ 54075 h 62"/>
                <a:gd name="T6" fmla="*/ 15438 w 30"/>
                <a:gd name="T7" fmla="*/ 57545 h 62"/>
                <a:gd name="T8" fmla="*/ 17895 w 30"/>
                <a:gd name="T9" fmla="*/ 50059 h 62"/>
                <a:gd name="T10" fmla="*/ 7345 w 30"/>
                <a:gd name="T11" fmla="*/ 1057 h 62"/>
                <a:gd name="T12" fmla="*/ 3250 w 30"/>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2">
                  <a:moveTo>
                    <a:pt x="5" y="0"/>
                  </a:moveTo>
                  <a:cubicBezTo>
                    <a:pt x="0" y="5"/>
                    <a:pt x="0" y="5"/>
                    <a:pt x="0" y="5"/>
                  </a:cubicBezTo>
                  <a:cubicBezTo>
                    <a:pt x="17" y="57"/>
                    <a:pt x="17" y="57"/>
                    <a:pt x="17" y="57"/>
                  </a:cubicBezTo>
                  <a:cubicBezTo>
                    <a:pt x="18" y="60"/>
                    <a:pt x="22" y="62"/>
                    <a:pt x="25" y="61"/>
                  </a:cubicBezTo>
                  <a:cubicBezTo>
                    <a:pt x="28" y="60"/>
                    <a:pt x="30" y="56"/>
                    <a:pt x="29" y="53"/>
                  </a:cubicBezTo>
                  <a:cubicBezTo>
                    <a:pt x="12" y="1"/>
                    <a:pt x="12" y="1"/>
                    <a:pt x="12" y="1"/>
                  </a:cubicBezTo>
                  <a:lnTo>
                    <a:pt x="5" y="0"/>
                  </a:lnTo>
                  <a:close/>
                </a:path>
              </a:pathLst>
            </a:custGeom>
            <a:solidFill>
              <a:srgbClr val="FFE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52" name="Freeform 38"/>
            <p:cNvSpPr>
              <a:spLocks/>
            </p:cNvSpPr>
            <p:nvPr/>
          </p:nvSpPr>
          <p:spPr bwMode="auto">
            <a:xfrm>
              <a:off x="3548" y="2475"/>
              <a:ext cx="75" cy="165"/>
            </a:xfrm>
            <a:custGeom>
              <a:avLst/>
              <a:gdLst>
                <a:gd name="T0" fmla="*/ 3250 w 30"/>
                <a:gd name="T1" fmla="*/ 0 h 62"/>
                <a:gd name="T2" fmla="*/ 0 w 30"/>
                <a:gd name="T3" fmla="*/ 4673 h 62"/>
                <a:gd name="T4" fmla="*/ 10550 w 30"/>
                <a:gd name="T5" fmla="*/ 54075 h 62"/>
                <a:gd name="T6" fmla="*/ 15438 w 30"/>
                <a:gd name="T7" fmla="*/ 57545 h 62"/>
                <a:gd name="T8" fmla="*/ 17895 w 30"/>
                <a:gd name="T9" fmla="*/ 50059 h 62"/>
                <a:gd name="T10" fmla="*/ 7345 w 30"/>
                <a:gd name="T11" fmla="*/ 1057 h 62"/>
                <a:gd name="T12" fmla="*/ 3250 w 30"/>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2">
                  <a:moveTo>
                    <a:pt x="5" y="0"/>
                  </a:moveTo>
                  <a:cubicBezTo>
                    <a:pt x="0" y="5"/>
                    <a:pt x="0" y="5"/>
                    <a:pt x="0" y="5"/>
                  </a:cubicBezTo>
                  <a:cubicBezTo>
                    <a:pt x="17" y="57"/>
                    <a:pt x="17" y="57"/>
                    <a:pt x="17" y="57"/>
                  </a:cubicBezTo>
                  <a:cubicBezTo>
                    <a:pt x="18" y="60"/>
                    <a:pt x="22" y="62"/>
                    <a:pt x="25" y="61"/>
                  </a:cubicBezTo>
                  <a:cubicBezTo>
                    <a:pt x="28" y="60"/>
                    <a:pt x="30" y="56"/>
                    <a:pt x="29" y="53"/>
                  </a:cubicBezTo>
                  <a:cubicBezTo>
                    <a:pt x="12" y="1"/>
                    <a:pt x="12" y="1"/>
                    <a:pt x="12" y="1"/>
                  </a:cubicBezTo>
                  <a:lnTo>
                    <a:pt x="5" y="0"/>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253" name="Freeform 39"/>
            <p:cNvSpPr>
              <a:spLocks/>
            </p:cNvSpPr>
            <p:nvPr/>
          </p:nvSpPr>
          <p:spPr bwMode="auto">
            <a:xfrm>
              <a:off x="3555" y="2483"/>
              <a:ext cx="38" cy="133"/>
            </a:xfrm>
            <a:custGeom>
              <a:avLst/>
              <a:gdLst>
                <a:gd name="T0" fmla="*/ 38 w 38"/>
                <a:gd name="T1" fmla="*/ 133 h 133"/>
                <a:gd name="T2" fmla="*/ 0 w 38"/>
                <a:gd name="T3" fmla="*/ 8 h 133"/>
                <a:gd name="T4" fmla="*/ 8 w 38"/>
                <a:gd name="T5" fmla="*/ 0 h 133"/>
                <a:gd name="T6" fmla="*/ 8 w 38"/>
                <a:gd name="T7" fmla="*/ 10 h 133"/>
                <a:gd name="T8" fmla="*/ 38 w 38"/>
                <a:gd name="T9" fmla="*/ 133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133">
                  <a:moveTo>
                    <a:pt x="38" y="133"/>
                  </a:moveTo>
                  <a:lnTo>
                    <a:pt x="0" y="8"/>
                  </a:lnTo>
                  <a:lnTo>
                    <a:pt x="8" y="0"/>
                  </a:lnTo>
                  <a:lnTo>
                    <a:pt x="8" y="10"/>
                  </a:lnTo>
                  <a:lnTo>
                    <a:pt x="38" y="1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54" name="Freeform 40"/>
            <p:cNvSpPr>
              <a:spLocks/>
            </p:cNvSpPr>
            <p:nvPr/>
          </p:nvSpPr>
          <p:spPr bwMode="auto">
            <a:xfrm>
              <a:off x="3700" y="2397"/>
              <a:ext cx="65" cy="134"/>
            </a:xfrm>
            <a:custGeom>
              <a:avLst/>
              <a:gdLst>
                <a:gd name="T0" fmla="*/ 3250 w 26"/>
                <a:gd name="T1" fmla="*/ 0 h 50"/>
                <a:gd name="T2" fmla="*/ 0 w 26"/>
                <a:gd name="T3" fmla="*/ 4848 h 50"/>
                <a:gd name="T4" fmla="*/ 8125 w 26"/>
                <a:gd name="T5" fmla="*/ 44775 h 50"/>
                <a:gd name="T6" fmla="*/ 13020 w 26"/>
                <a:gd name="T7" fmla="*/ 48546 h 50"/>
                <a:gd name="T8" fmla="*/ 15438 w 26"/>
                <a:gd name="T9" fmla="*/ 40811 h 50"/>
                <a:gd name="T10" fmla="*/ 7345 w 26"/>
                <a:gd name="T11" fmla="*/ 1077 h 50"/>
                <a:gd name="T12" fmla="*/ 3250 w 26"/>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0">
                  <a:moveTo>
                    <a:pt x="5" y="0"/>
                  </a:moveTo>
                  <a:cubicBezTo>
                    <a:pt x="0" y="5"/>
                    <a:pt x="0" y="5"/>
                    <a:pt x="0" y="5"/>
                  </a:cubicBezTo>
                  <a:cubicBezTo>
                    <a:pt x="13" y="45"/>
                    <a:pt x="13" y="45"/>
                    <a:pt x="13" y="45"/>
                  </a:cubicBezTo>
                  <a:cubicBezTo>
                    <a:pt x="14" y="48"/>
                    <a:pt x="18" y="50"/>
                    <a:pt x="21" y="49"/>
                  </a:cubicBezTo>
                  <a:cubicBezTo>
                    <a:pt x="25" y="48"/>
                    <a:pt x="26" y="44"/>
                    <a:pt x="25" y="41"/>
                  </a:cubicBezTo>
                  <a:cubicBezTo>
                    <a:pt x="12" y="1"/>
                    <a:pt x="12" y="1"/>
                    <a:pt x="12" y="1"/>
                  </a:cubicBezTo>
                  <a:lnTo>
                    <a:pt x="5" y="0"/>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55" name="Freeform 41"/>
            <p:cNvSpPr>
              <a:spLocks/>
            </p:cNvSpPr>
            <p:nvPr/>
          </p:nvSpPr>
          <p:spPr bwMode="auto">
            <a:xfrm>
              <a:off x="3700" y="2397"/>
              <a:ext cx="65" cy="134"/>
            </a:xfrm>
            <a:custGeom>
              <a:avLst/>
              <a:gdLst>
                <a:gd name="T0" fmla="*/ 3250 w 26"/>
                <a:gd name="T1" fmla="*/ 0 h 50"/>
                <a:gd name="T2" fmla="*/ 0 w 26"/>
                <a:gd name="T3" fmla="*/ 4848 h 50"/>
                <a:gd name="T4" fmla="*/ 8125 w 26"/>
                <a:gd name="T5" fmla="*/ 44775 h 50"/>
                <a:gd name="T6" fmla="*/ 13020 w 26"/>
                <a:gd name="T7" fmla="*/ 48546 h 50"/>
                <a:gd name="T8" fmla="*/ 15438 w 26"/>
                <a:gd name="T9" fmla="*/ 40811 h 50"/>
                <a:gd name="T10" fmla="*/ 7345 w 26"/>
                <a:gd name="T11" fmla="*/ 1077 h 50"/>
                <a:gd name="T12" fmla="*/ 3250 w 26"/>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0">
                  <a:moveTo>
                    <a:pt x="5" y="0"/>
                  </a:moveTo>
                  <a:cubicBezTo>
                    <a:pt x="0" y="5"/>
                    <a:pt x="0" y="5"/>
                    <a:pt x="0" y="5"/>
                  </a:cubicBezTo>
                  <a:cubicBezTo>
                    <a:pt x="13" y="45"/>
                    <a:pt x="13" y="45"/>
                    <a:pt x="13" y="45"/>
                  </a:cubicBezTo>
                  <a:cubicBezTo>
                    <a:pt x="14" y="48"/>
                    <a:pt x="18" y="50"/>
                    <a:pt x="21" y="49"/>
                  </a:cubicBezTo>
                  <a:cubicBezTo>
                    <a:pt x="25" y="48"/>
                    <a:pt x="26" y="44"/>
                    <a:pt x="25" y="41"/>
                  </a:cubicBezTo>
                  <a:cubicBezTo>
                    <a:pt x="12" y="1"/>
                    <a:pt x="12" y="1"/>
                    <a:pt x="12" y="1"/>
                  </a:cubicBezTo>
                  <a:lnTo>
                    <a:pt x="5" y="0"/>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256" name="Freeform 42"/>
            <p:cNvSpPr>
              <a:spLocks/>
            </p:cNvSpPr>
            <p:nvPr/>
          </p:nvSpPr>
          <p:spPr bwMode="auto">
            <a:xfrm>
              <a:off x="3708" y="2403"/>
              <a:ext cx="27" cy="104"/>
            </a:xfrm>
            <a:custGeom>
              <a:avLst/>
              <a:gdLst>
                <a:gd name="T0" fmla="*/ 27 w 27"/>
                <a:gd name="T1" fmla="*/ 104 h 104"/>
                <a:gd name="T2" fmla="*/ 0 w 27"/>
                <a:gd name="T3" fmla="*/ 10 h 104"/>
                <a:gd name="T4" fmla="*/ 10 w 27"/>
                <a:gd name="T5" fmla="*/ 0 h 104"/>
                <a:gd name="T6" fmla="*/ 7 w 27"/>
                <a:gd name="T7" fmla="*/ 13 h 104"/>
                <a:gd name="T8" fmla="*/ 27 w 27"/>
                <a:gd name="T9" fmla="*/ 104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04">
                  <a:moveTo>
                    <a:pt x="27" y="104"/>
                  </a:moveTo>
                  <a:lnTo>
                    <a:pt x="0" y="10"/>
                  </a:lnTo>
                  <a:lnTo>
                    <a:pt x="10" y="0"/>
                  </a:lnTo>
                  <a:lnTo>
                    <a:pt x="7" y="13"/>
                  </a:lnTo>
                  <a:lnTo>
                    <a:pt x="27" y="1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57" name="Freeform 43"/>
            <p:cNvSpPr>
              <a:spLocks/>
            </p:cNvSpPr>
            <p:nvPr/>
          </p:nvSpPr>
          <p:spPr bwMode="auto">
            <a:xfrm>
              <a:off x="3830" y="2323"/>
              <a:ext cx="53" cy="133"/>
            </a:xfrm>
            <a:custGeom>
              <a:avLst/>
              <a:gdLst>
                <a:gd name="T0" fmla="*/ 3892 w 21"/>
                <a:gd name="T1" fmla="*/ 0 h 50"/>
                <a:gd name="T2" fmla="*/ 0 w 21"/>
                <a:gd name="T3" fmla="*/ 3857 h 50"/>
                <a:gd name="T4" fmla="*/ 5116 w 21"/>
                <a:gd name="T5" fmla="*/ 41406 h 50"/>
                <a:gd name="T6" fmla="*/ 10350 w 21"/>
                <a:gd name="T7" fmla="*/ 46055 h 50"/>
                <a:gd name="T8" fmla="*/ 13714 w 21"/>
                <a:gd name="T9" fmla="*/ 38605 h 50"/>
                <a:gd name="T10" fmla="*/ 8472 w 21"/>
                <a:gd name="T11" fmla="*/ 1053 h 50"/>
                <a:gd name="T12" fmla="*/ 3892 w 21"/>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50">
                  <a:moveTo>
                    <a:pt x="6" y="0"/>
                  </a:moveTo>
                  <a:cubicBezTo>
                    <a:pt x="0" y="4"/>
                    <a:pt x="0" y="4"/>
                    <a:pt x="0" y="4"/>
                  </a:cubicBezTo>
                  <a:cubicBezTo>
                    <a:pt x="8" y="44"/>
                    <a:pt x="8" y="44"/>
                    <a:pt x="8" y="44"/>
                  </a:cubicBezTo>
                  <a:cubicBezTo>
                    <a:pt x="9" y="48"/>
                    <a:pt x="12" y="50"/>
                    <a:pt x="16" y="49"/>
                  </a:cubicBezTo>
                  <a:cubicBezTo>
                    <a:pt x="19" y="48"/>
                    <a:pt x="21" y="45"/>
                    <a:pt x="21" y="41"/>
                  </a:cubicBezTo>
                  <a:cubicBezTo>
                    <a:pt x="13" y="1"/>
                    <a:pt x="13" y="1"/>
                    <a:pt x="13" y="1"/>
                  </a:cubicBezTo>
                  <a:lnTo>
                    <a:pt x="6" y="0"/>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58" name="Freeform 44"/>
            <p:cNvSpPr>
              <a:spLocks/>
            </p:cNvSpPr>
            <p:nvPr/>
          </p:nvSpPr>
          <p:spPr bwMode="auto">
            <a:xfrm>
              <a:off x="3830" y="2323"/>
              <a:ext cx="53" cy="133"/>
            </a:xfrm>
            <a:custGeom>
              <a:avLst/>
              <a:gdLst>
                <a:gd name="T0" fmla="*/ 3892 w 21"/>
                <a:gd name="T1" fmla="*/ 0 h 50"/>
                <a:gd name="T2" fmla="*/ 0 w 21"/>
                <a:gd name="T3" fmla="*/ 3857 h 50"/>
                <a:gd name="T4" fmla="*/ 5116 w 21"/>
                <a:gd name="T5" fmla="*/ 41406 h 50"/>
                <a:gd name="T6" fmla="*/ 10350 w 21"/>
                <a:gd name="T7" fmla="*/ 46055 h 50"/>
                <a:gd name="T8" fmla="*/ 13714 w 21"/>
                <a:gd name="T9" fmla="*/ 38605 h 50"/>
                <a:gd name="T10" fmla="*/ 8472 w 21"/>
                <a:gd name="T11" fmla="*/ 1053 h 50"/>
                <a:gd name="T12" fmla="*/ 3892 w 21"/>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50">
                  <a:moveTo>
                    <a:pt x="6" y="0"/>
                  </a:moveTo>
                  <a:cubicBezTo>
                    <a:pt x="0" y="4"/>
                    <a:pt x="0" y="4"/>
                    <a:pt x="0" y="4"/>
                  </a:cubicBezTo>
                  <a:cubicBezTo>
                    <a:pt x="8" y="44"/>
                    <a:pt x="8" y="44"/>
                    <a:pt x="8" y="44"/>
                  </a:cubicBezTo>
                  <a:cubicBezTo>
                    <a:pt x="9" y="48"/>
                    <a:pt x="12" y="50"/>
                    <a:pt x="16" y="49"/>
                  </a:cubicBezTo>
                  <a:cubicBezTo>
                    <a:pt x="19" y="48"/>
                    <a:pt x="21" y="45"/>
                    <a:pt x="21" y="41"/>
                  </a:cubicBezTo>
                  <a:cubicBezTo>
                    <a:pt x="13" y="1"/>
                    <a:pt x="13" y="1"/>
                    <a:pt x="13" y="1"/>
                  </a:cubicBezTo>
                  <a:lnTo>
                    <a:pt x="6" y="0"/>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259" name="Freeform 45"/>
            <p:cNvSpPr>
              <a:spLocks/>
            </p:cNvSpPr>
            <p:nvPr/>
          </p:nvSpPr>
          <p:spPr bwMode="auto">
            <a:xfrm>
              <a:off x="3838" y="2328"/>
              <a:ext cx="17" cy="104"/>
            </a:xfrm>
            <a:custGeom>
              <a:avLst/>
              <a:gdLst>
                <a:gd name="T0" fmla="*/ 17 w 17"/>
                <a:gd name="T1" fmla="*/ 104 h 104"/>
                <a:gd name="T2" fmla="*/ 0 w 17"/>
                <a:gd name="T3" fmla="*/ 8 h 104"/>
                <a:gd name="T4" fmla="*/ 10 w 17"/>
                <a:gd name="T5" fmla="*/ 0 h 104"/>
                <a:gd name="T6" fmla="*/ 7 w 17"/>
                <a:gd name="T7" fmla="*/ 13 h 104"/>
                <a:gd name="T8" fmla="*/ 17 w 17"/>
                <a:gd name="T9" fmla="*/ 104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04">
                  <a:moveTo>
                    <a:pt x="17" y="104"/>
                  </a:moveTo>
                  <a:lnTo>
                    <a:pt x="0" y="8"/>
                  </a:lnTo>
                  <a:lnTo>
                    <a:pt x="10" y="0"/>
                  </a:lnTo>
                  <a:lnTo>
                    <a:pt x="7" y="13"/>
                  </a:lnTo>
                  <a:lnTo>
                    <a:pt x="17" y="1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60" name="Freeform 46"/>
            <p:cNvSpPr>
              <a:spLocks/>
            </p:cNvSpPr>
            <p:nvPr/>
          </p:nvSpPr>
          <p:spPr bwMode="auto">
            <a:xfrm>
              <a:off x="4288" y="2456"/>
              <a:ext cx="160" cy="144"/>
            </a:xfrm>
            <a:custGeom>
              <a:avLst/>
              <a:gdLst>
                <a:gd name="T0" fmla="*/ 0 w 64"/>
                <a:gd name="T1" fmla="*/ 0 h 54"/>
                <a:gd name="T2" fmla="*/ 39063 w 64"/>
                <a:gd name="T3" fmla="*/ 51789 h 54"/>
                <a:gd name="T4" fmla="*/ 23250 w 64"/>
                <a:gd name="T5" fmla="*/ 28728 h 54"/>
                <a:gd name="T6" fmla="*/ 0 w 64"/>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54">
                  <a:moveTo>
                    <a:pt x="0" y="0"/>
                  </a:moveTo>
                  <a:cubicBezTo>
                    <a:pt x="8" y="5"/>
                    <a:pt x="57" y="40"/>
                    <a:pt x="64" y="54"/>
                  </a:cubicBezTo>
                  <a:cubicBezTo>
                    <a:pt x="58" y="49"/>
                    <a:pt x="42" y="34"/>
                    <a:pt x="38" y="30"/>
                  </a:cubicBezTo>
                  <a:cubicBezTo>
                    <a:pt x="34" y="27"/>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61" name="Freeform 47"/>
            <p:cNvSpPr>
              <a:spLocks/>
            </p:cNvSpPr>
            <p:nvPr/>
          </p:nvSpPr>
          <p:spPr bwMode="auto">
            <a:xfrm>
              <a:off x="4423" y="2685"/>
              <a:ext cx="17" cy="46"/>
            </a:xfrm>
            <a:custGeom>
              <a:avLst/>
              <a:gdLst>
                <a:gd name="T0" fmla="*/ 3019 w 7"/>
                <a:gd name="T1" fmla="*/ 0 h 17"/>
                <a:gd name="T2" fmla="*/ 0 w 7"/>
                <a:gd name="T3" fmla="*/ 18010 h 17"/>
                <a:gd name="T4" fmla="*/ 3019 w 7"/>
                <a:gd name="T5" fmla="*/ 0 h 17"/>
                <a:gd name="T6" fmla="*/ 0 60000 65536"/>
                <a:gd name="T7" fmla="*/ 0 60000 65536"/>
                <a:gd name="T8" fmla="*/ 0 60000 65536"/>
              </a:gdLst>
              <a:ahLst/>
              <a:cxnLst>
                <a:cxn ang="T6">
                  <a:pos x="T0" y="T1"/>
                </a:cxn>
                <a:cxn ang="T7">
                  <a:pos x="T2" y="T3"/>
                </a:cxn>
                <a:cxn ang="T8">
                  <a:pos x="T4" y="T5"/>
                </a:cxn>
              </a:cxnLst>
              <a:rect l="0" t="0" r="r" b="b"/>
              <a:pathLst>
                <a:path w="7" h="17">
                  <a:moveTo>
                    <a:pt x="6" y="0"/>
                  </a:moveTo>
                  <a:cubicBezTo>
                    <a:pt x="0" y="17"/>
                    <a:pt x="0" y="17"/>
                    <a:pt x="0" y="17"/>
                  </a:cubicBezTo>
                  <a:cubicBezTo>
                    <a:pt x="6" y="12"/>
                    <a:pt x="7" y="6"/>
                    <a:pt x="6" y="0"/>
                  </a:cubicBezTo>
                  <a:close/>
                </a:path>
              </a:pathLst>
            </a:custGeom>
            <a:solidFill>
              <a:srgbClr val="00ACE5"/>
            </a:solidFill>
            <a:ln w="7938" cap="rnd">
              <a:solidFill>
                <a:srgbClr val="000000"/>
              </a:solidFill>
              <a:prstDash val="solid"/>
              <a:round/>
              <a:headEnd/>
              <a:tailEnd/>
            </a:ln>
          </p:spPr>
          <p:txBody>
            <a:bodyPr/>
            <a:lstStyle/>
            <a:p>
              <a:endParaRPr lang="de-DE" sz="1350"/>
            </a:p>
          </p:txBody>
        </p:sp>
        <p:sp>
          <p:nvSpPr>
            <p:cNvPr id="41262" name="Freeform 48"/>
            <p:cNvSpPr>
              <a:spLocks/>
            </p:cNvSpPr>
            <p:nvPr/>
          </p:nvSpPr>
          <p:spPr bwMode="auto">
            <a:xfrm>
              <a:off x="4005" y="1560"/>
              <a:ext cx="183" cy="688"/>
            </a:xfrm>
            <a:custGeom>
              <a:avLst/>
              <a:gdLst>
                <a:gd name="T0" fmla="*/ 45449 w 73"/>
                <a:gd name="T1" fmla="*/ 0 h 258"/>
                <a:gd name="T2" fmla="*/ 27330 w 73"/>
                <a:gd name="T3" fmla="*/ 12536 h 258"/>
                <a:gd name="T4" fmla="*/ 24372 w 73"/>
                <a:gd name="T5" fmla="*/ 127680 h 258"/>
                <a:gd name="T6" fmla="*/ 11168 w 73"/>
                <a:gd name="T7" fmla="*/ 222643 h 258"/>
                <a:gd name="T8" fmla="*/ 0 w 73"/>
                <a:gd name="T9" fmla="*/ 247432 h 258"/>
                <a:gd name="T10" fmla="*/ 32973 w 73"/>
                <a:gd name="T11" fmla="*/ 171520 h 258"/>
                <a:gd name="T12" fmla="*/ 34231 w 73"/>
                <a:gd name="T13" fmla="*/ 163989 h 258"/>
                <a:gd name="T14" fmla="*/ 38031 w 73"/>
                <a:gd name="T15" fmla="*/ 112205 h 258"/>
                <a:gd name="T16" fmla="*/ 45449 w 73"/>
                <a:gd name="T17" fmla="*/ 0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3" h="258">
                  <a:moveTo>
                    <a:pt x="73" y="0"/>
                  </a:moveTo>
                  <a:cubicBezTo>
                    <a:pt x="44" y="13"/>
                    <a:pt x="44" y="13"/>
                    <a:pt x="44" y="13"/>
                  </a:cubicBezTo>
                  <a:cubicBezTo>
                    <a:pt x="26" y="21"/>
                    <a:pt x="36" y="95"/>
                    <a:pt x="39" y="133"/>
                  </a:cubicBezTo>
                  <a:cubicBezTo>
                    <a:pt x="42" y="160"/>
                    <a:pt x="32" y="205"/>
                    <a:pt x="18" y="232"/>
                  </a:cubicBezTo>
                  <a:cubicBezTo>
                    <a:pt x="14" y="241"/>
                    <a:pt x="7" y="249"/>
                    <a:pt x="0" y="258"/>
                  </a:cubicBezTo>
                  <a:cubicBezTo>
                    <a:pt x="28" y="232"/>
                    <a:pt x="42" y="213"/>
                    <a:pt x="53" y="179"/>
                  </a:cubicBezTo>
                  <a:cubicBezTo>
                    <a:pt x="54" y="176"/>
                    <a:pt x="54" y="174"/>
                    <a:pt x="55" y="171"/>
                  </a:cubicBezTo>
                  <a:cubicBezTo>
                    <a:pt x="59" y="157"/>
                    <a:pt x="61" y="132"/>
                    <a:pt x="61" y="117"/>
                  </a:cubicBezTo>
                  <a:cubicBezTo>
                    <a:pt x="61" y="79"/>
                    <a:pt x="53" y="8"/>
                    <a:pt x="73" y="0"/>
                  </a:cubicBezTo>
                  <a:close/>
                </a:path>
              </a:pathLst>
            </a:custGeom>
            <a:solidFill>
              <a:srgbClr val="258F48"/>
            </a:solidFill>
            <a:ln w="7938" cap="rnd">
              <a:solidFill>
                <a:srgbClr val="000000"/>
              </a:solidFill>
              <a:prstDash val="solid"/>
              <a:round/>
              <a:headEnd/>
              <a:tailEnd/>
            </a:ln>
          </p:spPr>
          <p:txBody>
            <a:bodyPr/>
            <a:lstStyle/>
            <a:p>
              <a:endParaRPr lang="de-DE" sz="1350"/>
            </a:p>
          </p:txBody>
        </p:sp>
        <p:sp>
          <p:nvSpPr>
            <p:cNvPr id="41263" name="Freeform 49"/>
            <p:cNvSpPr>
              <a:spLocks/>
            </p:cNvSpPr>
            <p:nvPr/>
          </p:nvSpPr>
          <p:spPr bwMode="auto">
            <a:xfrm>
              <a:off x="3950" y="2163"/>
              <a:ext cx="88" cy="112"/>
            </a:xfrm>
            <a:custGeom>
              <a:avLst/>
              <a:gdLst>
                <a:gd name="T0" fmla="*/ 2509 w 35"/>
                <a:gd name="T1" fmla="*/ 1763 h 42"/>
                <a:gd name="T2" fmla="*/ 0 w 35"/>
                <a:gd name="T3" fmla="*/ 7531 h 42"/>
                <a:gd name="T4" fmla="*/ 14673 w 35"/>
                <a:gd name="T5" fmla="*/ 37376 h 42"/>
                <a:gd name="T6" fmla="*/ 20185 w 35"/>
                <a:gd name="T7" fmla="*/ 38435 h 42"/>
                <a:gd name="T8" fmla="*/ 20982 w 35"/>
                <a:gd name="T9" fmla="*/ 29789 h 42"/>
                <a:gd name="T10" fmla="*/ 6308 w 35"/>
                <a:gd name="T11" fmla="*/ 0 h 42"/>
                <a:gd name="T12" fmla="*/ 2509 w 35"/>
                <a:gd name="T13" fmla="*/ 1763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2">
                  <a:moveTo>
                    <a:pt x="4" y="2"/>
                  </a:moveTo>
                  <a:cubicBezTo>
                    <a:pt x="0" y="8"/>
                    <a:pt x="0" y="8"/>
                    <a:pt x="0" y="8"/>
                  </a:cubicBezTo>
                  <a:cubicBezTo>
                    <a:pt x="23" y="39"/>
                    <a:pt x="23" y="39"/>
                    <a:pt x="23" y="39"/>
                  </a:cubicBezTo>
                  <a:cubicBezTo>
                    <a:pt x="25" y="41"/>
                    <a:pt x="29" y="42"/>
                    <a:pt x="32" y="40"/>
                  </a:cubicBezTo>
                  <a:cubicBezTo>
                    <a:pt x="34" y="38"/>
                    <a:pt x="35" y="34"/>
                    <a:pt x="33" y="31"/>
                  </a:cubicBezTo>
                  <a:cubicBezTo>
                    <a:pt x="10" y="0"/>
                    <a:pt x="10" y="0"/>
                    <a:pt x="10" y="0"/>
                  </a:cubicBezTo>
                  <a:lnTo>
                    <a:pt x="4" y="2"/>
                  </a:lnTo>
                  <a:close/>
                </a:path>
              </a:pathLst>
            </a:custGeom>
            <a:solidFill>
              <a:srgbClr val="FFE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64" name="Freeform 50"/>
            <p:cNvSpPr>
              <a:spLocks/>
            </p:cNvSpPr>
            <p:nvPr/>
          </p:nvSpPr>
          <p:spPr bwMode="auto">
            <a:xfrm>
              <a:off x="3950" y="2163"/>
              <a:ext cx="88" cy="112"/>
            </a:xfrm>
            <a:custGeom>
              <a:avLst/>
              <a:gdLst>
                <a:gd name="T0" fmla="*/ 2509 w 35"/>
                <a:gd name="T1" fmla="*/ 1763 h 42"/>
                <a:gd name="T2" fmla="*/ 0 w 35"/>
                <a:gd name="T3" fmla="*/ 7531 h 42"/>
                <a:gd name="T4" fmla="*/ 14673 w 35"/>
                <a:gd name="T5" fmla="*/ 37376 h 42"/>
                <a:gd name="T6" fmla="*/ 20185 w 35"/>
                <a:gd name="T7" fmla="*/ 38435 h 42"/>
                <a:gd name="T8" fmla="*/ 20982 w 35"/>
                <a:gd name="T9" fmla="*/ 29789 h 42"/>
                <a:gd name="T10" fmla="*/ 6308 w 35"/>
                <a:gd name="T11" fmla="*/ 0 h 42"/>
                <a:gd name="T12" fmla="*/ 2509 w 35"/>
                <a:gd name="T13" fmla="*/ 1763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2">
                  <a:moveTo>
                    <a:pt x="4" y="2"/>
                  </a:moveTo>
                  <a:cubicBezTo>
                    <a:pt x="0" y="8"/>
                    <a:pt x="0" y="8"/>
                    <a:pt x="0" y="8"/>
                  </a:cubicBezTo>
                  <a:cubicBezTo>
                    <a:pt x="23" y="39"/>
                    <a:pt x="23" y="39"/>
                    <a:pt x="23" y="39"/>
                  </a:cubicBezTo>
                  <a:cubicBezTo>
                    <a:pt x="25" y="41"/>
                    <a:pt x="29" y="42"/>
                    <a:pt x="32" y="40"/>
                  </a:cubicBezTo>
                  <a:cubicBezTo>
                    <a:pt x="34" y="38"/>
                    <a:pt x="35" y="34"/>
                    <a:pt x="33" y="31"/>
                  </a:cubicBezTo>
                  <a:cubicBezTo>
                    <a:pt x="10" y="0"/>
                    <a:pt x="10" y="0"/>
                    <a:pt x="10" y="0"/>
                  </a:cubicBezTo>
                  <a:lnTo>
                    <a:pt x="4" y="2"/>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265" name="Freeform 51"/>
            <p:cNvSpPr>
              <a:spLocks/>
            </p:cNvSpPr>
            <p:nvPr/>
          </p:nvSpPr>
          <p:spPr bwMode="auto">
            <a:xfrm>
              <a:off x="3958" y="2171"/>
              <a:ext cx="50" cy="85"/>
            </a:xfrm>
            <a:custGeom>
              <a:avLst/>
              <a:gdLst>
                <a:gd name="T0" fmla="*/ 50 w 50"/>
                <a:gd name="T1" fmla="*/ 85 h 85"/>
                <a:gd name="T2" fmla="*/ 0 w 50"/>
                <a:gd name="T3" fmla="*/ 13 h 85"/>
                <a:gd name="T4" fmla="*/ 5 w 50"/>
                <a:gd name="T5" fmla="*/ 0 h 85"/>
                <a:gd name="T6" fmla="*/ 7 w 50"/>
                <a:gd name="T7" fmla="*/ 13 h 85"/>
                <a:gd name="T8" fmla="*/ 50 w 50"/>
                <a:gd name="T9" fmla="*/ 85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85">
                  <a:moveTo>
                    <a:pt x="50" y="85"/>
                  </a:moveTo>
                  <a:lnTo>
                    <a:pt x="0" y="13"/>
                  </a:lnTo>
                  <a:lnTo>
                    <a:pt x="5" y="0"/>
                  </a:lnTo>
                  <a:lnTo>
                    <a:pt x="7" y="13"/>
                  </a:lnTo>
                  <a:lnTo>
                    <a:pt x="50" y="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66" name="Freeform 52"/>
            <p:cNvSpPr>
              <a:spLocks/>
            </p:cNvSpPr>
            <p:nvPr/>
          </p:nvSpPr>
          <p:spPr bwMode="auto">
            <a:xfrm>
              <a:off x="5003" y="1712"/>
              <a:ext cx="105" cy="117"/>
            </a:xfrm>
            <a:custGeom>
              <a:avLst/>
              <a:gdLst>
                <a:gd name="T0" fmla="*/ 0 w 42"/>
                <a:gd name="T1" fmla="*/ 41344 h 44"/>
                <a:gd name="T2" fmla="*/ 17895 w 42"/>
                <a:gd name="T3" fmla="*/ 28989 h 44"/>
                <a:gd name="T4" fmla="*/ 25708 w 42"/>
                <a:gd name="T5" fmla="*/ 14099 h 44"/>
                <a:gd name="T6" fmla="*/ 11063 w 42"/>
                <a:gd name="T7" fmla="*/ 0 h 44"/>
                <a:gd name="T8" fmla="*/ 0 w 42"/>
                <a:gd name="T9" fmla="*/ 41344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44">
                  <a:moveTo>
                    <a:pt x="0" y="44"/>
                  </a:moveTo>
                  <a:cubicBezTo>
                    <a:pt x="29" y="31"/>
                    <a:pt x="29" y="31"/>
                    <a:pt x="29" y="31"/>
                  </a:cubicBezTo>
                  <a:cubicBezTo>
                    <a:pt x="35" y="29"/>
                    <a:pt x="39" y="23"/>
                    <a:pt x="42" y="15"/>
                  </a:cubicBezTo>
                  <a:cubicBezTo>
                    <a:pt x="34" y="12"/>
                    <a:pt x="26" y="7"/>
                    <a:pt x="18" y="0"/>
                  </a:cubicBezTo>
                  <a:cubicBezTo>
                    <a:pt x="16" y="22"/>
                    <a:pt x="11" y="39"/>
                    <a:pt x="0" y="44"/>
                  </a:cubicBezTo>
                  <a:close/>
                </a:path>
              </a:pathLst>
            </a:custGeom>
            <a:solidFill>
              <a:srgbClr val="258F48"/>
            </a:solidFill>
            <a:ln w="7938" cap="rnd">
              <a:solidFill>
                <a:srgbClr val="000000"/>
              </a:solidFill>
              <a:prstDash val="solid"/>
              <a:round/>
              <a:headEnd/>
              <a:tailEnd/>
            </a:ln>
          </p:spPr>
          <p:txBody>
            <a:bodyPr/>
            <a:lstStyle/>
            <a:p>
              <a:endParaRPr lang="de-DE" sz="1350"/>
            </a:p>
          </p:txBody>
        </p:sp>
        <p:sp>
          <p:nvSpPr>
            <p:cNvPr id="41267" name="Freeform 53"/>
            <p:cNvSpPr>
              <a:spLocks/>
            </p:cNvSpPr>
            <p:nvPr/>
          </p:nvSpPr>
          <p:spPr bwMode="auto">
            <a:xfrm>
              <a:off x="848" y="1568"/>
              <a:ext cx="127" cy="168"/>
            </a:xfrm>
            <a:custGeom>
              <a:avLst/>
              <a:gdLst>
                <a:gd name="T0" fmla="*/ 0 w 51"/>
                <a:gd name="T1" fmla="*/ 18355 h 63"/>
                <a:gd name="T2" fmla="*/ 8340 w 51"/>
                <a:gd name="T3" fmla="*/ 60437 h 63"/>
                <a:gd name="T4" fmla="*/ 30268 w 51"/>
                <a:gd name="T5" fmla="*/ 0 h 63"/>
                <a:gd name="T6" fmla="*/ 11193 w 51"/>
                <a:gd name="T7" fmla="*/ 0 h 63"/>
                <a:gd name="T8" fmla="*/ 0 w 51"/>
                <a:gd name="T9" fmla="*/ 18355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63">
                  <a:moveTo>
                    <a:pt x="0" y="19"/>
                  </a:moveTo>
                  <a:cubicBezTo>
                    <a:pt x="5" y="31"/>
                    <a:pt x="9" y="46"/>
                    <a:pt x="14" y="63"/>
                  </a:cubicBezTo>
                  <a:cubicBezTo>
                    <a:pt x="25" y="31"/>
                    <a:pt x="38" y="0"/>
                    <a:pt x="51" y="0"/>
                  </a:cubicBezTo>
                  <a:cubicBezTo>
                    <a:pt x="19" y="0"/>
                    <a:pt x="19" y="0"/>
                    <a:pt x="19" y="0"/>
                  </a:cubicBezTo>
                  <a:cubicBezTo>
                    <a:pt x="13" y="0"/>
                    <a:pt x="6" y="8"/>
                    <a:pt x="0" y="19"/>
                  </a:cubicBezTo>
                  <a:close/>
                </a:path>
              </a:pathLst>
            </a:custGeom>
            <a:solidFill>
              <a:srgbClr val="258F48"/>
            </a:solidFill>
            <a:ln w="7938" cap="rnd">
              <a:solidFill>
                <a:srgbClr val="000000"/>
              </a:solidFill>
              <a:prstDash val="solid"/>
              <a:round/>
              <a:headEnd/>
              <a:tailEnd/>
            </a:ln>
          </p:spPr>
          <p:txBody>
            <a:bodyPr/>
            <a:lstStyle/>
            <a:p>
              <a:endParaRPr lang="de-DE" sz="1350"/>
            </a:p>
          </p:txBody>
        </p:sp>
        <p:sp>
          <p:nvSpPr>
            <p:cNvPr id="41268" name="Freeform 54"/>
            <p:cNvSpPr>
              <a:spLocks/>
            </p:cNvSpPr>
            <p:nvPr/>
          </p:nvSpPr>
          <p:spPr bwMode="auto">
            <a:xfrm>
              <a:off x="1173" y="1568"/>
              <a:ext cx="390" cy="600"/>
            </a:xfrm>
            <a:custGeom>
              <a:avLst/>
              <a:gdLst>
                <a:gd name="T0" fmla="*/ 75708 w 156"/>
                <a:gd name="T1" fmla="*/ 0 h 225"/>
                <a:gd name="T2" fmla="*/ 41533 w 156"/>
                <a:gd name="T3" fmla="*/ 112205 h 225"/>
                <a:gd name="T4" fmla="*/ 0 w 156"/>
                <a:gd name="T5" fmla="*/ 215779 h 225"/>
                <a:gd name="T6" fmla="*/ 19533 w 156"/>
                <a:gd name="T7" fmla="*/ 215779 h 225"/>
                <a:gd name="T8" fmla="*/ 62313 w 156"/>
                <a:gd name="T9" fmla="*/ 112205 h 225"/>
                <a:gd name="T10" fmla="*/ 95238 w 156"/>
                <a:gd name="T11" fmla="*/ 0 h 225"/>
                <a:gd name="T12" fmla="*/ 75708 w 156"/>
                <a:gd name="T13" fmla="*/ 0 h 2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6" h="225">
                  <a:moveTo>
                    <a:pt x="124" y="0"/>
                  </a:moveTo>
                  <a:cubicBezTo>
                    <a:pt x="103" y="0"/>
                    <a:pt x="80" y="86"/>
                    <a:pt x="68" y="117"/>
                  </a:cubicBezTo>
                  <a:cubicBezTo>
                    <a:pt x="57" y="147"/>
                    <a:pt x="28" y="225"/>
                    <a:pt x="0" y="225"/>
                  </a:cubicBezTo>
                  <a:cubicBezTo>
                    <a:pt x="32" y="225"/>
                    <a:pt x="32" y="225"/>
                    <a:pt x="32" y="225"/>
                  </a:cubicBezTo>
                  <a:cubicBezTo>
                    <a:pt x="60" y="225"/>
                    <a:pt x="90" y="147"/>
                    <a:pt x="102" y="117"/>
                  </a:cubicBezTo>
                  <a:cubicBezTo>
                    <a:pt x="114" y="86"/>
                    <a:pt x="135" y="0"/>
                    <a:pt x="156" y="0"/>
                  </a:cubicBezTo>
                  <a:lnTo>
                    <a:pt x="124" y="0"/>
                  </a:lnTo>
                  <a:close/>
                </a:path>
              </a:pathLst>
            </a:custGeom>
            <a:solidFill>
              <a:srgbClr val="258F48"/>
            </a:solidFill>
            <a:ln w="7938" cap="rnd">
              <a:solidFill>
                <a:srgbClr val="000000"/>
              </a:solidFill>
              <a:prstDash val="solid"/>
              <a:round/>
              <a:headEnd/>
              <a:tailEnd/>
            </a:ln>
          </p:spPr>
          <p:txBody>
            <a:bodyPr/>
            <a:lstStyle/>
            <a:p>
              <a:endParaRPr lang="de-DE" sz="1350"/>
            </a:p>
          </p:txBody>
        </p:sp>
        <p:sp>
          <p:nvSpPr>
            <p:cNvPr id="41269" name="Freeform 55"/>
            <p:cNvSpPr>
              <a:spLocks/>
            </p:cNvSpPr>
            <p:nvPr/>
          </p:nvSpPr>
          <p:spPr bwMode="auto">
            <a:xfrm>
              <a:off x="1003" y="1568"/>
              <a:ext cx="392" cy="600"/>
            </a:xfrm>
            <a:custGeom>
              <a:avLst/>
              <a:gdLst>
                <a:gd name="T0" fmla="*/ 75589 w 157"/>
                <a:gd name="T1" fmla="*/ 0 h 225"/>
                <a:gd name="T2" fmla="*/ 41619 w 157"/>
                <a:gd name="T3" fmla="*/ 112205 h 225"/>
                <a:gd name="T4" fmla="*/ 0 w 157"/>
                <a:gd name="T5" fmla="*/ 215779 h 225"/>
                <a:gd name="T6" fmla="*/ 19395 w 157"/>
                <a:gd name="T7" fmla="*/ 215779 h 225"/>
                <a:gd name="T8" fmla="*/ 61791 w 157"/>
                <a:gd name="T9" fmla="*/ 112205 h 225"/>
                <a:gd name="T10" fmla="*/ 94981 w 157"/>
                <a:gd name="T11" fmla="*/ 0 h 225"/>
                <a:gd name="T12" fmla="*/ 75589 w 157"/>
                <a:gd name="T13" fmla="*/ 0 h 2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7" h="225">
                  <a:moveTo>
                    <a:pt x="125" y="0"/>
                  </a:moveTo>
                  <a:cubicBezTo>
                    <a:pt x="103" y="0"/>
                    <a:pt x="81" y="86"/>
                    <a:pt x="69" y="117"/>
                  </a:cubicBezTo>
                  <a:cubicBezTo>
                    <a:pt x="57" y="147"/>
                    <a:pt x="28" y="225"/>
                    <a:pt x="0" y="225"/>
                  </a:cubicBezTo>
                  <a:cubicBezTo>
                    <a:pt x="32" y="225"/>
                    <a:pt x="32" y="225"/>
                    <a:pt x="32" y="225"/>
                  </a:cubicBezTo>
                  <a:cubicBezTo>
                    <a:pt x="60" y="225"/>
                    <a:pt x="90" y="147"/>
                    <a:pt x="102" y="117"/>
                  </a:cubicBezTo>
                  <a:cubicBezTo>
                    <a:pt x="114" y="86"/>
                    <a:pt x="135" y="0"/>
                    <a:pt x="157" y="0"/>
                  </a:cubicBezTo>
                  <a:lnTo>
                    <a:pt x="125" y="0"/>
                  </a:lnTo>
                  <a:close/>
                </a:path>
              </a:pathLst>
            </a:custGeom>
            <a:solidFill>
              <a:srgbClr val="258F48"/>
            </a:solidFill>
            <a:ln w="7938" cap="rnd">
              <a:solidFill>
                <a:srgbClr val="000000"/>
              </a:solidFill>
              <a:prstDash val="solid"/>
              <a:round/>
              <a:headEnd/>
              <a:tailEnd/>
            </a:ln>
          </p:spPr>
          <p:txBody>
            <a:bodyPr/>
            <a:lstStyle/>
            <a:p>
              <a:endParaRPr lang="de-DE" sz="1350"/>
            </a:p>
          </p:txBody>
        </p:sp>
        <p:sp>
          <p:nvSpPr>
            <p:cNvPr id="41270" name="Freeform 56"/>
            <p:cNvSpPr>
              <a:spLocks/>
            </p:cNvSpPr>
            <p:nvPr/>
          </p:nvSpPr>
          <p:spPr bwMode="auto">
            <a:xfrm>
              <a:off x="4455" y="1371"/>
              <a:ext cx="135" cy="720"/>
            </a:xfrm>
            <a:custGeom>
              <a:avLst/>
              <a:gdLst>
                <a:gd name="T0" fmla="*/ 13020 w 54"/>
                <a:gd name="T1" fmla="*/ 12536 h 270"/>
                <a:gd name="T2" fmla="*/ 11063 w 54"/>
                <a:gd name="T3" fmla="*/ 136989 h 270"/>
                <a:gd name="T4" fmla="*/ 0 w 54"/>
                <a:gd name="T5" fmla="*/ 258901 h 270"/>
                <a:gd name="T6" fmla="*/ 17895 w 54"/>
                <a:gd name="T7" fmla="*/ 246365 h 270"/>
                <a:gd name="T8" fmla="*/ 29300 w 54"/>
                <a:gd name="T9" fmla="*/ 123640 h 270"/>
                <a:gd name="T10" fmla="*/ 31250 w 54"/>
                <a:gd name="T11" fmla="*/ 0 h 270"/>
                <a:gd name="T12" fmla="*/ 13020 w 54"/>
                <a:gd name="T13" fmla="*/ 12536 h 2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70">
                  <a:moveTo>
                    <a:pt x="21" y="13"/>
                  </a:moveTo>
                  <a:cubicBezTo>
                    <a:pt x="2" y="22"/>
                    <a:pt x="16" y="110"/>
                    <a:pt x="18" y="143"/>
                  </a:cubicBezTo>
                  <a:cubicBezTo>
                    <a:pt x="20" y="176"/>
                    <a:pt x="25" y="259"/>
                    <a:pt x="0" y="270"/>
                  </a:cubicBezTo>
                  <a:cubicBezTo>
                    <a:pt x="29" y="257"/>
                    <a:pt x="29" y="257"/>
                    <a:pt x="29" y="257"/>
                  </a:cubicBezTo>
                  <a:cubicBezTo>
                    <a:pt x="54" y="246"/>
                    <a:pt x="50" y="162"/>
                    <a:pt x="48" y="129"/>
                  </a:cubicBezTo>
                  <a:cubicBezTo>
                    <a:pt x="47" y="96"/>
                    <a:pt x="31" y="9"/>
                    <a:pt x="51" y="0"/>
                  </a:cubicBezTo>
                  <a:lnTo>
                    <a:pt x="21" y="13"/>
                  </a:lnTo>
                  <a:close/>
                </a:path>
              </a:pathLst>
            </a:custGeom>
            <a:solidFill>
              <a:srgbClr val="258F48"/>
            </a:solidFill>
            <a:ln w="7938" cap="rnd">
              <a:solidFill>
                <a:srgbClr val="000000"/>
              </a:solidFill>
              <a:prstDash val="solid"/>
              <a:round/>
              <a:headEnd/>
              <a:tailEnd/>
            </a:ln>
          </p:spPr>
          <p:txBody>
            <a:bodyPr/>
            <a:lstStyle/>
            <a:p>
              <a:endParaRPr lang="de-DE" sz="1350"/>
            </a:p>
          </p:txBody>
        </p:sp>
        <p:sp>
          <p:nvSpPr>
            <p:cNvPr id="41271" name="Freeform 57"/>
            <p:cNvSpPr>
              <a:spLocks/>
            </p:cNvSpPr>
            <p:nvPr/>
          </p:nvSpPr>
          <p:spPr bwMode="auto">
            <a:xfrm>
              <a:off x="4608" y="1299"/>
              <a:ext cx="138" cy="717"/>
            </a:xfrm>
            <a:custGeom>
              <a:avLst/>
              <a:gdLst>
                <a:gd name="T0" fmla="*/ 13712 w 55"/>
                <a:gd name="T1" fmla="*/ 12517 h 269"/>
                <a:gd name="T2" fmla="*/ 11923 w 55"/>
                <a:gd name="T3" fmla="*/ 135625 h 269"/>
                <a:gd name="T4" fmla="*/ 0 w 55"/>
                <a:gd name="T5" fmla="*/ 257118 h 269"/>
                <a:gd name="T6" fmla="*/ 18705 w 55"/>
                <a:gd name="T7" fmla="*/ 244601 h 269"/>
                <a:gd name="T8" fmla="*/ 30721 w 55"/>
                <a:gd name="T9" fmla="*/ 123356 h 269"/>
                <a:gd name="T10" fmla="*/ 31906 w 55"/>
                <a:gd name="T11" fmla="*/ 0 h 269"/>
                <a:gd name="T12" fmla="*/ 13712 w 55"/>
                <a:gd name="T13" fmla="*/ 12517 h 2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69">
                  <a:moveTo>
                    <a:pt x="22" y="13"/>
                  </a:moveTo>
                  <a:cubicBezTo>
                    <a:pt x="2" y="22"/>
                    <a:pt x="17" y="109"/>
                    <a:pt x="19" y="142"/>
                  </a:cubicBezTo>
                  <a:cubicBezTo>
                    <a:pt x="20" y="175"/>
                    <a:pt x="25" y="258"/>
                    <a:pt x="0" y="269"/>
                  </a:cubicBezTo>
                  <a:cubicBezTo>
                    <a:pt x="30" y="256"/>
                    <a:pt x="30" y="256"/>
                    <a:pt x="30" y="256"/>
                  </a:cubicBezTo>
                  <a:cubicBezTo>
                    <a:pt x="55" y="245"/>
                    <a:pt x="51" y="162"/>
                    <a:pt x="49" y="129"/>
                  </a:cubicBezTo>
                  <a:cubicBezTo>
                    <a:pt x="47" y="96"/>
                    <a:pt x="32" y="9"/>
                    <a:pt x="51" y="0"/>
                  </a:cubicBezTo>
                  <a:lnTo>
                    <a:pt x="22" y="13"/>
                  </a:lnTo>
                  <a:close/>
                </a:path>
              </a:pathLst>
            </a:custGeom>
            <a:solidFill>
              <a:srgbClr val="258F48"/>
            </a:solidFill>
            <a:ln w="7938" cap="rnd">
              <a:solidFill>
                <a:srgbClr val="000000"/>
              </a:solidFill>
              <a:prstDash val="solid"/>
              <a:round/>
              <a:headEnd/>
              <a:tailEnd/>
            </a:ln>
          </p:spPr>
          <p:txBody>
            <a:bodyPr/>
            <a:lstStyle/>
            <a:p>
              <a:endParaRPr lang="de-DE" sz="1350"/>
            </a:p>
          </p:txBody>
        </p:sp>
        <p:sp>
          <p:nvSpPr>
            <p:cNvPr id="41272" name="Freeform 58"/>
            <p:cNvSpPr>
              <a:spLocks/>
            </p:cNvSpPr>
            <p:nvPr/>
          </p:nvSpPr>
          <p:spPr bwMode="auto">
            <a:xfrm>
              <a:off x="4095" y="1584"/>
              <a:ext cx="65" cy="69"/>
            </a:xfrm>
            <a:custGeom>
              <a:avLst/>
              <a:gdLst>
                <a:gd name="T0" fmla="*/ 15438 w 26"/>
                <a:gd name="T1" fmla="*/ 24108 h 26"/>
                <a:gd name="T2" fmla="*/ 15438 w 26"/>
                <a:gd name="T3" fmla="*/ 9480 h 26"/>
                <a:gd name="T4" fmla="*/ 4425 w 26"/>
                <a:gd name="T5" fmla="*/ 5515 h 26"/>
                <a:gd name="T6" fmla="*/ 14188 w 26"/>
                <a:gd name="T7" fmla="*/ 16714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6">
                  <a:moveTo>
                    <a:pt x="25" y="26"/>
                  </a:moveTo>
                  <a:cubicBezTo>
                    <a:pt x="25" y="24"/>
                    <a:pt x="24" y="11"/>
                    <a:pt x="25" y="10"/>
                  </a:cubicBezTo>
                  <a:cubicBezTo>
                    <a:pt x="26" y="8"/>
                    <a:pt x="14" y="0"/>
                    <a:pt x="7" y="6"/>
                  </a:cubicBezTo>
                  <a:cubicBezTo>
                    <a:pt x="0" y="11"/>
                    <a:pt x="20" y="4"/>
                    <a:pt x="23" y="18"/>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73" name="Freeform 59"/>
            <p:cNvSpPr>
              <a:spLocks/>
            </p:cNvSpPr>
            <p:nvPr/>
          </p:nvSpPr>
          <p:spPr bwMode="auto">
            <a:xfrm>
              <a:off x="1650" y="1883"/>
              <a:ext cx="163" cy="290"/>
            </a:xfrm>
            <a:custGeom>
              <a:avLst/>
              <a:gdLst>
                <a:gd name="T0" fmla="*/ 1309 w 65"/>
                <a:gd name="T1" fmla="*/ 90400 h 109"/>
                <a:gd name="T2" fmla="*/ 16967 w 65"/>
                <a:gd name="T3" fmla="*/ 56763 h 109"/>
                <a:gd name="T4" fmla="*/ 19934 w 65"/>
                <a:gd name="T5" fmla="*/ 68797 h 109"/>
                <a:gd name="T6" fmla="*/ 31053 w 65"/>
                <a:gd name="T7" fmla="*/ 50002 h 109"/>
                <a:gd name="T8" fmla="*/ 32342 w 65"/>
                <a:gd name="T9" fmla="*/ 0 h 109"/>
                <a:gd name="T10" fmla="*/ 34802 w 65"/>
                <a:gd name="T11" fmla="*/ 31224 h 109"/>
                <a:gd name="T12" fmla="*/ 40574 w 65"/>
                <a:gd name="T13" fmla="*/ 36928 h 109"/>
                <a:gd name="T14" fmla="*/ 33618 w 65"/>
                <a:gd name="T15" fmla="*/ 58532 h 109"/>
                <a:gd name="T16" fmla="*/ 26098 w 65"/>
                <a:gd name="T17" fmla="*/ 79061 h 109"/>
                <a:gd name="T18" fmla="*/ 15658 w 65"/>
                <a:gd name="T19" fmla="*/ 95447 h 109"/>
                <a:gd name="T20" fmla="*/ 0 w 65"/>
                <a:gd name="T21" fmla="*/ 93295 h 1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5" h="109">
                  <a:moveTo>
                    <a:pt x="2" y="96"/>
                  </a:moveTo>
                  <a:cubicBezTo>
                    <a:pt x="21" y="98"/>
                    <a:pt x="23" y="71"/>
                    <a:pt x="27" y="60"/>
                  </a:cubicBezTo>
                  <a:cubicBezTo>
                    <a:pt x="31" y="61"/>
                    <a:pt x="27" y="71"/>
                    <a:pt x="32" y="73"/>
                  </a:cubicBezTo>
                  <a:cubicBezTo>
                    <a:pt x="37" y="75"/>
                    <a:pt x="50" y="60"/>
                    <a:pt x="50" y="53"/>
                  </a:cubicBezTo>
                  <a:cubicBezTo>
                    <a:pt x="50" y="44"/>
                    <a:pt x="50" y="8"/>
                    <a:pt x="52" y="0"/>
                  </a:cubicBezTo>
                  <a:cubicBezTo>
                    <a:pt x="52" y="3"/>
                    <a:pt x="54" y="30"/>
                    <a:pt x="56" y="33"/>
                  </a:cubicBezTo>
                  <a:cubicBezTo>
                    <a:pt x="59" y="36"/>
                    <a:pt x="61" y="39"/>
                    <a:pt x="65" y="39"/>
                  </a:cubicBezTo>
                  <a:cubicBezTo>
                    <a:pt x="64" y="47"/>
                    <a:pt x="58" y="54"/>
                    <a:pt x="54" y="62"/>
                  </a:cubicBezTo>
                  <a:cubicBezTo>
                    <a:pt x="51" y="69"/>
                    <a:pt x="46" y="78"/>
                    <a:pt x="42" y="84"/>
                  </a:cubicBezTo>
                  <a:cubicBezTo>
                    <a:pt x="37" y="91"/>
                    <a:pt x="31" y="97"/>
                    <a:pt x="25" y="101"/>
                  </a:cubicBezTo>
                  <a:cubicBezTo>
                    <a:pt x="20" y="105"/>
                    <a:pt x="10" y="109"/>
                    <a:pt x="0" y="99"/>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74" name="Freeform 60"/>
            <p:cNvSpPr>
              <a:spLocks/>
            </p:cNvSpPr>
            <p:nvPr/>
          </p:nvSpPr>
          <p:spPr bwMode="auto">
            <a:xfrm>
              <a:off x="1805" y="1763"/>
              <a:ext cx="58" cy="237"/>
            </a:xfrm>
            <a:custGeom>
              <a:avLst/>
              <a:gdLst>
                <a:gd name="T0" fmla="*/ 1329 w 23"/>
                <a:gd name="T1" fmla="*/ 84484 h 89"/>
                <a:gd name="T2" fmla="*/ 14881 w 23"/>
                <a:gd name="T3" fmla="*/ 31329 h 89"/>
                <a:gd name="T4" fmla="*/ 14195 w 23"/>
                <a:gd name="T5" fmla="*/ 0 h 89"/>
                <a:gd name="T6" fmla="*/ 8980 w 23"/>
                <a:gd name="T7" fmla="*/ 40980 h 89"/>
                <a:gd name="T8" fmla="*/ 4572 w 23"/>
                <a:gd name="T9" fmla="*/ 45661 h 89"/>
                <a:gd name="T10" fmla="*/ 0 w 23"/>
                <a:gd name="T11" fmla="*/ 78838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89">
                  <a:moveTo>
                    <a:pt x="2" y="89"/>
                  </a:moveTo>
                  <a:cubicBezTo>
                    <a:pt x="6" y="80"/>
                    <a:pt x="23" y="33"/>
                    <a:pt x="23" y="33"/>
                  </a:cubicBezTo>
                  <a:cubicBezTo>
                    <a:pt x="22" y="0"/>
                    <a:pt x="22" y="0"/>
                    <a:pt x="22" y="0"/>
                  </a:cubicBezTo>
                  <a:cubicBezTo>
                    <a:pt x="14" y="43"/>
                    <a:pt x="14" y="43"/>
                    <a:pt x="14" y="43"/>
                  </a:cubicBezTo>
                  <a:cubicBezTo>
                    <a:pt x="7" y="48"/>
                    <a:pt x="7" y="48"/>
                    <a:pt x="7" y="48"/>
                  </a:cubicBezTo>
                  <a:cubicBezTo>
                    <a:pt x="7" y="48"/>
                    <a:pt x="9" y="72"/>
                    <a:pt x="0" y="83"/>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75" name="Freeform 61"/>
            <p:cNvSpPr>
              <a:spLocks/>
            </p:cNvSpPr>
            <p:nvPr/>
          </p:nvSpPr>
          <p:spPr bwMode="auto">
            <a:xfrm>
              <a:off x="1750" y="2003"/>
              <a:ext cx="28" cy="45"/>
            </a:xfrm>
            <a:custGeom>
              <a:avLst/>
              <a:gdLst>
                <a:gd name="T0" fmla="*/ 6842 w 11"/>
                <a:gd name="T1" fmla="*/ 13796 h 17"/>
                <a:gd name="T2" fmla="*/ 6297 w 11"/>
                <a:gd name="T3" fmla="*/ 5450 h 17"/>
                <a:gd name="T4" fmla="*/ 0 w 11"/>
                <a:gd name="T5" fmla="*/ 2748 h 17"/>
                <a:gd name="T6" fmla="*/ 4918 w 11"/>
                <a:gd name="T7" fmla="*/ 15472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7">
                  <a:moveTo>
                    <a:pt x="10" y="15"/>
                  </a:moveTo>
                  <a:cubicBezTo>
                    <a:pt x="11" y="12"/>
                    <a:pt x="11" y="9"/>
                    <a:pt x="9" y="6"/>
                  </a:cubicBezTo>
                  <a:cubicBezTo>
                    <a:pt x="8" y="4"/>
                    <a:pt x="3" y="0"/>
                    <a:pt x="0" y="3"/>
                  </a:cubicBezTo>
                  <a:cubicBezTo>
                    <a:pt x="7" y="4"/>
                    <a:pt x="7" y="11"/>
                    <a:pt x="7" y="17"/>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76" name="Freeform 62"/>
            <p:cNvSpPr>
              <a:spLocks/>
            </p:cNvSpPr>
            <p:nvPr/>
          </p:nvSpPr>
          <p:spPr bwMode="auto">
            <a:xfrm>
              <a:off x="1800" y="1880"/>
              <a:ext cx="38" cy="16"/>
            </a:xfrm>
            <a:custGeom>
              <a:avLst/>
              <a:gdLst>
                <a:gd name="T0" fmla="*/ 0 w 15"/>
                <a:gd name="T1" fmla="*/ 3891 h 6"/>
                <a:gd name="T2" fmla="*/ 10019 w 15"/>
                <a:gd name="T3" fmla="*/ 5824 h 6"/>
                <a:gd name="T4" fmla="*/ 0 60000 65536"/>
                <a:gd name="T5" fmla="*/ 0 60000 65536"/>
              </a:gdLst>
              <a:ahLst/>
              <a:cxnLst>
                <a:cxn ang="T4">
                  <a:pos x="T0" y="T1"/>
                </a:cxn>
                <a:cxn ang="T5">
                  <a:pos x="T2" y="T3"/>
                </a:cxn>
              </a:cxnLst>
              <a:rect l="0" t="0" r="r" b="b"/>
              <a:pathLst>
                <a:path w="15" h="6">
                  <a:moveTo>
                    <a:pt x="0" y="4"/>
                  </a:moveTo>
                  <a:cubicBezTo>
                    <a:pt x="5" y="0"/>
                    <a:pt x="11" y="1"/>
                    <a:pt x="15" y="6"/>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77" name="Freeform 63"/>
            <p:cNvSpPr>
              <a:spLocks/>
            </p:cNvSpPr>
            <p:nvPr/>
          </p:nvSpPr>
          <p:spPr bwMode="auto">
            <a:xfrm>
              <a:off x="1868" y="1709"/>
              <a:ext cx="30" cy="64"/>
            </a:xfrm>
            <a:custGeom>
              <a:avLst/>
              <a:gdLst>
                <a:gd name="T0" fmla="*/ 5675 w 12"/>
                <a:gd name="T1" fmla="*/ 23061 h 24"/>
                <a:gd name="T2" fmla="*/ 7345 w 12"/>
                <a:gd name="T3" fmla="*/ 8648 h 24"/>
                <a:gd name="T4" fmla="*/ 5675 w 12"/>
                <a:gd name="T5" fmla="*/ 1059 h 24"/>
                <a:gd name="T6" fmla="*/ 0 w 12"/>
                <a:gd name="T7" fmla="*/ 1763 h 24"/>
                <a:gd name="T8" fmla="*/ 3720 w 12"/>
                <a:gd name="T9" fmla="*/ 6883 h 24"/>
                <a:gd name="T10" fmla="*/ 4425 w 12"/>
                <a:gd name="T11" fmla="*/ 10376 h 24"/>
                <a:gd name="T12" fmla="*/ 4425 w 12"/>
                <a:gd name="T13" fmla="*/ 18355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24">
                  <a:moveTo>
                    <a:pt x="9" y="24"/>
                  </a:moveTo>
                  <a:cubicBezTo>
                    <a:pt x="10" y="19"/>
                    <a:pt x="12" y="14"/>
                    <a:pt x="12" y="9"/>
                  </a:cubicBezTo>
                  <a:cubicBezTo>
                    <a:pt x="12" y="6"/>
                    <a:pt x="12" y="3"/>
                    <a:pt x="9" y="1"/>
                  </a:cubicBezTo>
                  <a:cubicBezTo>
                    <a:pt x="7" y="0"/>
                    <a:pt x="2" y="0"/>
                    <a:pt x="0" y="2"/>
                  </a:cubicBezTo>
                  <a:cubicBezTo>
                    <a:pt x="2" y="4"/>
                    <a:pt x="5" y="2"/>
                    <a:pt x="6" y="7"/>
                  </a:cubicBezTo>
                  <a:cubicBezTo>
                    <a:pt x="7" y="8"/>
                    <a:pt x="7" y="10"/>
                    <a:pt x="7" y="11"/>
                  </a:cubicBezTo>
                  <a:cubicBezTo>
                    <a:pt x="7" y="14"/>
                    <a:pt x="7" y="17"/>
                    <a:pt x="7" y="19"/>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78" name="Freeform 64"/>
            <p:cNvSpPr>
              <a:spLocks/>
            </p:cNvSpPr>
            <p:nvPr/>
          </p:nvSpPr>
          <p:spPr bwMode="auto">
            <a:xfrm>
              <a:off x="1223" y="1883"/>
              <a:ext cx="157" cy="285"/>
            </a:xfrm>
            <a:custGeom>
              <a:avLst/>
              <a:gdLst>
                <a:gd name="T0" fmla="*/ 0 w 63"/>
                <a:gd name="T1" fmla="*/ 91464 h 107"/>
                <a:gd name="T2" fmla="*/ 14427 w 63"/>
                <a:gd name="T3" fmla="*/ 57125 h 107"/>
                <a:gd name="T4" fmla="*/ 17198 w 63"/>
                <a:gd name="T5" fmla="*/ 69314 h 107"/>
                <a:gd name="T6" fmla="*/ 28741 w 63"/>
                <a:gd name="T7" fmla="*/ 50378 h 107"/>
                <a:gd name="T8" fmla="*/ 30009 w 63"/>
                <a:gd name="T9" fmla="*/ 0 h 107"/>
                <a:gd name="T10" fmla="*/ 32282 w 63"/>
                <a:gd name="T11" fmla="*/ 31350 h 107"/>
                <a:gd name="T12" fmla="*/ 37560 w 63"/>
                <a:gd name="T13" fmla="*/ 37154 h 107"/>
                <a:gd name="T14" fmla="*/ 31126 w 63"/>
                <a:gd name="T15" fmla="*/ 58841 h 107"/>
                <a:gd name="T16" fmla="*/ 23263 w 63"/>
                <a:gd name="T17" fmla="*/ 80026 h 107"/>
                <a:gd name="T18" fmla="*/ 13652 w 63"/>
                <a:gd name="T19" fmla="*/ 97848 h 107"/>
                <a:gd name="T20" fmla="*/ 0 w 63"/>
                <a:gd name="T21" fmla="*/ 97848 h 1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 h="107">
                  <a:moveTo>
                    <a:pt x="0" y="96"/>
                  </a:moveTo>
                  <a:cubicBezTo>
                    <a:pt x="18" y="98"/>
                    <a:pt x="20" y="71"/>
                    <a:pt x="24" y="60"/>
                  </a:cubicBezTo>
                  <a:cubicBezTo>
                    <a:pt x="29" y="61"/>
                    <a:pt x="25" y="71"/>
                    <a:pt x="29" y="73"/>
                  </a:cubicBezTo>
                  <a:cubicBezTo>
                    <a:pt x="34" y="75"/>
                    <a:pt x="48" y="60"/>
                    <a:pt x="48" y="53"/>
                  </a:cubicBezTo>
                  <a:cubicBezTo>
                    <a:pt x="48" y="44"/>
                    <a:pt x="47" y="8"/>
                    <a:pt x="50" y="0"/>
                  </a:cubicBezTo>
                  <a:cubicBezTo>
                    <a:pt x="49" y="3"/>
                    <a:pt x="51" y="30"/>
                    <a:pt x="54" y="33"/>
                  </a:cubicBezTo>
                  <a:cubicBezTo>
                    <a:pt x="57" y="36"/>
                    <a:pt x="59" y="39"/>
                    <a:pt x="63" y="39"/>
                  </a:cubicBezTo>
                  <a:cubicBezTo>
                    <a:pt x="61" y="47"/>
                    <a:pt x="56" y="54"/>
                    <a:pt x="52" y="62"/>
                  </a:cubicBezTo>
                  <a:cubicBezTo>
                    <a:pt x="48" y="69"/>
                    <a:pt x="44" y="78"/>
                    <a:pt x="39" y="84"/>
                  </a:cubicBezTo>
                  <a:cubicBezTo>
                    <a:pt x="35" y="91"/>
                    <a:pt x="29" y="98"/>
                    <a:pt x="23" y="103"/>
                  </a:cubicBezTo>
                  <a:cubicBezTo>
                    <a:pt x="18" y="106"/>
                    <a:pt x="5" y="107"/>
                    <a:pt x="0" y="103"/>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79" name="Freeform 65"/>
            <p:cNvSpPr>
              <a:spLocks/>
            </p:cNvSpPr>
            <p:nvPr/>
          </p:nvSpPr>
          <p:spPr bwMode="auto">
            <a:xfrm>
              <a:off x="1370" y="1795"/>
              <a:ext cx="58" cy="205"/>
            </a:xfrm>
            <a:custGeom>
              <a:avLst/>
              <a:gdLst>
                <a:gd name="T0" fmla="*/ 1329 w 23"/>
                <a:gd name="T1" fmla="*/ 73049 h 77"/>
                <a:gd name="T2" fmla="*/ 14881 w 23"/>
                <a:gd name="T3" fmla="*/ 19946 h 77"/>
                <a:gd name="T4" fmla="*/ 9779 w 23"/>
                <a:gd name="T5" fmla="*/ 0 h 77"/>
                <a:gd name="T6" fmla="*/ 9779 w 23"/>
                <a:gd name="T7" fmla="*/ 29536 h 77"/>
                <a:gd name="T8" fmla="*/ 4572 w 23"/>
                <a:gd name="T9" fmla="*/ 34270 h 77"/>
                <a:gd name="T10" fmla="*/ 0 w 23"/>
                <a:gd name="T11" fmla="*/ 67272 h 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77">
                  <a:moveTo>
                    <a:pt x="2" y="77"/>
                  </a:moveTo>
                  <a:cubicBezTo>
                    <a:pt x="6" y="68"/>
                    <a:pt x="23" y="21"/>
                    <a:pt x="23" y="21"/>
                  </a:cubicBezTo>
                  <a:cubicBezTo>
                    <a:pt x="15" y="0"/>
                    <a:pt x="15" y="0"/>
                    <a:pt x="15" y="0"/>
                  </a:cubicBezTo>
                  <a:cubicBezTo>
                    <a:pt x="15" y="31"/>
                    <a:pt x="15" y="31"/>
                    <a:pt x="15" y="31"/>
                  </a:cubicBezTo>
                  <a:cubicBezTo>
                    <a:pt x="7" y="36"/>
                    <a:pt x="7" y="36"/>
                    <a:pt x="7" y="36"/>
                  </a:cubicBezTo>
                  <a:cubicBezTo>
                    <a:pt x="7" y="36"/>
                    <a:pt x="9" y="60"/>
                    <a:pt x="0" y="71"/>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80" name="Freeform 66"/>
            <p:cNvSpPr>
              <a:spLocks/>
            </p:cNvSpPr>
            <p:nvPr/>
          </p:nvSpPr>
          <p:spPr bwMode="auto">
            <a:xfrm>
              <a:off x="1458" y="1565"/>
              <a:ext cx="62" cy="78"/>
            </a:xfrm>
            <a:custGeom>
              <a:avLst/>
              <a:gdLst>
                <a:gd name="T0" fmla="*/ 9761 w 25"/>
                <a:gd name="T1" fmla="*/ 29573 h 29"/>
                <a:gd name="T2" fmla="*/ 14005 w 25"/>
                <a:gd name="T3" fmla="*/ 14339 h 29"/>
                <a:gd name="T4" fmla="*/ 5141 w 25"/>
                <a:gd name="T5" fmla="*/ 3096 h 29"/>
                <a:gd name="T6" fmla="*/ 10510 w 25"/>
                <a:gd name="T7" fmla="*/ 20409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29">
                  <a:moveTo>
                    <a:pt x="17" y="29"/>
                  </a:moveTo>
                  <a:cubicBezTo>
                    <a:pt x="17" y="27"/>
                    <a:pt x="22" y="15"/>
                    <a:pt x="24" y="14"/>
                  </a:cubicBezTo>
                  <a:cubicBezTo>
                    <a:pt x="25" y="13"/>
                    <a:pt x="17" y="0"/>
                    <a:pt x="9" y="3"/>
                  </a:cubicBezTo>
                  <a:cubicBezTo>
                    <a:pt x="0" y="5"/>
                    <a:pt x="21" y="7"/>
                    <a:pt x="18" y="20"/>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81" name="Freeform 67"/>
            <p:cNvSpPr>
              <a:spLocks/>
            </p:cNvSpPr>
            <p:nvPr/>
          </p:nvSpPr>
          <p:spPr bwMode="auto">
            <a:xfrm>
              <a:off x="1048" y="1883"/>
              <a:ext cx="165" cy="290"/>
            </a:xfrm>
            <a:custGeom>
              <a:avLst/>
              <a:gdLst>
                <a:gd name="T0" fmla="*/ 1958 w 66"/>
                <a:gd name="T1" fmla="*/ 90400 h 109"/>
                <a:gd name="T2" fmla="*/ 16613 w 66"/>
                <a:gd name="T3" fmla="*/ 56763 h 109"/>
                <a:gd name="T4" fmla="*/ 19533 w 66"/>
                <a:gd name="T5" fmla="*/ 68797 h 109"/>
                <a:gd name="T6" fmla="*/ 31250 w 66"/>
                <a:gd name="T7" fmla="*/ 50002 h 109"/>
                <a:gd name="T8" fmla="*/ 32550 w 66"/>
                <a:gd name="T9" fmla="*/ 0 h 109"/>
                <a:gd name="T10" fmla="*/ 34970 w 66"/>
                <a:gd name="T11" fmla="*/ 31224 h 109"/>
                <a:gd name="T12" fmla="*/ 40363 w 66"/>
                <a:gd name="T13" fmla="*/ 36928 h 109"/>
                <a:gd name="T14" fmla="*/ 33720 w 66"/>
                <a:gd name="T15" fmla="*/ 58532 h 109"/>
                <a:gd name="T16" fmla="*/ 25708 w 66"/>
                <a:gd name="T17" fmla="*/ 79061 h 109"/>
                <a:gd name="T18" fmla="*/ 15438 w 66"/>
                <a:gd name="T19" fmla="*/ 95447 h 109"/>
                <a:gd name="T20" fmla="*/ 0 w 66"/>
                <a:gd name="T21" fmla="*/ 93295 h 1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09">
                  <a:moveTo>
                    <a:pt x="3" y="96"/>
                  </a:moveTo>
                  <a:cubicBezTo>
                    <a:pt x="21" y="98"/>
                    <a:pt x="23" y="71"/>
                    <a:pt x="27" y="60"/>
                  </a:cubicBezTo>
                  <a:cubicBezTo>
                    <a:pt x="32" y="61"/>
                    <a:pt x="28" y="71"/>
                    <a:pt x="32" y="73"/>
                  </a:cubicBezTo>
                  <a:cubicBezTo>
                    <a:pt x="37" y="75"/>
                    <a:pt x="51" y="60"/>
                    <a:pt x="51" y="53"/>
                  </a:cubicBezTo>
                  <a:cubicBezTo>
                    <a:pt x="51" y="44"/>
                    <a:pt x="50" y="8"/>
                    <a:pt x="53" y="0"/>
                  </a:cubicBezTo>
                  <a:cubicBezTo>
                    <a:pt x="52" y="3"/>
                    <a:pt x="54" y="30"/>
                    <a:pt x="57" y="33"/>
                  </a:cubicBezTo>
                  <a:cubicBezTo>
                    <a:pt x="60" y="36"/>
                    <a:pt x="62" y="39"/>
                    <a:pt x="66" y="39"/>
                  </a:cubicBezTo>
                  <a:cubicBezTo>
                    <a:pt x="64" y="47"/>
                    <a:pt x="59" y="54"/>
                    <a:pt x="55" y="62"/>
                  </a:cubicBezTo>
                  <a:cubicBezTo>
                    <a:pt x="51" y="69"/>
                    <a:pt x="47" y="78"/>
                    <a:pt x="42" y="84"/>
                  </a:cubicBezTo>
                  <a:cubicBezTo>
                    <a:pt x="38" y="91"/>
                    <a:pt x="31" y="97"/>
                    <a:pt x="25" y="101"/>
                  </a:cubicBezTo>
                  <a:cubicBezTo>
                    <a:pt x="20" y="105"/>
                    <a:pt x="10" y="109"/>
                    <a:pt x="0" y="99"/>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82" name="Freeform 68"/>
            <p:cNvSpPr>
              <a:spLocks/>
            </p:cNvSpPr>
            <p:nvPr/>
          </p:nvSpPr>
          <p:spPr bwMode="auto">
            <a:xfrm>
              <a:off x="1203" y="1763"/>
              <a:ext cx="57" cy="237"/>
            </a:xfrm>
            <a:custGeom>
              <a:avLst/>
              <a:gdLst>
                <a:gd name="T0" fmla="*/ 1125 w 23"/>
                <a:gd name="T1" fmla="*/ 84484 h 89"/>
                <a:gd name="T2" fmla="*/ 13167 w 23"/>
                <a:gd name="T3" fmla="*/ 31329 h 89"/>
                <a:gd name="T4" fmla="*/ 12709 w 23"/>
                <a:gd name="T5" fmla="*/ 0 h 89"/>
                <a:gd name="T6" fmla="*/ 8600 w 23"/>
                <a:gd name="T7" fmla="*/ 40980 h 89"/>
                <a:gd name="T8" fmla="*/ 3926 w 23"/>
                <a:gd name="T9" fmla="*/ 45661 h 89"/>
                <a:gd name="T10" fmla="*/ 0 w 23"/>
                <a:gd name="T11" fmla="*/ 78838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89">
                  <a:moveTo>
                    <a:pt x="2" y="89"/>
                  </a:moveTo>
                  <a:cubicBezTo>
                    <a:pt x="6" y="80"/>
                    <a:pt x="23" y="33"/>
                    <a:pt x="23" y="33"/>
                  </a:cubicBezTo>
                  <a:cubicBezTo>
                    <a:pt x="22" y="0"/>
                    <a:pt x="22" y="0"/>
                    <a:pt x="22" y="0"/>
                  </a:cubicBezTo>
                  <a:cubicBezTo>
                    <a:pt x="15" y="43"/>
                    <a:pt x="15" y="43"/>
                    <a:pt x="15" y="43"/>
                  </a:cubicBezTo>
                  <a:cubicBezTo>
                    <a:pt x="7" y="48"/>
                    <a:pt x="7" y="48"/>
                    <a:pt x="7" y="48"/>
                  </a:cubicBezTo>
                  <a:cubicBezTo>
                    <a:pt x="7" y="48"/>
                    <a:pt x="9" y="72"/>
                    <a:pt x="0" y="83"/>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83" name="Freeform 69"/>
            <p:cNvSpPr>
              <a:spLocks/>
            </p:cNvSpPr>
            <p:nvPr/>
          </p:nvSpPr>
          <p:spPr bwMode="auto">
            <a:xfrm>
              <a:off x="1290" y="1565"/>
              <a:ext cx="63" cy="78"/>
            </a:xfrm>
            <a:custGeom>
              <a:avLst/>
              <a:gdLst>
                <a:gd name="T0" fmla="*/ 10962 w 25"/>
                <a:gd name="T1" fmla="*/ 29573 h 29"/>
                <a:gd name="T2" fmla="*/ 15362 w 25"/>
                <a:gd name="T3" fmla="*/ 14339 h 29"/>
                <a:gd name="T4" fmla="*/ 5887 w 25"/>
                <a:gd name="T5" fmla="*/ 3096 h 29"/>
                <a:gd name="T6" fmla="*/ 11489 w 25"/>
                <a:gd name="T7" fmla="*/ 20409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29">
                  <a:moveTo>
                    <a:pt x="17" y="29"/>
                  </a:moveTo>
                  <a:cubicBezTo>
                    <a:pt x="17" y="27"/>
                    <a:pt x="22" y="15"/>
                    <a:pt x="24" y="14"/>
                  </a:cubicBezTo>
                  <a:cubicBezTo>
                    <a:pt x="25" y="13"/>
                    <a:pt x="17" y="0"/>
                    <a:pt x="9" y="3"/>
                  </a:cubicBezTo>
                  <a:cubicBezTo>
                    <a:pt x="0" y="5"/>
                    <a:pt x="21" y="7"/>
                    <a:pt x="18" y="20"/>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84" name="Freeform 70"/>
            <p:cNvSpPr>
              <a:spLocks/>
            </p:cNvSpPr>
            <p:nvPr/>
          </p:nvSpPr>
          <p:spPr bwMode="auto">
            <a:xfrm>
              <a:off x="1150" y="2003"/>
              <a:ext cx="28" cy="45"/>
            </a:xfrm>
            <a:custGeom>
              <a:avLst/>
              <a:gdLst>
                <a:gd name="T0" fmla="*/ 6842 w 11"/>
                <a:gd name="T1" fmla="*/ 13796 h 17"/>
                <a:gd name="T2" fmla="*/ 6297 w 11"/>
                <a:gd name="T3" fmla="*/ 5450 h 17"/>
                <a:gd name="T4" fmla="*/ 0 w 11"/>
                <a:gd name="T5" fmla="*/ 2748 h 17"/>
                <a:gd name="T6" fmla="*/ 4075 w 11"/>
                <a:gd name="T7" fmla="*/ 15472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7">
                  <a:moveTo>
                    <a:pt x="10" y="15"/>
                  </a:moveTo>
                  <a:cubicBezTo>
                    <a:pt x="11" y="12"/>
                    <a:pt x="10" y="9"/>
                    <a:pt x="9" y="6"/>
                  </a:cubicBezTo>
                  <a:cubicBezTo>
                    <a:pt x="7" y="4"/>
                    <a:pt x="2" y="0"/>
                    <a:pt x="0" y="3"/>
                  </a:cubicBezTo>
                  <a:cubicBezTo>
                    <a:pt x="7" y="4"/>
                    <a:pt x="6" y="11"/>
                    <a:pt x="6" y="17"/>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85" name="Freeform 71"/>
            <p:cNvSpPr>
              <a:spLocks/>
            </p:cNvSpPr>
            <p:nvPr/>
          </p:nvSpPr>
          <p:spPr bwMode="auto">
            <a:xfrm>
              <a:off x="1200" y="1880"/>
              <a:ext cx="35" cy="16"/>
            </a:xfrm>
            <a:custGeom>
              <a:avLst/>
              <a:gdLst>
                <a:gd name="T0" fmla="*/ 0 w 14"/>
                <a:gd name="T1" fmla="*/ 3891 h 6"/>
                <a:gd name="T2" fmla="*/ 8595 w 14"/>
                <a:gd name="T3" fmla="*/ 5824 h 6"/>
                <a:gd name="T4" fmla="*/ 0 60000 65536"/>
                <a:gd name="T5" fmla="*/ 0 60000 65536"/>
              </a:gdLst>
              <a:ahLst/>
              <a:cxnLst>
                <a:cxn ang="T4">
                  <a:pos x="T0" y="T1"/>
                </a:cxn>
                <a:cxn ang="T5">
                  <a:pos x="T2" y="T3"/>
                </a:cxn>
              </a:cxnLst>
              <a:rect l="0" t="0" r="r" b="b"/>
              <a:pathLst>
                <a:path w="14" h="6">
                  <a:moveTo>
                    <a:pt x="0" y="4"/>
                  </a:moveTo>
                  <a:cubicBezTo>
                    <a:pt x="5" y="0"/>
                    <a:pt x="11" y="1"/>
                    <a:pt x="14" y="6"/>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86" name="Freeform 72"/>
            <p:cNvSpPr>
              <a:spLocks/>
            </p:cNvSpPr>
            <p:nvPr/>
          </p:nvSpPr>
          <p:spPr bwMode="auto">
            <a:xfrm>
              <a:off x="1265" y="1709"/>
              <a:ext cx="30" cy="64"/>
            </a:xfrm>
            <a:custGeom>
              <a:avLst/>
              <a:gdLst>
                <a:gd name="T0" fmla="*/ 5675 w 12"/>
                <a:gd name="T1" fmla="*/ 23061 h 24"/>
                <a:gd name="T2" fmla="*/ 7345 w 12"/>
                <a:gd name="T3" fmla="*/ 8648 h 24"/>
                <a:gd name="T4" fmla="*/ 6175 w 12"/>
                <a:gd name="T5" fmla="*/ 1059 h 24"/>
                <a:gd name="T6" fmla="*/ 0 w 12"/>
                <a:gd name="T7" fmla="*/ 1763 h 24"/>
                <a:gd name="T8" fmla="*/ 4425 w 12"/>
                <a:gd name="T9" fmla="*/ 6883 h 24"/>
                <a:gd name="T10" fmla="*/ 4425 w 12"/>
                <a:gd name="T11" fmla="*/ 10376 h 24"/>
                <a:gd name="T12" fmla="*/ 4425 w 12"/>
                <a:gd name="T13" fmla="*/ 18355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24">
                  <a:moveTo>
                    <a:pt x="9" y="24"/>
                  </a:moveTo>
                  <a:cubicBezTo>
                    <a:pt x="11" y="19"/>
                    <a:pt x="12" y="14"/>
                    <a:pt x="12" y="9"/>
                  </a:cubicBezTo>
                  <a:cubicBezTo>
                    <a:pt x="12" y="6"/>
                    <a:pt x="12" y="3"/>
                    <a:pt x="10" y="1"/>
                  </a:cubicBezTo>
                  <a:cubicBezTo>
                    <a:pt x="7" y="0"/>
                    <a:pt x="2" y="0"/>
                    <a:pt x="0" y="2"/>
                  </a:cubicBezTo>
                  <a:cubicBezTo>
                    <a:pt x="3" y="4"/>
                    <a:pt x="6" y="2"/>
                    <a:pt x="7" y="7"/>
                  </a:cubicBezTo>
                  <a:cubicBezTo>
                    <a:pt x="7" y="8"/>
                    <a:pt x="7" y="10"/>
                    <a:pt x="7" y="11"/>
                  </a:cubicBezTo>
                  <a:cubicBezTo>
                    <a:pt x="7" y="14"/>
                    <a:pt x="8" y="17"/>
                    <a:pt x="7" y="19"/>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87" name="Freeform 73"/>
            <p:cNvSpPr>
              <a:spLocks/>
            </p:cNvSpPr>
            <p:nvPr/>
          </p:nvSpPr>
          <p:spPr bwMode="auto">
            <a:xfrm>
              <a:off x="4640" y="1680"/>
              <a:ext cx="93" cy="309"/>
            </a:xfrm>
            <a:custGeom>
              <a:avLst/>
              <a:gdLst>
                <a:gd name="T0" fmla="*/ 0 w 37"/>
                <a:gd name="T1" fmla="*/ 102860 h 116"/>
                <a:gd name="T2" fmla="*/ 5824 w 37"/>
                <a:gd name="T3" fmla="*/ 61827 h 116"/>
                <a:gd name="T4" fmla="*/ 11341 w 37"/>
                <a:gd name="T5" fmla="*/ 71504 h 116"/>
                <a:gd name="T6" fmla="*/ 17165 w 37"/>
                <a:gd name="T7" fmla="*/ 46819 h 116"/>
                <a:gd name="T8" fmla="*/ 4512 w 37"/>
                <a:gd name="T9" fmla="*/ 0 h 116"/>
                <a:gd name="T10" fmla="*/ 15162 w 37"/>
                <a:gd name="T11" fmla="*/ 26843 h 116"/>
                <a:gd name="T12" fmla="*/ 22149 w 37"/>
                <a:gd name="T13" fmla="*/ 28540 h 116"/>
                <a:gd name="T14" fmla="*/ 21468 w 37"/>
                <a:gd name="T15" fmla="*/ 53268 h 116"/>
                <a:gd name="T16" fmla="*/ 20153 w 37"/>
                <a:gd name="T17" fmla="*/ 77138 h 116"/>
                <a:gd name="T18" fmla="*/ 15845 w 37"/>
                <a:gd name="T19" fmla="*/ 100044 h 116"/>
                <a:gd name="T20" fmla="*/ 2508 w 37"/>
                <a:gd name="T21" fmla="*/ 108643 h 1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116">
                  <a:moveTo>
                    <a:pt x="0" y="108"/>
                  </a:moveTo>
                  <a:cubicBezTo>
                    <a:pt x="18" y="102"/>
                    <a:pt x="9" y="77"/>
                    <a:pt x="9" y="65"/>
                  </a:cubicBezTo>
                  <a:cubicBezTo>
                    <a:pt x="13" y="65"/>
                    <a:pt x="13" y="75"/>
                    <a:pt x="18" y="75"/>
                  </a:cubicBezTo>
                  <a:cubicBezTo>
                    <a:pt x="24" y="75"/>
                    <a:pt x="30" y="55"/>
                    <a:pt x="27" y="49"/>
                  </a:cubicBezTo>
                  <a:cubicBezTo>
                    <a:pt x="24" y="41"/>
                    <a:pt x="8" y="8"/>
                    <a:pt x="7" y="0"/>
                  </a:cubicBezTo>
                  <a:cubicBezTo>
                    <a:pt x="8" y="3"/>
                    <a:pt x="21" y="27"/>
                    <a:pt x="24" y="28"/>
                  </a:cubicBezTo>
                  <a:cubicBezTo>
                    <a:pt x="28" y="30"/>
                    <a:pt x="32" y="32"/>
                    <a:pt x="35" y="30"/>
                  </a:cubicBezTo>
                  <a:cubicBezTo>
                    <a:pt x="37" y="38"/>
                    <a:pt x="35" y="47"/>
                    <a:pt x="34" y="56"/>
                  </a:cubicBezTo>
                  <a:cubicBezTo>
                    <a:pt x="34" y="64"/>
                    <a:pt x="34" y="74"/>
                    <a:pt x="32" y="81"/>
                  </a:cubicBezTo>
                  <a:cubicBezTo>
                    <a:pt x="31" y="89"/>
                    <a:pt x="28" y="98"/>
                    <a:pt x="25" y="105"/>
                  </a:cubicBezTo>
                  <a:cubicBezTo>
                    <a:pt x="21" y="110"/>
                    <a:pt x="10" y="116"/>
                    <a:pt x="4" y="114"/>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88" name="Freeform 74"/>
            <p:cNvSpPr>
              <a:spLocks/>
            </p:cNvSpPr>
            <p:nvPr/>
          </p:nvSpPr>
          <p:spPr bwMode="auto">
            <a:xfrm>
              <a:off x="4681" y="1573"/>
              <a:ext cx="50" cy="200"/>
            </a:xfrm>
            <a:custGeom>
              <a:avLst/>
              <a:gdLst>
                <a:gd name="T0" fmla="*/ 12238 w 20"/>
                <a:gd name="T1" fmla="*/ 71851 h 75"/>
                <a:gd name="T2" fmla="*/ 9770 w 20"/>
                <a:gd name="T3" fmla="*/ 15531 h 75"/>
                <a:gd name="T4" fmla="*/ 0 w 20"/>
                <a:gd name="T5" fmla="*/ 0 h 75"/>
                <a:gd name="T6" fmla="*/ 7345 w 20"/>
                <a:gd name="T7" fmla="*/ 26944 h 75"/>
                <a:gd name="T8" fmla="*/ 4895 w 20"/>
                <a:gd name="T9" fmla="*/ 34531 h 75"/>
                <a:gd name="T10" fmla="*/ 9300 w 20"/>
                <a:gd name="T11" fmla="*/ 67299 h 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75">
                  <a:moveTo>
                    <a:pt x="20" y="75"/>
                  </a:moveTo>
                  <a:cubicBezTo>
                    <a:pt x="20" y="66"/>
                    <a:pt x="16" y="16"/>
                    <a:pt x="16" y="16"/>
                  </a:cubicBezTo>
                  <a:cubicBezTo>
                    <a:pt x="0" y="0"/>
                    <a:pt x="0" y="0"/>
                    <a:pt x="0" y="0"/>
                  </a:cubicBezTo>
                  <a:cubicBezTo>
                    <a:pt x="12" y="28"/>
                    <a:pt x="12" y="28"/>
                    <a:pt x="12" y="28"/>
                  </a:cubicBezTo>
                  <a:cubicBezTo>
                    <a:pt x="8" y="36"/>
                    <a:pt x="8" y="36"/>
                    <a:pt x="8" y="36"/>
                  </a:cubicBezTo>
                  <a:cubicBezTo>
                    <a:pt x="8" y="36"/>
                    <a:pt x="19" y="57"/>
                    <a:pt x="15" y="70"/>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89" name="Freeform 75"/>
            <p:cNvSpPr>
              <a:spLocks/>
            </p:cNvSpPr>
            <p:nvPr/>
          </p:nvSpPr>
          <p:spPr bwMode="auto">
            <a:xfrm>
              <a:off x="4645" y="1323"/>
              <a:ext cx="66" cy="72"/>
            </a:xfrm>
            <a:custGeom>
              <a:avLst/>
              <a:gdLst>
                <a:gd name="T0" fmla="*/ 16322 w 26"/>
                <a:gd name="T1" fmla="*/ 25885 h 27"/>
                <a:gd name="T2" fmla="*/ 16863 w 26"/>
                <a:gd name="T3" fmla="*/ 9707 h 27"/>
                <a:gd name="T4" fmla="*/ 3988 w 26"/>
                <a:gd name="T5" fmla="*/ 5824 h 27"/>
                <a:gd name="T6" fmla="*/ 14949 w 26"/>
                <a:gd name="T7" fmla="*/ 17237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7">
                  <a:moveTo>
                    <a:pt x="24" y="27"/>
                  </a:moveTo>
                  <a:cubicBezTo>
                    <a:pt x="24" y="25"/>
                    <a:pt x="24" y="12"/>
                    <a:pt x="25" y="10"/>
                  </a:cubicBezTo>
                  <a:cubicBezTo>
                    <a:pt x="26" y="8"/>
                    <a:pt x="13" y="0"/>
                    <a:pt x="6" y="6"/>
                  </a:cubicBezTo>
                  <a:cubicBezTo>
                    <a:pt x="0" y="12"/>
                    <a:pt x="19" y="5"/>
                    <a:pt x="22" y="18"/>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90" name="Freeform 76"/>
            <p:cNvSpPr>
              <a:spLocks/>
            </p:cNvSpPr>
            <p:nvPr/>
          </p:nvSpPr>
          <p:spPr bwMode="auto">
            <a:xfrm>
              <a:off x="4488" y="1752"/>
              <a:ext cx="92" cy="312"/>
            </a:xfrm>
            <a:custGeom>
              <a:avLst/>
              <a:gdLst>
                <a:gd name="T0" fmla="*/ 0 w 37"/>
                <a:gd name="T1" fmla="*/ 103560 h 117"/>
                <a:gd name="T2" fmla="*/ 4737 w 37"/>
                <a:gd name="T3" fmla="*/ 63261 h 117"/>
                <a:gd name="T4" fmla="*/ 10622 w 37"/>
                <a:gd name="T5" fmla="*/ 71851 h 117"/>
                <a:gd name="T6" fmla="*/ 15864 w 37"/>
                <a:gd name="T7" fmla="*/ 47880 h 117"/>
                <a:gd name="T8" fmla="*/ 3981 w 37"/>
                <a:gd name="T9" fmla="*/ 0 h 117"/>
                <a:gd name="T10" fmla="*/ 14146 w 37"/>
                <a:gd name="T11" fmla="*/ 27669 h 117"/>
                <a:gd name="T12" fmla="*/ 20521 w 37"/>
                <a:gd name="T13" fmla="*/ 28728 h 117"/>
                <a:gd name="T14" fmla="*/ 20063 w 37"/>
                <a:gd name="T15" fmla="*/ 53555 h 117"/>
                <a:gd name="T16" fmla="*/ 18925 w 37"/>
                <a:gd name="T17" fmla="*/ 78733 h 117"/>
                <a:gd name="T18" fmla="*/ 13497 w 37"/>
                <a:gd name="T19" fmla="*/ 99669 h 117"/>
                <a:gd name="T20" fmla="*/ 0 w 37"/>
                <a:gd name="T21" fmla="*/ 107464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117">
                  <a:moveTo>
                    <a:pt x="0" y="108"/>
                  </a:moveTo>
                  <a:cubicBezTo>
                    <a:pt x="18" y="103"/>
                    <a:pt x="9" y="77"/>
                    <a:pt x="8" y="66"/>
                  </a:cubicBezTo>
                  <a:cubicBezTo>
                    <a:pt x="13" y="65"/>
                    <a:pt x="13" y="75"/>
                    <a:pt x="18" y="75"/>
                  </a:cubicBezTo>
                  <a:cubicBezTo>
                    <a:pt x="24" y="75"/>
                    <a:pt x="30" y="56"/>
                    <a:pt x="27" y="50"/>
                  </a:cubicBezTo>
                  <a:cubicBezTo>
                    <a:pt x="23" y="42"/>
                    <a:pt x="8" y="8"/>
                    <a:pt x="7" y="0"/>
                  </a:cubicBezTo>
                  <a:cubicBezTo>
                    <a:pt x="8" y="3"/>
                    <a:pt x="21" y="27"/>
                    <a:pt x="24" y="29"/>
                  </a:cubicBezTo>
                  <a:cubicBezTo>
                    <a:pt x="28" y="31"/>
                    <a:pt x="32" y="32"/>
                    <a:pt x="35" y="30"/>
                  </a:cubicBezTo>
                  <a:cubicBezTo>
                    <a:pt x="37" y="39"/>
                    <a:pt x="35" y="47"/>
                    <a:pt x="34" y="56"/>
                  </a:cubicBezTo>
                  <a:cubicBezTo>
                    <a:pt x="34" y="64"/>
                    <a:pt x="33" y="74"/>
                    <a:pt x="32" y="82"/>
                  </a:cubicBezTo>
                  <a:cubicBezTo>
                    <a:pt x="30" y="89"/>
                    <a:pt x="27" y="97"/>
                    <a:pt x="23" y="104"/>
                  </a:cubicBezTo>
                  <a:cubicBezTo>
                    <a:pt x="20" y="110"/>
                    <a:pt x="13" y="117"/>
                    <a:pt x="0" y="112"/>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91" name="Freeform 77"/>
            <p:cNvSpPr>
              <a:spLocks/>
            </p:cNvSpPr>
            <p:nvPr/>
          </p:nvSpPr>
          <p:spPr bwMode="auto">
            <a:xfrm>
              <a:off x="4533" y="1608"/>
              <a:ext cx="45" cy="237"/>
            </a:xfrm>
            <a:custGeom>
              <a:avLst/>
              <a:gdLst>
                <a:gd name="T0" fmla="*/ 10550 w 18"/>
                <a:gd name="T1" fmla="*/ 84484 h 89"/>
                <a:gd name="T2" fmla="*/ 8595 w 18"/>
                <a:gd name="T3" fmla="*/ 28515 h 89"/>
                <a:gd name="T4" fmla="*/ 0 w 18"/>
                <a:gd name="T5" fmla="*/ 0 h 89"/>
                <a:gd name="T6" fmla="*/ 6175 w 18"/>
                <a:gd name="T7" fmla="*/ 39917 h 89"/>
                <a:gd name="T8" fmla="*/ 3250 w 18"/>
                <a:gd name="T9" fmla="*/ 47419 h 89"/>
                <a:gd name="T10" fmla="*/ 8125 w 18"/>
                <a:gd name="T11" fmla="*/ 80612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89">
                  <a:moveTo>
                    <a:pt x="17" y="89"/>
                  </a:moveTo>
                  <a:cubicBezTo>
                    <a:pt x="18" y="80"/>
                    <a:pt x="14" y="30"/>
                    <a:pt x="14" y="30"/>
                  </a:cubicBezTo>
                  <a:cubicBezTo>
                    <a:pt x="0" y="0"/>
                    <a:pt x="0" y="0"/>
                    <a:pt x="0" y="0"/>
                  </a:cubicBezTo>
                  <a:cubicBezTo>
                    <a:pt x="10" y="42"/>
                    <a:pt x="10" y="42"/>
                    <a:pt x="10" y="42"/>
                  </a:cubicBezTo>
                  <a:cubicBezTo>
                    <a:pt x="5" y="50"/>
                    <a:pt x="5" y="50"/>
                    <a:pt x="5" y="50"/>
                  </a:cubicBezTo>
                  <a:cubicBezTo>
                    <a:pt x="5" y="50"/>
                    <a:pt x="17" y="71"/>
                    <a:pt x="13" y="85"/>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92" name="Freeform 78"/>
            <p:cNvSpPr>
              <a:spLocks/>
            </p:cNvSpPr>
            <p:nvPr/>
          </p:nvSpPr>
          <p:spPr bwMode="auto">
            <a:xfrm>
              <a:off x="4490" y="1398"/>
              <a:ext cx="65" cy="69"/>
            </a:xfrm>
            <a:custGeom>
              <a:avLst/>
              <a:gdLst>
                <a:gd name="T0" fmla="*/ 15438 w 26"/>
                <a:gd name="T1" fmla="*/ 24108 h 26"/>
                <a:gd name="T2" fmla="*/ 15438 w 26"/>
                <a:gd name="T3" fmla="*/ 8431 h 26"/>
                <a:gd name="T4" fmla="*/ 4425 w 26"/>
                <a:gd name="T5" fmla="*/ 4620 h 26"/>
                <a:gd name="T6" fmla="*/ 14188 w 26"/>
                <a:gd name="T7" fmla="*/ 16714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6">
                  <a:moveTo>
                    <a:pt x="25" y="26"/>
                  </a:moveTo>
                  <a:cubicBezTo>
                    <a:pt x="25" y="24"/>
                    <a:pt x="24" y="11"/>
                    <a:pt x="25" y="9"/>
                  </a:cubicBezTo>
                  <a:cubicBezTo>
                    <a:pt x="26" y="8"/>
                    <a:pt x="14" y="0"/>
                    <a:pt x="7" y="5"/>
                  </a:cubicBezTo>
                  <a:cubicBezTo>
                    <a:pt x="0" y="11"/>
                    <a:pt x="20" y="4"/>
                    <a:pt x="23" y="18"/>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93" name="Freeform 79"/>
            <p:cNvSpPr>
              <a:spLocks/>
            </p:cNvSpPr>
            <p:nvPr/>
          </p:nvSpPr>
          <p:spPr bwMode="auto">
            <a:xfrm>
              <a:off x="4528" y="1872"/>
              <a:ext cx="35" cy="37"/>
            </a:xfrm>
            <a:custGeom>
              <a:avLst/>
              <a:gdLst>
                <a:gd name="T0" fmla="*/ 8595 w 14"/>
                <a:gd name="T1" fmla="*/ 9953 h 14"/>
                <a:gd name="T2" fmla="*/ 5675 w 14"/>
                <a:gd name="T3" fmla="*/ 2730 h 14"/>
                <a:gd name="T4" fmla="*/ 0 w 14"/>
                <a:gd name="T5" fmla="*/ 3766 h 14"/>
                <a:gd name="T6" fmla="*/ 6845 w 14"/>
                <a:gd name="T7" fmla="*/ 12643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14" y="11"/>
                  </a:moveTo>
                  <a:cubicBezTo>
                    <a:pt x="14" y="8"/>
                    <a:pt x="12" y="5"/>
                    <a:pt x="9" y="3"/>
                  </a:cubicBezTo>
                  <a:cubicBezTo>
                    <a:pt x="7" y="2"/>
                    <a:pt x="1" y="0"/>
                    <a:pt x="0" y="4"/>
                  </a:cubicBezTo>
                  <a:cubicBezTo>
                    <a:pt x="7" y="2"/>
                    <a:pt x="9" y="9"/>
                    <a:pt x="11" y="14"/>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94" name="Freeform 80"/>
            <p:cNvSpPr>
              <a:spLocks/>
            </p:cNvSpPr>
            <p:nvPr/>
          </p:nvSpPr>
          <p:spPr bwMode="auto">
            <a:xfrm>
              <a:off x="4528" y="1731"/>
              <a:ext cx="32" cy="21"/>
            </a:xfrm>
            <a:custGeom>
              <a:avLst/>
              <a:gdLst>
                <a:gd name="T0" fmla="*/ 0 w 13"/>
                <a:gd name="T1" fmla="*/ 6836 h 8"/>
                <a:gd name="T2" fmla="*/ 7131 w 13"/>
                <a:gd name="T3" fmla="*/ 3617 h 8"/>
                <a:gd name="T4" fmla="*/ 0 60000 65536"/>
                <a:gd name="T5" fmla="*/ 0 60000 65536"/>
              </a:gdLst>
              <a:ahLst/>
              <a:cxnLst>
                <a:cxn ang="T4">
                  <a:pos x="T0" y="T1"/>
                </a:cxn>
                <a:cxn ang="T5">
                  <a:pos x="T2" y="T3"/>
                </a:cxn>
              </a:cxnLst>
              <a:rect l="0" t="0" r="r" b="b"/>
              <a:pathLst>
                <a:path w="13" h="8">
                  <a:moveTo>
                    <a:pt x="0" y="8"/>
                  </a:moveTo>
                  <a:cubicBezTo>
                    <a:pt x="3" y="2"/>
                    <a:pt x="9" y="0"/>
                    <a:pt x="13" y="4"/>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95" name="Freeform 81"/>
            <p:cNvSpPr>
              <a:spLocks/>
            </p:cNvSpPr>
            <p:nvPr/>
          </p:nvSpPr>
          <p:spPr bwMode="auto">
            <a:xfrm>
              <a:off x="4520" y="1549"/>
              <a:ext cx="43" cy="56"/>
            </a:xfrm>
            <a:custGeom>
              <a:avLst/>
              <a:gdLst>
                <a:gd name="T0" fmla="*/ 11299 w 17"/>
                <a:gd name="T1" fmla="*/ 20083 h 21"/>
                <a:gd name="T2" fmla="*/ 9207 w 17"/>
                <a:gd name="T3" fmla="*/ 5824 h 21"/>
                <a:gd name="T4" fmla="*/ 5279 w 17"/>
                <a:gd name="T5" fmla="*/ 0 h 21"/>
                <a:gd name="T6" fmla="*/ 0 w 17"/>
                <a:gd name="T7" fmla="*/ 4701 h 21"/>
                <a:gd name="T8" fmla="*/ 5279 w 17"/>
                <a:gd name="T9" fmla="*/ 5824 h 21"/>
                <a:gd name="T10" fmla="*/ 6506 w 17"/>
                <a:gd name="T11" fmla="*/ 9707 h 21"/>
                <a:gd name="T12" fmla="*/ 8592 w 17"/>
                <a:gd name="T13" fmla="*/ 16179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1">
                  <a:moveTo>
                    <a:pt x="17" y="21"/>
                  </a:moveTo>
                  <a:cubicBezTo>
                    <a:pt x="16" y="16"/>
                    <a:pt x="16" y="11"/>
                    <a:pt x="14" y="6"/>
                  </a:cubicBezTo>
                  <a:cubicBezTo>
                    <a:pt x="13" y="3"/>
                    <a:pt x="11" y="0"/>
                    <a:pt x="8" y="0"/>
                  </a:cubicBezTo>
                  <a:cubicBezTo>
                    <a:pt x="6" y="0"/>
                    <a:pt x="1" y="2"/>
                    <a:pt x="0" y="5"/>
                  </a:cubicBezTo>
                  <a:cubicBezTo>
                    <a:pt x="3" y="6"/>
                    <a:pt x="5" y="3"/>
                    <a:pt x="8" y="6"/>
                  </a:cubicBezTo>
                  <a:cubicBezTo>
                    <a:pt x="9" y="8"/>
                    <a:pt x="9" y="9"/>
                    <a:pt x="10" y="10"/>
                  </a:cubicBezTo>
                  <a:cubicBezTo>
                    <a:pt x="11" y="13"/>
                    <a:pt x="13" y="15"/>
                    <a:pt x="13" y="17"/>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96" name="Freeform 82"/>
            <p:cNvSpPr>
              <a:spLocks/>
            </p:cNvSpPr>
            <p:nvPr/>
          </p:nvSpPr>
          <p:spPr bwMode="auto">
            <a:xfrm>
              <a:off x="5041" y="1744"/>
              <a:ext cx="62" cy="67"/>
            </a:xfrm>
            <a:custGeom>
              <a:avLst/>
              <a:gdLst>
                <a:gd name="T0" fmla="*/ 0 w 25"/>
                <a:gd name="T1" fmla="*/ 17015 h 25"/>
                <a:gd name="T2" fmla="*/ 14448 w 25"/>
                <a:gd name="T3" fmla="*/ 4848 h 25"/>
                <a:gd name="T4" fmla="*/ 9761 w 25"/>
                <a:gd name="T5" fmla="*/ 4848 h 25"/>
                <a:gd name="T6" fmla="*/ 3474 w 25"/>
                <a:gd name="T7" fmla="*/ 0 h 25"/>
                <a:gd name="T8" fmla="*/ 5141 w 25"/>
                <a:gd name="T9" fmla="*/ 8871 h 25"/>
                <a:gd name="T10" fmla="*/ 456 w 25"/>
                <a:gd name="T11" fmla="*/ 15879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25">
                  <a:moveTo>
                    <a:pt x="0" y="17"/>
                  </a:moveTo>
                  <a:cubicBezTo>
                    <a:pt x="6" y="25"/>
                    <a:pt x="22" y="11"/>
                    <a:pt x="25" y="5"/>
                  </a:cubicBezTo>
                  <a:cubicBezTo>
                    <a:pt x="22" y="5"/>
                    <a:pt x="20" y="6"/>
                    <a:pt x="17" y="5"/>
                  </a:cubicBezTo>
                  <a:cubicBezTo>
                    <a:pt x="13" y="4"/>
                    <a:pt x="10" y="0"/>
                    <a:pt x="6" y="0"/>
                  </a:cubicBezTo>
                  <a:cubicBezTo>
                    <a:pt x="4" y="3"/>
                    <a:pt x="9" y="5"/>
                    <a:pt x="9" y="9"/>
                  </a:cubicBezTo>
                  <a:cubicBezTo>
                    <a:pt x="8" y="14"/>
                    <a:pt x="4" y="14"/>
                    <a:pt x="1" y="16"/>
                  </a:cubicBezTo>
                </a:path>
              </a:pathLst>
            </a:custGeom>
            <a:solidFill>
              <a:srgbClr val="007D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97" name="Freeform 83"/>
            <p:cNvSpPr>
              <a:spLocks/>
            </p:cNvSpPr>
            <p:nvPr/>
          </p:nvSpPr>
          <p:spPr bwMode="auto">
            <a:xfrm>
              <a:off x="1740" y="2011"/>
              <a:ext cx="25" cy="64"/>
            </a:xfrm>
            <a:custGeom>
              <a:avLst/>
              <a:gdLst>
                <a:gd name="T0" fmla="*/ 6175 w 10"/>
                <a:gd name="T1" fmla="*/ 23061 h 24"/>
                <a:gd name="T2" fmla="*/ 6175 w 10"/>
                <a:gd name="T3" fmla="*/ 6883 h 24"/>
                <a:gd name="T4" fmla="*/ 2470 w 10"/>
                <a:gd name="T5" fmla="*/ 0 h 24"/>
                <a:gd name="T6" fmla="*/ 0 w 10"/>
                <a:gd name="T7" fmla="*/ 1763 h 24"/>
                <a:gd name="T8" fmla="*/ 6175 w 10"/>
                <a:gd name="T9" fmla="*/ 23061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24">
                  <a:moveTo>
                    <a:pt x="10" y="24"/>
                  </a:moveTo>
                  <a:cubicBezTo>
                    <a:pt x="10" y="7"/>
                    <a:pt x="10" y="7"/>
                    <a:pt x="10" y="7"/>
                  </a:cubicBezTo>
                  <a:cubicBezTo>
                    <a:pt x="10" y="3"/>
                    <a:pt x="7" y="0"/>
                    <a:pt x="4" y="0"/>
                  </a:cubicBezTo>
                  <a:cubicBezTo>
                    <a:pt x="2" y="0"/>
                    <a:pt x="1" y="1"/>
                    <a:pt x="0" y="2"/>
                  </a:cubicBezTo>
                  <a:cubicBezTo>
                    <a:pt x="3" y="10"/>
                    <a:pt x="7" y="17"/>
                    <a:pt x="10" y="24"/>
                  </a:cubicBez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98" name="Freeform 84"/>
            <p:cNvSpPr>
              <a:spLocks/>
            </p:cNvSpPr>
            <p:nvPr/>
          </p:nvSpPr>
          <p:spPr bwMode="auto">
            <a:xfrm>
              <a:off x="1850" y="1715"/>
              <a:ext cx="53" cy="194"/>
            </a:xfrm>
            <a:custGeom>
              <a:avLst/>
              <a:gdLst>
                <a:gd name="T0" fmla="*/ 8472 w 21"/>
                <a:gd name="T1" fmla="*/ 5684 h 73"/>
                <a:gd name="T2" fmla="*/ 3892 w 21"/>
                <a:gd name="T3" fmla="*/ 1052 h 73"/>
                <a:gd name="T4" fmla="*/ 803 w 21"/>
                <a:gd name="T5" fmla="*/ 7430 h 73"/>
                <a:gd name="T6" fmla="*/ 5918 w 21"/>
                <a:gd name="T7" fmla="*/ 68373 h 73"/>
                <a:gd name="T8" fmla="*/ 9000 w 21"/>
                <a:gd name="T9" fmla="*/ 64453 h 73"/>
                <a:gd name="T10" fmla="*/ 13714 w 21"/>
                <a:gd name="T11" fmla="*/ 66537 h 73"/>
                <a:gd name="T12" fmla="*/ 8472 w 21"/>
                <a:gd name="T13" fmla="*/ 5684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73">
                  <a:moveTo>
                    <a:pt x="13" y="6"/>
                  </a:moveTo>
                  <a:cubicBezTo>
                    <a:pt x="12" y="3"/>
                    <a:pt x="9" y="0"/>
                    <a:pt x="6" y="1"/>
                  </a:cubicBezTo>
                  <a:cubicBezTo>
                    <a:pt x="3" y="1"/>
                    <a:pt x="0" y="4"/>
                    <a:pt x="1" y="8"/>
                  </a:cubicBezTo>
                  <a:cubicBezTo>
                    <a:pt x="9" y="73"/>
                    <a:pt x="9" y="73"/>
                    <a:pt x="9" y="73"/>
                  </a:cubicBezTo>
                  <a:cubicBezTo>
                    <a:pt x="14" y="69"/>
                    <a:pt x="14" y="69"/>
                    <a:pt x="14" y="69"/>
                  </a:cubicBezTo>
                  <a:cubicBezTo>
                    <a:pt x="21" y="71"/>
                    <a:pt x="21" y="71"/>
                    <a:pt x="21" y="71"/>
                  </a:cubicBezTo>
                  <a:lnTo>
                    <a:pt x="13" y="6"/>
                  </a:ln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299" name="Freeform 85"/>
            <p:cNvSpPr>
              <a:spLocks/>
            </p:cNvSpPr>
            <p:nvPr/>
          </p:nvSpPr>
          <p:spPr bwMode="auto">
            <a:xfrm>
              <a:off x="1920" y="1589"/>
              <a:ext cx="60" cy="176"/>
            </a:xfrm>
            <a:custGeom>
              <a:avLst/>
              <a:gdLst>
                <a:gd name="T0" fmla="*/ 7345 w 24"/>
                <a:gd name="T1" fmla="*/ 63261 h 66"/>
                <a:gd name="T2" fmla="*/ 10550 w 24"/>
                <a:gd name="T3" fmla="*/ 59315 h 66"/>
                <a:gd name="T4" fmla="*/ 14658 w 24"/>
                <a:gd name="T5" fmla="*/ 61496 h 66"/>
                <a:gd name="T6" fmla="*/ 8125 w 24"/>
                <a:gd name="T7" fmla="*/ 4701 h 66"/>
                <a:gd name="T8" fmla="*/ 3720 w 24"/>
                <a:gd name="T9" fmla="*/ 0 h 66"/>
                <a:gd name="T10" fmla="*/ 783 w 24"/>
                <a:gd name="T11" fmla="*/ 7531 h 66"/>
                <a:gd name="T12" fmla="*/ 7345 w 24"/>
                <a:gd name="T13" fmla="*/ 63261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6">
                  <a:moveTo>
                    <a:pt x="12" y="66"/>
                  </a:moveTo>
                  <a:cubicBezTo>
                    <a:pt x="17" y="62"/>
                    <a:pt x="17" y="62"/>
                    <a:pt x="17" y="62"/>
                  </a:cubicBezTo>
                  <a:cubicBezTo>
                    <a:pt x="24" y="64"/>
                    <a:pt x="24" y="64"/>
                    <a:pt x="24" y="64"/>
                  </a:cubicBezTo>
                  <a:cubicBezTo>
                    <a:pt x="13" y="5"/>
                    <a:pt x="13" y="5"/>
                    <a:pt x="13" y="5"/>
                  </a:cubicBezTo>
                  <a:cubicBezTo>
                    <a:pt x="13" y="2"/>
                    <a:pt x="9" y="0"/>
                    <a:pt x="6" y="0"/>
                  </a:cubicBezTo>
                  <a:cubicBezTo>
                    <a:pt x="3" y="1"/>
                    <a:pt x="0" y="4"/>
                    <a:pt x="1" y="8"/>
                  </a:cubicBezTo>
                  <a:lnTo>
                    <a:pt x="12" y="66"/>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00" name="Freeform 86"/>
            <p:cNvSpPr>
              <a:spLocks/>
            </p:cNvSpPr>
            <p:nvPr/>
          </p:nvSpPr>
          <p:spPr bwMode="auto">
            <a:xfrm>
              <a:off x="1793" y="1896"/>
              <a:ext cx="52" cy="147"/>
            </a:xfrm>
            <a:custGeom>
              <a:avLst/>
              <a:gdLst>
                <a:gd name="T0" fmla="*/ 8075 w 21"/>
                <a:gd name="T1" fmla="*/ 49504 h 55"/>
                <a:gd name="T2" fmla="*/ 11992 w 21"/>
                <a:gd name="T3" fmla="*/ 51832 h 55"/>
                <a:gd name="T4" fmla="*/ 7364 w 21"/>
                <a:gd name="T5" fmla="*/ 5864 h 55"/>
                <a:gd name="T6" fmla="*/ 3464 w 21"/>
                <a:gd name="T7" fmla="*/ 1072 h 55"/>
                <a:gd name="T8" fmla="*/ 0 w 21"/>
                <a:gd name="T9" fmla="*/ 7657 h 55"/>
                <a:gd name="T10" fmla="*/ 5039 w 21"/>
                <a:gd name="T11" fmla="*/ 53575 h 55"/>
                <a:gd name="T12" fmla="*/ 8075 w 21"/>
                <a:gd name="T13" fmla="*/ 49504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55">
                  <a:moveTo>
                    <a:pt x="14" y="51"/>
                  </a:moveTo>
                  <a:cubicBezTo>
                    <a:pt x="21" y="53"/>
                    <a:pt x="21" y="53"/>
                    <a:pt x="21" y="53"/>
                  </a:cubicBezTo>
                  <a:cubicBezTo>
                    <a:pt x="13" y="6"/>
                    <a:pt x="13" y="6"/>
                    <a:pt x="13" y="6"/>
                  </a:cubicBezTo>
                  <a:cubicBezTo>
                    <a:pt x="12" y="2"/>
                    <a:pt x="9" y="0"/>
                    <a:pt x="6" y="1"/>
                  </a:cubicBezTo>
                  <a:cubicBezTo>
                    <a:pt x="2" y="1"/>
                    <a:pt x="0" y="5"/>
                    <a:pt x="0" y="8"/>
                  </a:cubicBezTo>
                  <a:cubicBezTo>
                    <a:pt x="9" y="55"/>
                    <a:pt x="9" y="55"/>
                    <a:pt x="9" y="55"/>
                  </a:cubicBezTo>
                  <a:lnTo>
                    <a:pt x="14" y="51"/>
                  </a:lnTo>
                  <a:close/>
                </a:path>
              </a:pathLst>
            </a:custGeom>
            <a:solidFill>
              <a:srgbClr val="FFE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01" name="Freeform 87"/>
            <p:cNvSpPr>
              <a:spLocks/>
            </p:cNvSpPr>
            <p:nvPr/>
          </p:nvSpPr>
          <p:spPr bwMode="auto">
            <a:xfrm>
              <a:off x="1850" y="1715"/>
              <a:ext cx="53" cy="194"/>
            </a:xfrm>
            <a:custGeom>
              <a:avLst/>
              <a:gdLst>
                <a:gd name="T0" fmla="*/ 8472 w 21"/>
                <a:gd name="T1" fmla="*/ 5684 h 73"/>
                <a:gd name="T2" fmla="*/ 3892 w 21"/>
                <a:gd name="T3" fmla="*/ 1052 h 73"/>
                <a:gd name="T4" fmla="*/ 803 w 21"/>
                <a:gd name="T5" fmla="*/ 7430 h 73"/>
                <a:gd name="T6" fmla="*/ 5918 w 21"/>
                <a:gd name="T7" fmla="*/ 68373 h 73"/>
                <a:gd name="T8" fmla="*/ 9000 w 21"/>
                <a:gd name="T9" fmla="*/ 64453 h 73"/>
                <a:gd name="T10" fmla="*/ 13714 w 21"/>
                <a:gd name="T11" fmla="*/ 66537 h 73"/>
                <a:gd name="T12" fmla="*/ 8472 w 21"/>
                <a:gd name="T13" fmla="*/ 5684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73">
                  <a:moveTo>
                    <a:pt x="13" y="6"/>
                  </a:moveTo>
                  <a:cubicBezTo>
                    <a:pt x="12" y="3"/>
                    <a:pt x="9" y="0"/>
                    <a:pt x="6" y="1"/>
                  </a:cubicBezTo>
                  <a:cubicBezTo>
                    <a:pt x="3" y="1"/>
                    <a:pt x="0" y="4"/>
                    <a:pt x="1" y="8"/>
                  </a:cubicBezTo>
                  <a:cubicBezTo>
                    <a:pt x="9" y="73"/>
                    <a:pt x="9" y="73"/>
                    <a:pt x="9" y="73"/>
                  </a:cubicBezTo>
                  <a:cubicBezTo>
                    <a:pt x="14" y="69"/>
                    <a:pt x="14" y="69"/>
                    <a:pt x="14" y="69"/>
                  </a:cubicBezTo>
                  <a:cubicBezTo>
                    <a:pt x="21" y="71"/>
                    <a:pt x="21" y="71"/>
                    <a:pt x="21" y="71"/>
                  </a:cubicBezTo>
                  <a:lnTo>
                    <a:pt x="13" y="6"/>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02" name="Freeform 88"/>
            <p:cNvSpPr>
              <a:spLocks/>
            </p:cNvSpPr>
            <p:nvPr/>
          </p:nvSpPr>
          <p:spPr bwMode="auto">
            <a:xfrm>
              <a:off x="1920" y="1589"/>
              <a:ext cx="60" cy="176"/>
            </a:xfrm>
            <a:custGeom>
              <a:avLst/>
              <a:gdLst>
                <a:gd name="T0" fmla="*/ 7345 w 24"/>
                <a:gd name="T1" fmla="*/ 63261 h 66"/>
                <a:gd name="T2" fmla="*/ 10550 w 24"/>
                <a:gd name="T3" fmla="*/ 59315 h 66"/>
                <a:gd name="T4" fmla="*/ 14658 w 24"/>
                <a:gd name="T5" fmla="*/ 61496 h 66"/>
                <a:gd name="T6" fmla="*/ 8125 w 24"/>
                <a:gd name="T7" fmla="*/ 4701 h 66"/>
                <a:gd name="T8" fmla="*/ 3720 w 24"/>
                <a:gd name="T9" fmla="*/ 0 h 66"/>
                <a:gd name="T10" fmla="*/ 783 w 24"/>
                <a:gd name="T11" fmla="*/ 7531 h 66"/>
                <a:gd name="T12" fmla="*/ 7345 w 24"/>
                <a:gd name="T13" fmla="*/ 63261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6">
                  <a:moveTo>
                    <a:pt x="12" y="66"/>
                  </a:moveTo>
                  <a:cubicBezTo>
                    <a:pt x="17" y="62"/>
                    <a:pt x="17" y="62"/>
                    <a:pt x="17" y="62"/>
                  </a:cubicBezTo>
                  <a:cubicBezTo>
                    <a:pt x="24" y="64"/>
                    <a:pt x="24" y="64"/>
                    <a:pt x="24" y="64"/>
                  </a:cubicBezTo>
                  <a:cubicBezTo>
                    <a:pt x="13" y="5"/>
                    <a:pt x="13" y="5"/>
                    <a:pt x="13" y="5"/>
                  </a:cubicBezTo>
                  <a:cubicBezTo>
                    <a:pt x="13" y="2"/>
                    <a:pt x="9" y="0"/>
                    <a:pt x="6" y="0"/>
                  </a:cubicBezTo>
                  <a:cubicBezTo>
                    <a:pt x="3" y="1"/>
                    <a:pt x="0" y="4"/>
                    <a:pt x="1" y="8"/>
                  </a:cubicBezTo>
                  <a:lnTo>
                    <a:pt x="12" y="66"/>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03" name="Freeform 89"/>
            <p:cNvSpPr>
              <a:spLocks/>
            </p:cNvSpPr>
            <p:nvPr/>
          </p:nvSpPr>
          <p:spPr bwMode="auto">
            <a:xfrm>
              <a:off x="1793" y="1896"/>
              <a:ext cx="52" cy="147"/>
            </a:xfrm>
            <a:custGeom>
              <a:avLst/>
              <a:gdLst>
                <a:gd name="T0" fmla="*/ 8075 w 21"/>
                <a:gd name="T1" fmla="*/ 49504 h 55"/>
                <a:gd name="T2" fmla="*/ 11992 w 21"/>
                <a:gd name="T3" fmla="*/ 51832 h 55"/>
                <a:gd name="T4" fmla="*/ 7364 w 21"/>
                <a:gd name="T5" fmla="*/ 5864 h 55"/>
                <a:gd name="T6" fmla="*/ 3464 w 21"/>
                <a:gd name="T7" fmla="*/ 1072 h 55"/>
                <a:gd name="T8" fmla="*/ 0 w 21"/>
                <a:gd name="T9" fmla="*/ 7657 h 55"/>
                <a:gd name="T10" fmla="*/ 5039 w 21"/>
                <a:gd name="T11" fmla="*/ 53575 h 55"/>
                <a:gd name="T12" fmla="*/ 8075 w 21"/>
                <a:gd name="T13" fmla="*/ 49504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55">
                  <a:moveTo>
                    <a:pt x="14" y="51"/>
                  </a:moveTo>
                  <a:cubicBezTo>
                    <a:pt x="21" y="53"/>
                    <a:pt x="21" y="53"/>
                    <a:pt x="21" y="53"/>
                  </a:cubicBezTo>
                  <a:cubicBezTo>
                    <a:pt x="13" y="6"/>
                    <a:pt x="13" y="6"/>
                    <a:pt x="13" y="6"/>
                  </a:cubicBezTo>
                  <a:cubicBezTo>
                    <a:pt x="12" y="2"/>
                    <a:pt x="9" y="0"/>
                    <a:pt x="6" y="1"/>
                  </a:cubicBezTo>
                  <a:cubicBezTo>
                    <a:pt x="2" y="1"/>
                    <a:pt x="0" y="5"/>
                    <a:pt x="0" y="8"/>
                  </a:cubicBezTo>
                  <a:cubicBezTo>
                    <a:pt x="9" y="55"/>
                    <a:pt x="9" y="55"/>
                    <a:pt x="9" y="55"/>
                  </a:cubicBezTo>
                  <a:lnTo>
                    <a:pt x="14" y="51"/>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04" name="Freeform 90"/>
            <p:cNvSpPr>
              <a:spLocks/>
            </p:cNvSpPr>
            <p:nvPr/>
          </p:nvSpPr>
          <p:spPr bwMode="auto">
            <a:xfrm>
              <a:off x="4013" y="1576"/>
              <a:ext cx="42" cy="101"/>
            </a:xfrm>
            <a:custGeom>
              <a:avLst/>
              <a:gdLst>
                <a:gd name="T0" fmla="*/ 0 w 17"/>
                <a:gd name="T1" fmla="*/ 28899 h 38"/>
                <a:gd name="T2" fmla="*/ 3395 w 17"/>
                <a:gd name="T3" fmla="*/ 35528 h 38"/>
                <a:gd name="T4" fmla="*/ 7268 w 17"/>
                <a:gd name="T5" fmla="*/ 29989 h 38"/>
                <a:gd name="T6" fmla="*/ 9576 w 17"/>
                <a:gd name="T7" fmla="*/ 1053 h 38"/>
                <a:gd name="T8" fmla="*/ 6184 w 17"/>
                <a:gd name="T9" fmla="*/ 3851 h 38"/>
                <a:gd name="T10" fmla="*/ 2760 w 17"/>
                <a:gd name="T11" fmla="*/ 0 h 38"/>
                <a:gd name="T12" fmla="*/ 0 w 17"/>
                <a:gd name="T13" fmla="*/ 28899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38">
                  <a:moveTo>
                    <a:pt x="0" y="31"/>
                  </a:moveTo>
                  <a:cubicBezTo>
                    <a:pt x="0" y="34"/>
                    <a:pt x="2" y="37"/>
                    <a:pt x="6" y="38"/>
                  </a:cubicBezTo>
                  <a:cubicBezTo>
                    <a:pt x="9" y="38"/>
                    <a:pt x="12" y="36"/>
                    <a:pt x="13" y="32"/>
                  </a:cubicBezTo>
                  <a:cubicBezTo>
                    <a:pt x="17" y="1"/>
                    <a:pt x="17" y="1"/>
                    <a:pt x="17" y="1"/>
                  </a:cubicBezTo>
                  <a:cubicBezTo>
                    <a:pt x="11" y="4"/>
                    <a:pt x="11" y="4"/>
                    <a:pt x="11" y="4"/>
                  </a:cubicBezTo>
                  <a:cubicBezTo>
                    <a:pt x="5" y="0"/>
                    <a:pt x="5" y="0"/>
                    <a:pt x="5" y="0"/>
                  </a:cubicBezTo>
                  <a:lnTo>
                    <a:pt x="0" y="31"/>
                  </a:ln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05" name="Freeform 91"/>
            <p:cNvSpPr>
              <a:spLocks/>
            </p:cNvSpPr>
            <p:nvPr/>
          </p:nvSpPr>
          <p:spPr bwMode="auto">
            <a:xfrm>
              <a:off x="4013" y="1576"/>
              <a:ext cx="42" cy="101"/>
            </a:xfrm>
            <a:custGeom>
              <a:avLst/>
              <a:gdLst>
                <a:gd name="T0" fmla="*/ 0 w 17"/>
                <a:gd name="T1" fmla="*/ 28899 h 38"/>
                <a:gd name="T2" fmla="*/ 3395 w 17"/>
                <a:gd name="T3" fmla="*/ 35528 h 38"/>
                <a:gd name="T4" fmla="*/ 7268 w 17"/>
                <a:gd name="T5" fmla="*/ 29989 h 38"/>
                <a:gd name="T6" fmla="*/ 9576 w 17"/>
                <a:gd name="T7" fmla="*/ 1053 h 38"/>
                <a:gd name="T8" fmla="*/ 6184 w 17"/>
                <a:gd name="T9" fmla="*/ 3851 h 38"/>
                <a:gd name="T10" fmla="*/ 2760 w 17"/>
                <a:gd name="T11" fmla="*/ 0 h 38"/>
                <a:gd name="T12" fmla="*/ 0 w 17"/>
                <a:gd name="T13" fmla="*/ 28899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38">
                  <a:moveTo>
                    <a:pt x="0" y="31"/>
                  </a:moveTo>
                  <a:cubicBezTo>
                    <a:pt x="0" y="34"/>
                    <a:pt x="2" y="37"/>
                    <a:pt x="6" y="38"/>
                  </a:cubicBezTo>
                  <a:cubicBezTo>
                    <a:pt x="9" y="38"/>
                    <a:pt x="12" y="36"/>
                    <a:pt x="13" y="32"/>
                  </a:cubicBezTo>
                  <a:cubicBezTo>
                    <a:pt x="17" y="1"/>
                    <a:pt x="17" y="1"/>
                    <a:pt x="17" y="1"/>
                  </a:cubicBezTo>
                  <a:cubicBezTo>
                    <a:pt x="11" y="4"/>
                    <a:pt x="11" y="4"/>
                    <a:pt x="11" y="4"/>
                  </a:cubicBezTo>
                  <a:cubicBezTo>
                    <a:pt x="5" y="0"/>
                    <a:pt x="5" y="0"/>
                    <a:pt x="5" y="0"/>
                  </a:cubicBezTo>
                  <a:lnTo>
                    <a:pt x="0" y="31"/>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06" name="Freeform 92"/>
            <p:cNvSpPr>
              <a:spLocks/>
            </p:cNvSpPr>
            <p:nvPr/>
          </p:nvSpPr>
          <p:spPr bwMode="auto">
            <a:xfrm>
              <a:off x="3785" y="1525"/>
              <a:ext cx="38" cy="62"/>
            </a:xfrm>
            <a:custGeom>
              <a:avLst/>
              <a:gdLst>
                <a:gd name="T0" fmla="*/ 9267 w 15"/>
                <a:gd name="T1" fmla="*/ 7230 h 23"/>
                <a:gd name="T2" fmla="*/ 6045 w 15"/>
                <a:gd name="T3" fmla="*/ 0 h 23"/>
                <a:gd name="T4" fmla="*/ 1368 w 15"/>
                <a:gd name="T5" fmla="*/ 6133 h 23"/>
                <a:gd name="T6" fmla="*/ 0 w 15"/>
                <a:gd name="T7" fmla="*/ 22643 h 23"/>
                <a:gd name="T8" fmla="*/ 3955 w 15"/>
                <a:gd name="T9" fmla="*/ 20805 h 23"/>
                <a:gd name="T10" fmla="*/ 7952 w 15"/>
                <a:gd name="T11" fmla="*/ 23762 h 23"/>
                <a:gd name="T12" fmla="*/ 9267 w 15"/>
                <a:gd name="T13" fmla="*/ 723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23">
                  <a:moveTo>
                    <a:pt x="14" y="7"/>
                  </a:moveTo>
                  <a:cubicBezTo>
                    <a:pt x="15" y="4"/>
                    <a:pt x="12" y="1"/>
                    <a:pt x="9" y="0"/>
                  </a:cubicBezTo>
                  <a:cubicBezTo>
                    <a:pt x="5" y="0"/>
                    <a:pt x="2" y="3"/>
                    <a:pt x="2" y="6"/>
                  </a:cubicBezTo>
                  <a:cubicBezTo>
                    <a:pt x="0" y="22"/>
                    <a:pt x="0" y="22"/>
                    <a:pt x="0" y="22"/>
                  </a:cubicBezTo>
                  <a:cubicBezTo>
                    <a:pt x="6" y="20"/>
                    <a:pt x="6" y="20"/>
                    <a:pt x="6" y="20"/>
                  </a:cubicBezTo>
                  <a:cubicBezTo>
                    <a:pt x="12" y="23"/>
                    <a:pt x="12" y="23"/>
                    <a:pt x="12" y="23"/>
                  </a:cubicBezTo>
                  <a:lnTo>
                    <a:pt x="14" y="7"/>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07" name="Freeform 93"/>
            <p:cNvSpPr>
              <a:spLocks/>
            </p:cNvSpPr>
            <p:nvPr/>
          </p:nvSpPr>
          <p:spPr bwMode="auto">
            <a:xfrm>
              <a:off x="3785" y="1525"/>
              <a:ext cx="38" cy="62"/>
            </a:xfrm>
            <a:custGeom>
              <a:avLst/>
              <a:gdLst>
                <a:gd name="T0" fmla="*/ 9267 w 15"/>
                <a:gd name="T1" fmla="*/ 7230 h 23"/>
                <a:gd name="T2" fmla="*/ 6045 w 15"/>
                <a:gd name="T3" fmla="*/ 0 h 23"/>
                <a:gd name="T4" fmla="*/ 1368 w 15"/>
                <a:gd name="T5" fmla="*/ 6133 h 23"/>
                <a:gd name="T6" fmla="*/ 0 w 15"/>
                <a:gd name="T7" fmla="*/ 22643 h 23"/>
                <a:gd name="T8" fmla="*/ 3955 w 15"/>
                <a:gd name="T9" fmla="*/ 20805 h 23"/>
                <a:gd name="T10" fmla="*/ 7952 w 15"/>
                <a:gd name="T11" fmla="*/ 23762 h 23"/>
                <a:gd name="T12" fmla="*/ 9267 w 15"/>
                <a:gd name="T13" fmla="*/ 723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23">
                  <a:moveTo>
                    <a:pt x="14" y="7"/>
                  </a:moveTo>
                  <a:cubicBezTo>
                    <a:pt x="15" y="4"/>
                    <a:pt x="12" y="1"/>
                    <a:pt x="9" y="0"/>
                  </a:cubicBezTo>
                  <a:cubicBezTo>
                    <a:pt x="5" y="0"/>
                    <a:pt x="2" y="3"/>
                    <a:pt x="2" y="6"/>
                  </a:cubicBezTo>
                  <a:cubicBezTo>
                    <a:pt x="0" y="22"/>
                    <a:pt x="0" y="22"/>
                    <a:pt x="0" y="22"/>
                  </a:cubicBezTo>
                  <a:cubicBezTo>
                    <a:pt x="6" y="20"/>
                    <a:pt x="6" y="20"/>
                    <a:pt x="6" y="20"/>
                  </a:cubicBezTo>
                  <a:cubicBezTo>
                    <a:pt x="12" y="23"/>
                    <a:pt x="12" y="23"/>
                    <a:pt x="12" y="23"/>
                  </a:cubicBezTo>
                  <a:lnTo>
                    <a:pt x="14" y="7"/>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08" name="Freeform 94"/>
            <p:cNvSpPr>
              <a:spLocks/>
            </p:cNvSpPr>
            <p:nvPr/>
          </p:nvSpPr>
          <p:spPr bwMode="auto">
            <a:xfrm>
              <a:off x="1740" y="2011"/>
              <a:ext cx="25" cy="64"/>
            </a:xfrm>
            <a:custGeom>
              <a:avLst/>
              <a:gdLst>
                <a:gd name="T0" fmla="*/ 6175 w 10"/>
                <a:gd name="T1" fmla="*/ 23061 h 24"/>
                <a:gd name="T2" fmla="*/ 6175 w 10"/>
                <a:gd name="T3" fmla="*/ 6883 h 24"/>
                <a:gd name="T4" fmla="*/ 2470 w 10"/>
                <a:gd name="T5" fmla="*/ 0 h 24"/>
                <a:gd name="T6" fmla="*/ 0 w 10"/>
                <a:gd name="T7" fmla="*/ 1763 h 24"/>
                <a:gd name="T8" fmla="*/ 6175 w 10"/>
                <a:gd name="T9" fmla="*/ 23061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24">
                  <a:moveTo>
                    <a:pt x="10" y="24"/>
                  </a:moveTo>
                  <a:cubicBezTo>
                    <a:pt x="10" y="7"/>
                    <a:pt x="10" y="7"/>
                    <a:pt x="10" y="7"/>
                  </a:cubicBezTo>
                  <a:cubicBezTo>
                    <a:pt x="10" y="3"/>
                    <a:pt x="7" y="0"/>
                    <a:pt x="4" y="0"/>
                  </a:cubicBezTo>
                  <a:cubicBezTo>
                    <a:pt x="2" y="0"/>
                    <a:pt x="1" y="1"/>
                    <a:pt x="0" y="2"/>
                  </a:cubicBezTo>
                  <a:cubicBezTo>
                    <a:pt x="3" y="10"/>
                    <a:pt x="7" y="17"/>
                    <a:pt x="10" y="24"/>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09" name="Freeform 95"/>
            <p:cNvSpPr>
              <a:spLocks/>
            </p:cNvSpPr>
            <p:nvPr/>
          </p:nvSpPr>
          <p:spPr bwMode="auto">
            <a:xfrm>
              <a:off x="1595" y="1704"/>
              <a:ext cx="33" cy="451"/>
            </a:xfrm>
            <a:custGeom>
              <a:avLst/>
              <a:gdLst>
                <a:gd name="T0" fmla="*/ 0 w 13"/>
                <a:gd name="T1" fmla="*/ 80945 h 169"/>
                <a:gd name="T2" fmla="*/ 0 w 13"/>
                <a:gd name="T3" fmla="*/ 156049 h 169"/>
                <a:gd name="T4" fmla="*/ 4859 w 13"/>
                <a:gd name="T5" fmla="*/ 162950 h 169"/>
                <a:gd name="T6" fmla="*/ 8847 w 13"/>
                <a:gd name="T7" fmla="*/ 156049 h 169"/>
                <a:gd name="T8" fmla="*/ 8847 w 13"/>
                <a:gd name="T9" fmla="*/ 5834 h 169"/>
                <a:gd name="T10" fmla="*/ 4859 w 13"/>
                <a:gd name="T11" fmla="*/ 0 h 169"/>
                <a:gd name="T12" fmla="*/ 0 w 13"/>
                <a:gd name="T13" fmla="*/ 5834 h 169"/>
                <a:gd name="T14" fmla="*/ 0 w 13"/>
                <a:gd name="T15" fmla="*/ 80945 h 1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69">
                  <a:moveTo>
                    <a:pt x="0" y="84"/>
                  </a:moveTo>
                  <a:cubicBezTo>
                    <a:pt x="0" y="162"/>
                    <a:pt x="0" y="162"/>
                    <a:pt x="0" y="162"/>
                  </a:cubicBezTo>
                  <a:cubicBezTo>
                    <a:pt x="0" y="166"/>
                    <a:pt x="3" y="169"/>
                    <a:pt x="7" y="169"/>
                  </a:cubicBezTo>
                  <a:cubicBezTo>
                    <a:pt x="10" y="169"/>
                    <a:pt x="13" y="166"/>
                    <a:pt x="13" y="162"/>
                  </a:cubicBezTo>
                  <a:cubicBezTo>
                    <a:pt x="13" y="6"/>
                    <a:pt x="13" y="6"/>
                    <a:pt x="13" y="6"/>
                  </a:cubicBezTo>
                  <a:cubicBezTo>
                    <a:pt x="13" y="3"/>
                    <a:pt x="10" y="0"/>
                    <a:pt x="7" y="0"/>
                  </a:cubicBezTo>
                  <a:cubicBezTo>
                    <a:pt x="3" y="0"/>
                    <a:pt x="0" y="3"/>
                    <a:pt x="0" y="6"/>
                  </a:cubicBezTo>
                  <a:lnTo>
                    <a:pt x="0" y="84"/>
                  </a:ln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10" name="Freeform 96"/>
            <p:cNvSpPr>
              <a:spLocks/>
            </p:cNvSpPr>
            <p:nvPr/>
          </p:nvSpPr>
          <p:spPr bwMode="auto">
            <a:xfrm>
              <a:off x="1538" y="1600"/>
              <a:ext cx="30" cy="421"/>
            </a:xfrm>
            <a:custGeom>
              <a:avLst/>
              <a:gdLst>
                <a:gd name="T0" fmla="*/ 0 w 12"/>
                <a:gd name="T1" fmla="*/ 75466 h 158"/>
                <a:gd name="T2" fmla="*/ 0 w 12"/>
                <a:gd name="T3" fmla="*/ 144931 h 158"/>
                <a:gd name="T4" fmla="*/ 3720 w 12"/>
                <a:gd name="T5" fmla="*/ 150723 h 158"/>
                <a:gd name="T6" fmla="*/ 7345 w 12"/>
                <a:gd name="T7" fmla="*/ 144931 h 158"/>
                <a:gd name="T8" fmla="*/ 7345 w 12"/>
                <a:gd name="T9" fmla="*/ 5787 h 158"/>
                <a:gd name="T10" fmla="*/ 3720 w 12"/>
                <a:gd name="T11" fmla="*/ 0 h 158"/>
                <a:gd name="T12" fmla="*/ 0 w 12"/>
                <a:gd name="T13" fmla="*/ 5787 h 158"/>
                <a:gd name="T14" fmla="*/ 0 w 12"/>
                <a:gd name="T15" fmla="*/ 75466 h 1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58">
                  <a:moveTo>
                    <a:pt x="0" y="79"/>
                  </a:moveTo>
                  <a:cubicBezTo>
                    <a:pt x="0" y="152"/>
                    <a:pt x="0" y="152"/>
                    <a:pt x="0" y="152"/>
                  </a:cubicBezTo>
                  <a:cubicBezTo>
                    <a:pt x="0" y="155"/>
                    <a:pt x="2" y="158"/>
                    <a:pt x="6" y="158"/>
                  </a:cubicBezTo>
                  <a:cubicBezTo>
                    <a:pt x="9" y="158"/>
                    <a:pt x="12" y="155"/>
                    <a:pt x="12" y="152"/>
                  </a:cubicBezTo>
                  <a:cubicBezTo>
                    <a:pt x="12" y="6"/>
                    <a:pt x="12" y="6"/>
                    <a:pt x="12" y="6"/>
                  </a:cubicBezTo>
                  <a:cubicBezTo>
                    <a:pt x="12" y="2"/>
                    <a:pt x="9" y="0"/>
                    <a:pt x="6" y="0"/>
                  </a:cubicBezTo>
                  <a:cubicBezTo>
                    <a:pt x="2" y="0"/>
                    <a:pt x="0" y="2"/>
                    <a:pt x="0" y="6"/>
                  </a:cubicBezTo>
                  <a:lnTo>
                    <a:pt x="0" y="79"/>
                  </a:lnTo>
                  <a:close/>
                </a:path>
              </a:pathLst>
            </a:custGeom>
            <a:solidFill>
              <a:srgbClr val="FFE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11" name="Freeform 97"/>
            <p:cNvSpPr>
              <a:spLocks/>
            </p:cNvSpPr>
            <p:nvPr/>
          </p:nvSpPr>
          <p:spPr bwMode="auto">
            <a:xfrm>
              <a:off x="1475" y="1595"/>
              <a:ext cx="30" cy="272"/>
            </a:xfrm>
            <a:custGeom>
              <a:avLst/>
              <a:gdLst>
                <a:gd name="T0" fmla="*/ 0 w 12"/>
                <a:gd name="T1" fmla="*/ 6883 h 102"/>
                <a:gd name="T2" fmla="*/ 0 w 12"/>
                <a:gd name="T3" fmla="*/ 52851 h 102"/>
                <a:gd name="T4" fmla="*/ 0 w 12"/>
                <a:gd name="T5" fmla="*/ 85197 h 102"/>
                <a:gd name="T6" fmla="*/ 7345 w 12"/>
                <a:gd name="T7" fmla="*/ 97757 h 102"/>
                <a:gd name="T8" fmla="*/ 7345 w 12"/>
                <a:gd name="T9" fmla="*/ 6883 h 102"/>
                <a:gd name="T10" fmla="*/ 3720 w 12"/>
                <a:gd name="T11" fmla="*/ 0 h 102"/>
                <a:gd name="T12" fmla="*/ 0 w 12"/>
                <a:gd name="T13" fmla="*/ 6883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02">
                  <a:moveTo>
                    <a:pt x="0" y="7"/>
                  </a:moveTo>
                  <a:cubicBezTo>
                    <a:pt x="0" y="55"/>
                    <a:pt x="0" y="55"/>
                    <a:pt x="0" y="55"/>
                  </a:cubicBezTo>
                  <a:cubicBezTo>
                    <a:pt x="0" y="89"/>
                    <a:pt x="0" y="89"/>
                    <a:pt x="0" y="89"/>
                  </a:cubicBezTo>
                  <a:cubicBezTo>
                    <a:pt x="4" y="94"/>
                    <a:pt x="8" y="99"/>
                    <a:pt x="12" y="102"/>
                  </a:cubicBezTo>
                  <a:cubicBezTo>
                    <a:pt x="12" y="7"/>
                    <a:pt x="12" y="7"/>
                    <a:pt x="12" y="7"/>
                  </a:cubicBezTo>
                  <a:cubicBezTo>
                    <a:pt x="12" y="3"/>
                    <a:pt x="9" y="0"/>
                    <a:pt x="6" y="0"/>
                  </a:cubicBezTo>
                  <a:cubicBezTo>
                    <a:pt x="2" y="0"/>
                    <a:pt x="0" y="3"/>
                    <a:pt x="0" y="7"/>
                  </a:cubicBez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12" name="Freeform 98"/>
            <p:cNvSpPr>
              <a:spLocks/>
            </p:cNvSpPr>
            <p:nvPr/>
          </p:nvSpPr>
          <p:spPr bwMode="auto">
            <a:xfrm>
              <a:off x="1658" y="1909"/>
              <a:ext cx="30" cy="238"/>
            </a:xfrm>
            <a:custGeom>
              <a:avLst/>
              <a:gdLst>
                <a:gd name="T0" fmla="*/ 7345 w 12"/>
                <a:gd name="T1" fmla="*/ 81214 h 89"/>
                <a:gd name="T2" fmla="*/ 7345 w 12"/>
                <a:gd name="T3" fmla="*/ 39123 h 89"/>
                <a:gd name="T4" fmla="*/ 0 w 12"/>
                <a:gd name="T5" fmla="*/ 0 h 89"/>
                <a:gd name="T6" fmla="*/ 0 w 12"/>
                <a:gd name="T7" fmla="*/ 29255 h 89"/>
                <a:gd name="T8" fmla="*/ 0 w 12"/>
                <a:gd name="T9" fmla="*/ 81214 h 89"/>
                <a:gd name="T10" fmla="*/ 3720 w 12"/>
                <a:gd name="T11" fmla="*/ 86993 h 89"/>
                <a:gd name="T12" fmla="*/ 7345 w 12"/>
                <a:gd name="T13" fmla="*/ 81214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89">
                  <a:moveTo>
                    <a:pt x="12" y="83"/>
                  </a:moveTo>
                  <a:cubicBezTo>
                    <a:pt x="12" y="40"/>
                    <a:pt x="12" y="40"/>
                    <a:pt x="12" y="40"/>
                  </a:cubicBezTo>
                  <a:cubicBezTo>
                    <a:pt x="8" y="25"/>
                    <a:pt x="4" y="12"/>
                    <a:pt x="0" y="0"/>
                  </a:cubicBezTo>
                  <a:cubicBezTo>
                    <a:pt x="0" y="30"/>
                    <a:pt x="0" y="30"/>
                    <a:pt x="0" y="30"/>
                  </a:cubicBezTo>
                  <a:cubicBezTo>
                    <a:pt x="0" y="83"/>
                    <a:pt x="0" y="83"/>
                    <a:pt x="0" y="83"/>
                  </a:cubicBezTo>
                  <a:cubicBezTo>
                    <a:pt x="0" y="86"/>
                    <a:pt x="3" y="89"/>
                    <a:pt x="6" y="89"/>
                  </a:cubicBezTo>
                  <a:cubicBezTo>
                    <a:pt x="10" y="89"/>
                    <a:pt x="12" y="86"/>
                    <a:pt x="12" y="83"/>
                  </a:cubicBez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13" name="Freeform 99"/>
            <p:cNvSpPr>
              <a:spLocks/>
            </p:cNvSpPr>
            <p:nvPr/>
          </p:nvSpPr>
          <p:spPr bwMode="auto">
            <a:xfrm>
              <a:off x="1538" y="1600"/>
              <a:ext cx="30" cy="224"/>
            </a:xfrm>
            <a:custGeom>
              <a:avLst/>
              <a:gdLst>
                <a:gd name="T0" fmla="*/ 7345 w 12"/>
                <a:gd name="T1" fmla="*/ 5824 h 84"/>
                <a:gd name="T2" fmla="*/ 3720 w 12"/>
                <a:gd name="T3" fmla="*/ 0 h 84"/>
                <a:gd name="T4" fmla="*/ 0 w 12"/>
                <a:gd name="T5" fmla="*/ 5824 h 84"/>
                <a:gd name="T6" fmla="*/ 0 w 12"/>
                <a:gd name="T7" fmla="*/ 75912 h 84"/>
                <a:gd name="T8" fmla="*/ 3720 w 12"/>
                <a:gd name="T9" fmla="*/ 80499 h 84"/>
                <a:gd name="T10" fmla="*/ 7345 w 12"/>
                <a:gd name="T11" fmla="*/ 75912 h 84"/>
                <a:gd name="T12" fmla="*/ 7345 w 12"/>
                <a:gd name="T13" fmla="*/ 5824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84">
                  <a:moveTo>
                    <a:pt x="12" y="6"/>
                  </a:moveTo>
                  <a:cubicBezTo>
                    <a:pt x="12" y="2"/>
                    <a:pt x="9" y="0"/>
                    <a:pt x="6" y="0"/>
                  </a:cubicBezTo>
                  <a:cubicBezTo>
                    <a:pt x="2" y="0"/>
                    <a:pt x="0" y="2"/>
                    <a:pt x="0" y="6"/>
                  </a:cubicBezTo>
                  <a:cubicBezTo>
                    <a:pt x="0" y="79"/>
                    <a:pt x="0" y="79"/>
                    <a:pt x="0" y="79"/>
                  </a:cubicBezTo>
                  <a:cubicBezTo>
                    <a:pt x="6" y="84"/>
                    <a:pt x="6" y="84"/>
                    <a:pt x="6" y="84"/>
                  </a:cubicBezTo>
                  <a:cubicBezTo>
                    <a:pt x="12" y="79"/>
                    <a:pt x="12" y="79"/>
                    <a:pt x="12" y="79"/>
                  </a:cubicBezTo>
                  <a:lnTo>
                    <a:pt x="12" y="6"/>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14" name="Freeform 100"/>
            <p:cNvSpPr>
              <a:spLocks/>
            </p:cNvSpPr>
            <p:nvPr/>
          </p:nvSpPr>
          <p:spPr bwMode="auto">
            <a:xfrm>
              <a:off x="1595" y="1704"/>
              <a:ext cx="33" cy="240"/>
            </a:xfrm>
            <a:custGeom>
              <a:avLst/>
              <a:gdLst>
                <a:gd name="T0" fmla="*/ 0 w 13"/>
                <a:gd name="T1" fmla="*/ 80499 h 90"/>
                <a:gd name="T2" fmla="*/ 4859 w 13"/>
                <a:gd name="T3" fmla="*/ 86323 h 90"/>
                <a:gd name="T4" fmla="*/ 8847 w 13"/>
                <a:gd name="T5" fmla="*/ 80499 h 90"/>
                <a:gd name="T6" fmla="*/ 8847 w 13"/>
                <a:gd name="T7" fmla="*/ 5824 h 90"/>
                <a:gd name="T8" fmla="*/ 4859 w 13"/>
                <a:gd name="T9" fmla="*/ 0 h 90"/>
                <a:gd name="T10" fmla="*/ 0 w 13"/>
                <a:gd name="T11" fmla="*/ 5824 h 90"/>
                <a:gd name="T12" fmla="*/ 0 w 13"/>
                <a:gd name="T13" fmla="*/ 80499 h 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90">
                  <a:moveTo>
                    <a:pt x="0" y="84"/>
                  </a:moveTo>
                  <a:cubicBezTo>
                    <a:pt x="7" y="90"/>
                    <a:pt x="7" y="90"/>
                    <a:pt x="7" y="90"/>
                  </a:cubicBezTo>
                  <a:cubicBezTo>
                    <a:pt x="13" y="84"/>
                    <a:pt x="13" y="84"/>
                    <a:pt x="13" y="84"/>
                  </a:cubicBezTo>
                  <a:cubicBezTo>
                    <a:pt x="13" y="6"/>
                    <a:pt x="13" y="6"/>
                    <a:pt x="13" y="6"/>
                  </a:cubicBezTo>
                  <a:cubicBezTo>
                    <a:pt x="13" y="3"/>
                    <a:pt x="10" y="0"/>
                    <a:pt x="7" y="0"/>
                  </a:cubicBezTo>
                  <a:cubicBezTo>
                    <a:pt x="3" y="0"/>
                    <a:pt x="0" y="3"/>
                    <a:pt x="0" y="6"/>
                  </a:cubicBezTo>
                  <a:lnTo>
                    <a:pt x="0" y="84"/>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15" name="Freeform 101"/>
            <p:cNvSpPr>
              <a:spLocks/>
            </p:cNvSpPr>
            <p:nvPr/>
          </p:nvSpPr>
          <p:spPr bwMode="auto">
            <a:xfrm>
              <a:off x="1658" y="1909"/>
              <a:ext cx="30" cy="110"/>
            </a:xfrm>
            <a:custGeom>
              <a:avLst/>
              <a:gdLst>
                <a:gd name="T0" fmla="*/ 0 w 12"/>
                <a:gd name="T1" fmla="*/ 40979 h 41"/>
                <a:gd name="T2" fmla="*/ 7345 w 12"/>
                <a:gd name="T3" fmla="*/ 40979 h 41"/>
                <a:gd name="T4" fmla="*/ 7345 w 12"/>
                <a:gd name="T5" fmla="*/ 39898 h 41"/>
                <a:gd name="T6" fmla="*/ 0 w 12"/>
                <a:gd name="T7" fmla="*/ 0 h 41"/>
                <a:gd name="T8" fmla="*/ 0 w 12"/>
                <a:gd name="T9" fmla="*/ 40979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41">
                  <a:moveTo>
                    <a:pt x="0" y="41"/>
                  </a:moveTo>
                  <a:cubicBezTo>
                    <a:pt x="12" y="41"/>
                    <a:pt x="12" y="41"/>
                    <a:pt x="12" y="41"/>
                  </a:cubicBezTo>
                  <a:cubicBezTo>
                    <a:pt x="12" y="40"/>
                    <a:pt x="12" y="40"/>
                    <a:pt x="12" y="40"/>
                  </a:cubicBezTo>
                  <a:cubicBezTo>
                    <a:pt x="8" y="25"/>
                    <a:pt x="4" y="12"/>
                    <a:pt x="0" y="0"/>
                  </a:cubicBezTo>
                  <a:lnTo>
                    <a:pt x="0" y="41"/>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16" name="Freeform 102"/>
            <p:cNvSpPr>
              <a:spLocks/>
            </p:cNvSpPr>
            <p:nvPr/>
          </p:nvSpPr>
          <p:spPr bwMode="auto">
            <a:xfrm>
              <a:off x="1475" y="1595"/>
              <a:ext cx="30" cy="157"/>
            </a:xfrm>
            <a:custGeom>
              <a:avLst/>
              <a:gdLst>
                <a:gd name="T0" fmla="*/ 3720 w 12"/>
                <a:gd name="T1" fmla="*/ 55756 h 59"/>
                <a:gd name="T2" fmla="*/ 7345 w 12"/>
                <a:gd name="T3" fmla="*/ 51105 h 59"/>
                <a:gd name="T4" fmla="*/ 7345 w 12"/>
                <a:gd name="T5" fmla="*/ 6820 h 59"/>
                <a:gd name="T6" fmla="*/ 3720 w 12"/>
                <a:gd name="T7" fmla="*/ 0 h 59"/>
                <a:gd name="T8" fmla="*/ 0 w 12"/>
                <a:gd name="T9" fmla="*/ 6820 h 59"/>
                <a:gd name="T10" fmla="*/ 0 w 12"/>
                <a:gd name="T11" fmla="*/ 51105 h 59"/>
                <a:gd name="T12" fmla="*/ 3720 w 12"/>
                <a:gd name="T13" fmla="*/ 55756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59">
                  <a:moveTo>
                    <a:pt x="6" y="59"/>
                  </a:moveTo>
                  <a:cubicBezTo>
                    <a:pt x="12" y="54"/>
                    <a:pt x="12" y="54"/>
                    <a:pt x="12" y="54"/>
                  </a:cubicBezTo>
                  <a:cubicBezTo>
                    <a:pt x="12" y="7"/>
                    <a:pt x="12" y="7"/>
                    <a:pt x="12" y="7"/>
                  </a:cubicBezTo>
                  <a:cubicBezTo>
                    <a:pt x="12" y="3"/>
                    <a:pt x="9" y="0"/>
                    <a:pt x="6" y="0"/>
                  </a:cubicBezTo>
                  <a:cubicBezTo>
                    <a:pt x="2" y="0"/>
                    <a:pt x="0" y="3"/>
                    <a:pt x="0" y="7"/>
                  </a:cubicBezTo>
                  <a:cubicBezTo>
                    <a:pt x="0" y="54"/>
                    <a:pt x="0" y="54"/>
                    <a:pt x="0" y="54"/>
                  </a:cubicBezTo>
                  <a:lnTo>
                    <a:pt x="6" y="59"/>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17" name="Freeform 103"/>
            <p:cNvSpPr>
              <a:spLocks/>
            </p:cNvSpPr>
            <p:nvPr/>
          </p:nvSpPr>
          <p:spPr bwMode="auto">
            <a:xfrm>
              <a:off x="1600" y="1760"/>
              <a:ext cx="23" cy="395"/>
            </a:xfrm>
            <a:custGeom>
              <a:avLst/>
              <a:gdLst>
                <a:gd name="T0" fmla="*/ 0 w 9"/>
                <a:gd name="T1" fmla="*/ 135987 h 148"/>
                <a:gd name="T2" fmla="*/ 0 w 9"/>
                <a:gd name="T3" fmla="*/ 0 h 148"/>
                <a:gd name="T4" fmla="*/ 2167 w 9"/>
                <a:gd name="T5" fmla="*/ 92486 h 148"/>
                <a:gd name="T6" fmla="*/ 5538 w 9"/>
                <a:gd name="T7" fmla="*/ 139883 h 148"/>
                <a:gd name="T8" fmla="*/ 0 w 9"/>
                <a:gd name="T9" fmla="*/ 135987 h 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48">
                  <a:moveTo>
                    <a:pt x="0" y="141"/>
                  </a:moveTo>
                  <a:cubicBezTo>
                    <a:pt x="0" y="0"/>
                    <a:pt x="0" y="0"/>
                    <a:pt x="0" y="0"/>
                  </a:cubicBezTo>
                  <a:cubicBezTo>
                    <a:pt x="0" y="6"/>
                    <a:pt x="1" y="57"/>
                    <a:pt x="3" y="96"/>
                  </a:cubicBezTo>
                  <a:cubicBezTo>
                    <a:pt x="4" y="121"/>
                    <a:pt x="5" y="144"/>
                    <a:pt x="8" y="145"/>
                  </a:cubicBezTo>
                  <a:cubicBezTo>
                    <a:pt x="9" y="146"/>
                    <a:pt x="0" y="148"/>
                    <a:pt x="0" y="1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18" name="Freeform 104"/>
            <p:cNvSpPr>
              <a:spLocks/>
            </p:cNvSpPr>
            <p:nvPr/>
          </p:nvSpPr>
          <p:spPr bwMode="auto">
            <a:xfrm>
              <a:off x="1540" y="1629"/>
              <a:ext cx="23" cy="392"/>
            </a:xfrm>
            <a:custGeom>
              <a:avLst/>
              <a:gdLst>
                <a:gd name="T0" fmla="*/ 0 w 9"/>
                <a:gd name="T1" fmla="*/ 135261 h 147"/>
                <a:gd name="T2" fmla="*/ 0 w 9"/>
                <a:gd name="T3" fmla="*/ 0 h 147"/>
                <a:gd name="T4" fmla="*/ 1403 w 9"/>
                <a:gd name="T5" fmla="*/ 92083 h 147"/>
                <a:gd name="T6" fmla="*/ 5042 w 9"/>
                <a:gd name="T7" fmla="*/ 138104 h 147"/>
                <a:gd name="T8" fmla="*/ 0 w 9"/>
                <a:gd name="T9" fmla="*/ 135261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47">
                  <a:moveTo>
                    <a:pt x="0" y="141"/>
                  </a:moveTo>
                  <a:cubicBezTo>
                    <a:pt x="0" y="0"/>
                    <a:pt x="0" y="0"/>
                    <a:pt x="0" y="0"/>
                  </a:cubicBezTo>
                  <a:cubicBezTo>
                    <a:pt x="0" y="6"/>
                    <a:pt x="1" y="56"/>
                    <a:pt x="2" y="96"/>
                  </a:cubicBezTo>
                  <a:cubicBezTo>
                    <a:pt x="3" y="120"/>
                    <a:pt x="5" y="143"/>
                    <a:pt x="7" y="144"/>
                  </a:cubicBezTo>
                  <a:cubicBezTo>
                    <a:pt x="9" y="145"/>
                    <a:pt x="0" y="147"/>
                    <a:pt x="0" y="1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19" name="Freeform 105"/>
            <p:cNvSpPr>
              <a:spLocks/>
            </p:cNvSpPr>
            <p:nvPr/>
          </p:nvSpPr>
          <p:spPr bwMode="auto">
            <a:xfrm>
              <a:off x="1663" y="1936"/>
              <a:ext cx="22" cy="208"/>
            </a:xfrm>
            <a:custGeom>
              <a:avLst/>
              <a:gdLst>
                <a:gd name="T0" fmla="*/ 0 w 9"/>
                <a:gd name="T1" fmla="*/ 69027 h 78"/>
                <a:gd name="T2" fmla="*/ 0 w 9"/>
                <a:gd name="T3" fmla="*/ 1059 h 78"/>
                <a:gd name="T4" fmla="*/ 1039 w 9"/>
                <a:gd name="T5" fmla="*/ 38435 h 78"/>
                <a:gd name="T6" fmla="*/ 3681 w 9"/>
                <a:gd name="T7" fmla="*/ 71851 h 78"/>
                <a:gd name="T8" fmla="*/ 0 w 9"/>
                <a:gd name="T9" fmla="*/ 69027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8">
                  <a:moveTo>
                    <a:pt x="0" y="72"/>
                  </a:moveTo>
                  <a:cubicBezTo>
                    <a:pt x="0" y="1"/>
                    <a:pt x="0" y="1"/>
                    <a:pt x="0" y="1"/>
                  </a:cubicBezTo>
                  <a:cubicBezTo>
                    <a:pt x="0" y="7"/>
                    <a:pt x="0" y="0"/>
                    <a:pt x="2" y="40"/>
                  </a:cubicBezTo>
                  <a:cubicBezTo>
                    <a:pt x="3" y="65"/>
                    <a:pt x="5" y="75"/>
                    <a:pt x="7" y="75"/>
                  </a:cubicBezTo>
                  <a:cubicBezTo>
                    <a:pt x="9" y="76"/>
                    <a:pt x="0" y="78"/>
                    <a:pt x="0" y="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20" name="Freeform 106"/>
            <p:cNvSpPr>
              <a:spLocks/>
            </p:cNvSpPr>
            <p:nvPr/>
          </p:nvSpPr>
          <p:spPr bwMode="auto">
            <a:xfrm>
              <a:off x="1478" y="1624"/>
              <a:ext cx="12" cy="181"/>
            </a:xfrm>
            <a:custGeom>
              <a:avLst/>
              <a:gdLst>
                <a:gd name="T0" fmla="*/ 0 w 5"/>
                <a:gd name="T1" fmla="*/ 64401 h 68"/>
                <a:gd name="T2" fmla="*/ 0 w 5"/>
                <a:gd name="T3" fmla="*/ 0 h 68"/>
                <a:gd name="T4" fmla="*/ 0 w 5"/>
                <a:gd name="T5" fmla="*/ 64401 h 68"/>
                <a:gd name="T6" fmla="*/ 0 60000 65536"/>
                <a:gd name="T7" fmla="*/ 0 60000 65536"/>
                <a:gd name="T8" fmla="*/ 0 60000 65536"/>
              </a:gdLst>
              <a:ahLst/>
              <a:cxnLst>
                <a:cxn ang="T6">
                  <a:pos x="T0" y="T1"/>
                </a:cxn>
                <a:cxn ang="T7">
                  <a:pos x="T2" y="T3"/>
                </a:cxn>
                <a:cxn ang="T8">
                  <a:pos x="T4" y="T5"/>
                </a:cxn>
              </a:cxnLst>
              <a:rect l="0" t="0" r="r" b="b"/>
              <a:pathLst>
                <a:path w="5" h="68">
                  <a:moveTo>
                    <a:pt x="0" y="68"/>
                  </a:moveTo>
                  <a:cubicBezTo>
                    <a:pt x="0" y="0"/>
                    <a:pt x="0" y="0"/>
                    <a:pt x="0" y="0"/>
                  </a:cubicBezTo>
                  <a:cubicBezTo>
                    <a:pt x="2" y="7"/>
                    <a:pt x="5" y="58"/>
                    <a:pt x="0"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21" name="Freeform 107"/>
            <p:cNvSpPr>
              <a:spLocks/>
            </p:cNvSpPr>
            <p:nvPr/>
          </p:nvSpPr>
          <p:spPr bwMode="auto">
            <a:xfrm>
              <a:off x="1595" y="1704"/>
              <a:ext cx="33" cy="451"/>
            </a:xfrm>
            <a:custGeom>
              <a:avLst/>
              <a:gdLst>
                <a:gd name="T0" fmla="*/ 0 w 13"/>
                <a:gd name="T1" fmla="*/ 80945 h 169"/>
                <a:gd name="T2" fmla="*/ 0 w 13"/>
                <a:gd name="T3" fmla="*/ 156049 h 169"/>
                <a:gd name="T4" fmla="*/ 4859 w 13"/>
                <a:gd name="T5" fmla="*/ 162950 h 169"/>
                <a:gd name="T6" fmla="*/ 8847 w 13"/>
                <a:gd name="T7" fmla="*/ 156049 h 169"/>
                <a:gd name="T8" fmla="*/ 8847 w 13"/>
                <a:gd name="T9" fmla="*/ 5834 h 169"/>
                <a:gd name="T10" fmla="*/ 4859 w 13"/>
                <a:gd name="T11" fmla="*/ 0 h 169"/>
                <a:gd name="T12" fmla="*/ 0 w 13"/>
                <a:gd name="T13" fmla="*/ 5834 h 169"/>
                <a:gd name="T14" fmla="*/ 0 w 13"/>
                <a:gd name="T15" fmla="*/ 80945 h 1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69">
                  <a:moveTo>
                    <a:pt x="0" y="84"/>
                  </a:moveTo>
                  <a:cubicBezTo>
                    <a:pt x="0" y="162"/>
                    <a:pt x="0" y="162"/>
                    <a:pt x="0" y="162"/>
                  </a:cubicBezTo>
                  <a:cubicBezTo>
                    <a:pt x="0" y="166"/>
                    <a:pt x="3" y="169"/>
                    <a:pt x="7" y="169"/>
                  </a:cubicBezTo>
                  <a:cubicBezTo>
                    <a:pt x="10" y="169"/>
                    <a:pt x="13" y="166"/>
                    <a:pt x="13" y="162"/>
                  </a:cubicBezTo>
                  <a:cubicBezTo>
                    <a:pt x="13" y="6"/>
                    <a:pt x="13" y="6"/>
                    <a:pt x="13" y="6"/>
                  </a:cubicBezTo>
                  <a:cubicBezTo>
                    <a:pt x="13" y="3"/>
                    <a:pt x="10" y="0"/>
                    <a:pt x="7" y="0"/>
                  </a:cubicBezTo>
                  <a:cubicBezTo>
                    <a:pt x="3" y="0"/>
                    <a:pt x="0" y="3"/>
                    <a:pt x="0" y="6"/>
                  </a:cubicBezTo>
                  <a:lnTo>
                    <a:pt x="0" y="84"/>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22" name="Freeform 108"/>
            <p:cNvSpPr>
              <a:spLocks/>
            </p:cNvSpPr>
            <p:nvPr/>
          </p:nvSpPr>
          <p:spPr bwMode="auto">
            <a:xfrm>
              <a:off x="1538" y="1600"/>
              <a:ext cx="30" cy="421"/>
            </a:xfrm>
            <a:custGeom>
              <a:avLst/>
              <a:gdLst>
                <a:gd name="T0" fmla="*/ 0 w 12"/>
                <a:gd name="T1" fmla="*/ 75466 h 158"/>
                <a:gd name="T2" fmla="*/ 0 w 12"/>
                <a:gd name="T3" fmla="*/ 144931 h 158"/>
                <a:gd name="T4" fmla="*/ 3720 w 12"/>
                <a:gd name="T5" fmla="*/ 150723 h 158"/>
                <a:gd name="T6" fmla="*/ 7345 w 12"/>
                <a:gd name="T7" fmla="*/ 144931 h 158"/>
                <a:gd name="T8" fmla="*/ 7345 w 12"/>
                <a:gd name="T9" fmla="*/ 5787 h 158"/>
                <a:gd name="T10" fmla="*/ 3720 w 12"/>
                <a:gd name="T11" fmla="*/ 0 h 158"/>
                <a:gd name="T12" fmla="*/ 0 w 12"/>
                <a:gd name="T13" fmla="*/ 5787 h 158"/>
                <a:gd name="T14" fmla="*/ 0 w 12"/>
                <a:gd name="T15" fmla="*/ 75466 h 1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58">
                  <a:moveTo>
                    <a:pt x="0" y="79"/>
                  </a:moveTo>
                  <a:cubicBezTo>
                    <a:pt x="0" y="152"/>
                    <a:pt x="0" y="152"/>
                    <a:pt x="0" y="152"/>
                  </a:cubicBezTo>
                  <a:cubicBezTo>
                    <a:pt x="0" y="155"/>
                    <a:pt x="2" y="158"/>
                    <a:pt x="6" y="158"/>
                  </a:cubicBezTo>
                  <a:cubicBezTo>
                    <a:pt x="9" y="158"/>
                    <a:pt x="12" y="155"/>
                    <a:pt x="12" y="152"/>
                  </a:cubicBezTo>
                  <a:cubicBezTo>
                    <a:pt x="12" y="6"/>
                    <a:pt x="12" y="6"/>
                    <a:pt x="12" y="6"/>
                  </a:cubicBezTo>
                  <a:cubicBezTo>
                    <a:pt x="12" y="2"/>
                    <a:pt x="9" y="0"/>
                    <a:pt x="6" y="0"/>
                  </a:cubicBezTo>
                  <a:cubicBezTo>
                    <a:pt x="2" y="0"/>
                    <a:pt x="0" y="2"/>
                    <a:pt x="0" y="6"/>
                  </a:cubicBezTo>
                  <a:lnTo>
                    <a:pt x="0" y="79"/>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23" name="Freeform 109"/>
            <p:cNvSpPr>
              <a:spLocks/>
            </p:cNvSpPr>
            <p:nvPr/>
          </p:nvSpPr>
          <p:spPr bwMode="auto">
            <a:xfrm>
              <a:off x="1475" y="1595"/>
              <a:ext cx="30" cy="272"/>
            </a:xfrm>
            <a:custGeom>
              <a:avLst/>
              <a:gdLst>
                <a:gd name="T0" fmla="*/ 0 w 12"/>
                <a:gd name="T1" fmla="*/ 6883 h 102"/>
                <a:gd name="T2" fmla="*/ 0 w 12"/>
                <a:gd name="T3" fmla="*/ 52851 h 102"/>
                <a:gd name="T4" fmla="*/ 0 w 12"/>
                <a:gd name="T5" fmla="*/ 85197 h 102"/>
                <a:gd name="T6" fmla="*/ 7345 w 12"/>
                <a:gd name="T7" fmla="*/ 97757 h 102"/>
                <a:gd name="T8" fmla="*/ 7345 w 12"/>
                <a:gd name="T9" fmla="*/ 6883 h 102"/>
                <a:gd name="T10" fmla="*/ 3720 w 12"/>
                <a:gd name="T11" fmla="*/ 0 h 102"/>
                <a:gd name="T12" fmla="*/ 0 w 12"/>
                <a:gd name="T13" fmla="*/ 6883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02">
                  <a:moveTo>
                    <a:pt x="0" y="7"/>
                  </a:moveTo>
                  <a:cubicBezTo>
                    <a:pt x="0" y="55"/>
                    <a:pt x="0" y="55"/>
                    <a:pt x="0" y="55"/>
                  </a:cubicBezTo>
                  <a:cubicBezTo>
                    <a:pt x="0" y="89"/>
                    <a:pt x="0" y="89"/>
                    <a:pt x="0" y="89"/>
                  </a:cubicBezTo>
                  <a:cubicBezTo>
                    <a:pt x="4" y="94"/>
                    <a:pt x="8" y="99"/>
                    <a:pt x="12" y="102"/>
                  </a:cubicBezTo>
                  <a:cubicBezTo>
                    <a:pt x="12" y="7"/>
                    <a:pt x="12" y="7"/>
                    <a:pt x="12" y="7"/>
                  </a:cubicBezTo>
                  <a:cubicBezTo>
                    <a:pt x="12" y="3"/>
                    <a:pt x="9" y="0"/>
                    <a:pt x="6" y="0"/>
                  </a:cubicBezTo>
                  <a:cubicBezTo>
                    <a:pt x="2" y="0"/>
                    <a:pt x="0" y="3"/>
                    <a:pt x="0" y="7"/>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24" name="Freeform 110"/>
            <p:cNvSpPr>
              <a:spLocks/>
            </p:cNvSpPr>
            <p:nvPr/>
          </p:nvSpPr>
          <p:spPr bwMode="auto">
            <a:xfrm>
              <a:off x="1658" y="1909"/>
              <a:ext cx="30" cy="238"/>
            </a:xfrm>
            <a:custGeom>
              <a:avLst/>
              <a:gdLst>
                <a:gd name="T0" fmla="*/ 7345 w 12"/>
                <a:gd name="T1" fmla="*/ 81214 h 89"/>
                <a:gd name="T2" fmla="*/ 7345 w 12"/>
                <a:gd name="T3" fmla="*/ 39123 h 89"/>
                <a:gd name="T4" fmla="*/ 0 w 12"/>
                <a:gd name="T5" fmla="*/ 0 h 89"/>
                <a:gd name="T6" fmla="*/ 0 w 12"/>
                <a:gd name="T7" fmla="*/ 29255 h 89"/>
                <a:gd name="T8" fmla="*/ 0 w 12"/>
                <a:gd name="T9" fmla="*/ 81214 h 89"/>
                <a:gd name="T10" fmla="*/ 3720 w 12"/>
                <a:gd name="T11" fmla="*/ 86993 h 89"/>
                <a:gd name="T12" fmla="*/ 7345 w 12"/>
                <a:gd name="T13" fmla="*/ 81214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89">
                  <a:moveTo>
                    <a:pt x="12" y="83"/>
                  </a:moveTo>
                  <a:cubicBezTo>
                    <a:pt x="12" y="40"/>
                    <a:pt x="12" y="40"/>
                    <a:pt x="12" y="40"/>
                  </a:cubicBezTo>
                  <a:cubicBezTo>
                    <a:pt x="8" y="25"/>
                    <a:pt x="4" y="12"/>
                    <a:pt x="0" y="0"/>
                  </a:cubicBezTo>
                  <a:cubicBezTo>
                    <a:pt x="0" y="30"/>
                    <a:pt x="0" y="30"/>
                    <a:pt x="0" y="30"/>
                  </a:cubicBezTo>
                  <a:cubicBezTo>
                    <a:pt x="0" y="83"/>
                    <a:pt x="0" y="83"/>
                    <a:pt x="0" y="83"/>
                  </a:cubicBezTo>
                  <a:cubicBezTo>
                    <a:pt x="0" y="86"/>
                    <a:pt x="3" y="89"/>
                    <a:pt x="6" y="89"/>
                  </a:cubicBezTo>
                  <a:cubicBezTo>
                    <a:pt x="10" y="89"/>
                    <a:pt x="12" y="86"/>
                    <a:pt x="12" y="83"/>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25" name="Freeform 111"/>
            <p:cNvSpPr>
              <a:spLocks/>
            </p:cNvSpPr>
            <p:nvPr/>
          </p:nvSpPr>
          <p:spPr bwMode="auto">
            <a:xfrm>
              <a:off x="4263" y="1664"/>
              <a:ext cx="192" cy="419"/>
            </a:xfrm>
            <a:custGeom>
              <a:avLst/>
              <a:gdLst>
                <a:gd name="T0" fmla="*/ 19671 w 77"/>
                <a:gd name="T1" fmla="*/ 77969 h 157"/>
                <a:gd name="T2" fmla="*/ 38929 w 77"/>
                <a:gd name="T3" fmla="*/ 146765 h 157"/>
                <a:gd name="T4" fmla="*/ 43766 w 77"/>
                <a:gd name="T5" fmla="*/ 149594 h 157"/>
                <a:gd name="T6" fmla="*/ 45686 w 77"/>
                <a:gd name="T7" fmla="*/ 141630 h 157"/>
                <a:gd name="T8" fmla="*/ 7224 w 77"/>
                <a:gd name="T9" fmla="*/ 3896 h 157"/>
                <a:gd name="T10" fmla="*/ 2399 w 77"/>
                <a:gd name="T11" fmla="*/ 1062 h 157"/>
                <a:gd name="T12" fmla="*/ 466 w 77"/>
                <a:gd name="T13" fmla="*/ 8668 h 157"/>
                <a:gd name="T14" fmla="*/ 19671 w 77"/>
                <a:gd name="T15" fmla="*/ 77969 h 1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 h="157">
                  <a:moveTo>
                    <a:pt x="33" y="81"/>
                  </a:moveTo>
                  <a:cubicBezTo>
                    <a:pt x="65" y="152"/>
                    <a:pt x="65" y="152"/>
                    <a:pt x="65" y="152"/>
                  </a:cubicBezTo>
                  <a:cubicBezTo>
                    <a:pt x="66" y="155"/>
                    <a:pt x="70" y="157"/>
                    <a:pt x="73" y="155"/>
                  </a:cubicBezTo>
                  <a:cubicBezTo>
                    <a:pt x="76" y="154"/>
                    <a:pt x="77" y="150"/>
                    <a:pt x="76" y="147"/>
                  </a:cubicBezTo>
                  <a:cubicBezTo>
                    <a:pt x="12" y="4"/>
                    <a:pt x="12" y="4"/>
                    <a:pt x="12" y="4"/>
                  </a:cubicBezTo>
                  <a:cubicBezTo>
                    <a:pt x="11" y="1"/>
                    <a:pt x="7" y="0"/>
                    <a:pt x="4" y="1"/>
                  </a:cubicBezTo>
                  <a:cubicBezTo>
                    <a:pt x="1" y="3"/>
                    <a:pt x="0" y="6"/>
                    <a:pt x="1" y="9"/>
                  </a:cubicBezTo>
                  <a:lnTo>
                    <a:pt x="33" y="81"/>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26" name="Freeform 112"/>
            <p:cNvSpPr>
              <a:spLocks/>
            </p:cNvSpPr>
            <p:nvPr/>
          </p:nvSpPr>
          <p:spPr bwMode="auto">
            <a:xfrm>
              <a:off x="4168" y="1595"/>
              <a:ext cx="185" cy="392"/>
            </a:xfrm>
            <a:custGeom>
              <a:avLst/>
              <a:gdLst>
                <a:gd name="T0" fmla="*/ 19063 w 74"/>
                <a:gd name="T1" fmla="*/ 72968 h 147"/>
                <a:gd name="T2" fmla="*/ 37425 w 74"/>
                <a:gd name="T3" fmla="*/ 136989 h 147"/>
                <a:gd name="T4" fmla="*/ 42313 w 74"/>
                <a:gd name="T5" fmla="*/ 139811 h 147"/>
                <a:gd name="T6" fmla="*/ 43958 w 74"/>
                <a:gd name="T7" fmla="*/ 132288 h 147"/>
                <a:gd name="T8" fmla="*/ 8125 w 74"/>
                <a:gd name="T9" fmla="*/ 3891 h 147"/>
                <a:gd name="T10" fmla="*/ 3250 w 74"/>
                <a:gd name="T11" fmla="*/ 1059 h 147"/>
                <a:gd name="T12" fmla="*/ 783 w 74"/>
                <a:gd name="T13" fmla="*/ 8648 h 147"/>
                <a:gd name="T14" fmla="*/ 19063 w 74"/>
                <a:gd name="T15" fmla="*/ 72968 h 1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 h="147">
                  <a:moveTo>
                    <a:pt x="31" y="76"/>
                  </a:moveTo>
                  <a:cubicBezTo>
                    <a:pt x="61" y="143"/>
                    <a:pt x="61" y="143"/>
                    <a:pt x="61" y="143"/>
                  </a:cubicBezTo>
                  <a:cubicBezTo>
                    <a:pt x="62" y="146"/>
                    <a:pt x="66" y="147"/>
                    <a:pt x="69" y="146"/>
                  </a:cubicBezTo>
                  <a:cubicBezTo>
                    <a:pt x="72" y="145"/>
                    <a:pt x="74" y="141"/>
                    <a:pt x="72" y="138"/>
                  </a:cubicBezTo>
                  <a:cubicBezTo>
                    <a:pt x="13" y="4"/>
                    <a:pt x="13" y="4"/>
                    <a:pt x="13" y="4"/>
                  </a:cubicBezTo>
                  <a:cubicBezTo>
                    <a:pt x="11" y="1"/>
                    <a:pt x="8" y="0"/>
                    <a:pt x="5" y="1"/>
                  </a:cubicBezTo>
                  <a:cubicBezTo>
                    <a:pt x="1" y="2"/>
                    <a:pt x="0" y="6"/>
                    <a:pt x="1" y="9"/>
                  </a:cubicBezTo>
                  <a:lnTo>
                    <a:pt x="31" y="76"/>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27" name="Freeform 113"/>
            <p:cNvSpPr>
              <a:spLocks/>
            </p:cNvSpPr>
            <p:nvPr/>
          </p:nvSpPr>
          <p:spPr bwMode="auto">
            <a:xfrm>
              <a:off x="4110" y="1619"/>
              <a:ext cx="128" cy="242"/>
            </a:xfrm>
            <a:custGeom>
              <a:avLst/>
              <a:gdLst>
                <a:gd name="T0" fmla="*/ 788 w 51"/>
                <a:gd name="T1" fmla="*/ 8502 h 91"/>
                <a:gd name="T2" fmla="*/ 13247 w 51"/>
                <a:gd name="T3" fmla="*/ 49857 h 91"/>
                <a:gd name="T4" fmla="*/ 22021 w 51"/>
                <a:gd name="T5" fmla="*/ 79929 h 91"/>
                <a:gd name="T6" fmla="*/ 31980 w 51"/>
                <a:gd name="T7" fmla="*/ 85665 h 91"/>
                <a:gd name="T8" fmla="*/ 7464 w 51"/>
                <a:gd name="T9" fmla="*/ 3853 h 91"/>
                <a:gd name="T10" fmla="*/ 2500 w 51"/>
                <a:gd name="T11" fmla="*/ 1053 h 91"/>
                <a:gd name="T12" fmla="*/ 788 w 51"/>
                <a:gd name="T13" fmla="*/ 8502 h 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91">
                  <a:moveTo>
                    <a:pt x="1" y="9"/>
                  </a:moveTo>
                  <a:cubicBezTo>
                    <a:pt x="21" y="53"/>
                    <a:pt x="21" y="53"/>
                    <a:pt x="21" y="53"/>
                  </a:cubicBezTo>
                  <a:cubicBezTo>
                    <a:pt x="35" y="85"/>
                    <a:pt x="35" y="85"/>
                    <a:pt x="35" y="85"/>
                  </a:cubicBezTo>
                  <a:cubicBezTo>
                    <a:pt x="41" y="88"/>
                    <a:pt x="46" y="90"/>
                    <a:pt x="51" y="91"/>
                  </a:cubicBezTo>
                  <a:cubicBezTo>
                    <a:pt x="12" y="4"/>
                    <a:pt x="12" y="4"/>
                    <a:pt x="12" y="4"/>
                  </a:cubicBezTo>
                  <a:cubicBezTo>
                    <a:pt x="11" y="1"/>
                    <a:pt x="7" y="0"/>
                    <a:pt x="4" y="1"/>
                  </a:cubicBezTo>
                  <a:cubicBezTo>
                    <a:pt x="1" y="2"/>
                    <a:pt x="0" y="6"/>
                    <a:pt x="1" y="9"/>
                  </a:cubicBez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28" name="Freeform 114"/>
            <p:cNvSpPr>
              <a:spLocks/>
            </p:cNvSpPr>
            <p:nvPr/>
          </p:nvSpPr>
          <p:spPr bwMode="auto">
            <a:xfrm>
              <a:off x="4395" y="1835"/>
              <a:ext cx="115" cy="213"/>
            </a:xfrm>
            <a:custGeom>
              <a:avLst/>
              <a:gdLst>
                <a:gd name="T0" fmla="*/ 26875 w 46"/>
                <a:gd name="T1" fmla="*/ 67287 h 80"/>
                <a:gd name="T2" fmla="*/ 16613 w 46"/>
                <a:gd name="T3" fmla="*/ 30257 h 80"/>
                <a:gd name="T4" fmla="*/ 0 w 46"/>
                <a:gd name="T5" fmla="*/ 0 h 80"/>
                <a:gd name="T6" fmla="*/ 7345 w 46"/>
                <a:gd name="T7" fmla="*/ 25690 h 80"/>
                <a:gd name="T8" fmla="*/ 20313 w 46"/>
                <a:gd name="T9" fmla="*/ 71967 h 80"/>
                <a:gd name="T10" fmla="*/ 25208 w 46"/>
                <a:gd name="T11" fmla="*/ 74782 h 80"/>
                <a:gd name="T12" fmla="*/ 26875 w 46"/>
                <a:gd name="T13" fmla="*/ 67287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80">
                  <a:moveTo>
                    <a:pt x="44" y="71"/>
                  </a:moveTo>
                  <a:cubicBezTo>
                    <a:pt x="27" y="32"/>
                    <a:pt x="27" y="32"/>
                    <a:pt x="27" y="32"/>
                  </a:cubicBezTo>
                  <a:cubicBezTo>
                    <a:pt x="17" y="20"/>
                    <a:pt x="8" y="9"/>
                    <a:pt x="0" y="0"/>
                  </a:cubicBezTo>
                  <a:cubicBezTo>
                    <a:pt x="12" y="27"/>
                    <a:pt x="12" y="27"/>
                    <a:pt x="12" y="27"/>
                  </a:cubicBezTo>
                  <a:cubicBezTo>
                    <a:pt x="33" y="76"/>
                    <a:pt x="33" y="76"/>
                    <a:pt x="33" y="76"/>
                  </a:cubicBezTo>
                  <a:cubicBezTo>
                    <a:pt x="34" y="79"/>
                    <a:pt x="38" y="80"/>
                    <a:pt x="41" y="79"/>
                  </a:cubicBezTo>
                  <a:cubicBezTo>
                    <a:pt x="44" y="77"/>
                    <a:pt x="46" y="74"/>
                    <a:pt x="44" y="71"/>
                  </a:cubicBez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29" name="Freeform 115"/>
            <p:cNvSpPr>
              <a:spLocks/>
            </p:cNvSpPr>
            <p:nvPr/>
          </p:nvSpPr>
          <p:spPr bwMode="auto">
            <a:xfrm>
              <a:off x="4168" y="1595"/>
              <a:ext cx="107" cy="208"/>
            </a:xfrm>
            <a:custGeom>
              <a:avLst/>
              <a:gdLst>
                <a:gd name="T0" fmla="*/ 7629 w 43"/>
                <a:gd name="T1" fmla="*/ 3891 h 78"/>
                <a:gd name="T2" fmla="*/ 2879 w 43"/>
                <a:gd name="T3" fmla="*/ 1059 h 78"/>
                <a:gd name="T4" fmla="*/ 465 w 43"/>
                <a:gd name="T5" fmla="*/ 8648 h 78"/>
                <a:gd name="T6" fmla="*/ 18322 w 43"/>
                <a:gd name="T7" fmla="*/ 72968 h 78"/>
                <a:gd name="T8" fmla="*/ 23003 w 43"/>
                <a:gd name="T9" fmla="*/ 74845 h 78"/>
                <a:gd name="T10" fmla="*/ 25374 w 43"/>
                <a:gd name="T11" fmla="*/ 67960 h 78"/>
                <a:gd name="T12" fmla="*/ 7629 w 43"/>
                <a:gd name="T13" fmla="*/ 3891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78">
                  <a:moveTo>
                    <a:pt x="13" y="4"/>
                  </a:moveTo>
                  <a:cubicBezTo>
                    <a:pt x="11" y="1"/>
                    <a:pt x="8" y="0"/>
                    <a:pt x="5" y="1"/>
                  </a:cubicBezTo>
                  <a:cubicBezTo>
                    <a:pt x="1" y="2"/>
                    <a:pt x="0" y="6"/>
                    <a:pt x="1" y="9"/>
                  </a:cubicBezTo>
                  <a:cubicBezTo>
                    <a:pt x="31" y="76"/>
                    <a:pt x="31" y="76"/>
                    <a:pt x="31" y="76"/>
                  </a:cubicBezTo>
                  <a:cubicBezTo>
                    <a:pt x="39" y="78"/>
                    <a:pt x="39" y="78"/>
                    <a:pt x="39" y="78"/>
                  </a:cubicBezTo>
                  <a:cubicBezTo>
                    <a:pt x="43" y="71"/>
                    <a:pt x="43" y="71"/>
                    <a:pt x="43" y="71"/>
                  </a:cubicBezTo>
                  <a:lnTo>
                    <a:pt x="13" y="4"/>
                  </a:ln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30" name="Freeform 116"/>
            <p:cNvSpPr>
              <a:spLocks/>
            </p:cNvSpPr>
            <p:nvPr/>
          </p:nvSpPr>
          <p:spPr bwMode="auto">
            <a:xfrm>
              <a:off x="4263" y="1664"/>
              <a:ext cx="110" cy="221"/>
            </a:xfrm>
            <a:custGeom>
              <a:avLst/>
              <a:gdLst>
                <a:gd name="T0" fmla="*/ 20313 w 44"/>
                <a:gd name="T1" fmla="*/ 76967 h 83"/>
                <a:gd name="T2" fmla="*/ 25208 w 44"/>
                <a:gd name="T3" fmla="*/ 78716 h 83"/>
                <a:gd name="T4" fmla="*/ 26875 w 44"/>
                <a:gd name="T5" fmla="*/ 72038 h 83"/>
                <a:gd name="T6" fmla="*/ 7345 w 44"/>
                <a:gd name="T7" fmla="*/ 3871 h 83"/>
                <a:gd name="T8" fmla="*/ 2470 w 44"/>
                <a:gd name="T9" fmla="*/ 1057 h 83"/>
                <a:gd name="T10" fmla="*/ 783 w 44"/>
                <a:gd name="T11" fmla="*/ 8550 h 83"/>
                <a:gd name="T12" fmla="*/ 20313 w 44"/>
                <a:gd name="T13" fmla="*/ 76967 h 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83">
                  <a:moveTo>
                    <a:pt x="33" y="81"/>
                  </a:moveTo>
                  <a:cubicBezTo>
                    <a:pt x="41" y="83"/>
                    <a:pt x="41" y="83"/>
                    <a:pt x="41" y="83"/>
                  </a:cubicBezTo>
                  <a:cubicBezTo>
                    <a:pt x="44" y="76"/>
                    <a:pt x="44" y="76"/>
                    <a:pt x="44" y="76"/>
                  </a:cubicBezTo>
                  <a:cubicBezTo>
                    <a:pt x="12" y="4"/>
                    <a:pt x="12" y="4"/>
                    <a:pt x="12" y="4"/>
                  </a:cubicBezTo>
                  <a:cubicBezTo>
                    <a:pt x="11" y="1"/>
                    <a:pt x="7" y="0"/>
                    <a:pt x="4" y="1"/>
                  </a:cubicBezTo>
                  <a:cubicBezTo>
                    <a:pt x="1" y="3"/>
                    <a:pt x="0" y="6"/>
                    <a:pt x="1" y="9"/>
                  </a:cubicBezTo>
                  <a:lnTo>
                    <a:pt x="33" y="81"/>
                  </a:lnTo>
                  <a:close/>
                </a:path>
              </a:pathLst>
            </a:custGeom>
            <a:solidFill>
              <a:srgbClr val="FFE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31" name="Freeform 117"/>
            <p:cNvSpPr>
              <a:spLocks/>
            </p:cNvSpPr>
            <p:nvPr/>
          </p:nvSpPr>
          <p:spPr bwMode="auto">
            <a:xfrm>
              <a:off x="4395" y="1835"/>
              <a:ext cx="68" cy="98"/>
            </a:xfrm>
            <a:custGeom>
              <a:avLst/>
              <a:gdLst>
                <a:gd name="T0" fmla="*/ 10225 w 27"/>
                <a:gd name="T1" fmla="*/ 33913 h 37"/>
                <a:gd name="T2" fmla="*/ 17335 w 27"/>
                <a:gd name="T3" fmla="*/ 29339 h 37"/>
                <a:gd name="T4" fmla="*/ 17335 w 27"/>
                <a:gd name="T5" fmla="*/ 29339 h 37"/>
                <a:gd name="T6" fmla="*/ 0 w 27"/>
                <a:gd name="T7" fmla="*/ 0 h 37"/>
                <a:gd name="T8" fmla="*/ 10225 w 27"/>
                <a:gd name="T9" fmla="*/ 33913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37">
                  <a:moveTo>
                    <a:pt x="16" y="37"/>
                  </a:moveTo>
                  <a:cubicBezTo>
                    <a:pt x="27" y="32"/>
                    <a:pt x="27" y="32"/>
                    <a:pt x="27" y="32"/>
                  </a:cubicBezTo>
                  <a:cubicBezTo>
                    <a:pt x="27" y="32"/>
                    <a:pt x="27" y="32"/>
                    <a:pt x="27" y="32"/>
                  </a:cubicBezTo>
                  <a:cubicBezTo>
                    <a:pt x="17" y="20"/>
                    <a:pt x="8" y="9"/>
                    <a:pt x="0" y="0"/>
                  </a:cubicBezTo>
                  <a:lnTo>
                    <a:pt x="16" y="37"/>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32" name="Freeform 118"/>
            <p:cNvSpPr>
              <a:spLocks/>
            </p:cNvSpPr>
            <p:nvPr/>
          </p:nvSpPr>
          <p:spPr bwMode="auto">
            <a:xfrm>
              <a:off x="4110" y="1619"/>
              <a:ext cx="80" cy="141"/>
            </a:xfrm>
            <a:custGeom>
              <a:avLst/>
              <a:gdLst>
                <a:gd name="T0" fmla="*/ 19533 w 32"/>
                <a:gd name="T1" fmla="*/ 45431 h 53"/>
                <a:gd name="T2" fmla="*/ 7345 w 32"/>
                <a:gd name="T3" fmla="*/ 3858 h 53"/>
                <a:gd name="T4" fmla="*/ 2470 w 32"/>
                <a:gd name="T5" fmla="*/ 1054 h 53"/>
                <a:gd name="T6" fmla="*/ 783 w 32"/>
                <a:gd name="T7" fmla="*/ 8508 h 53"/>
                <a:gd name="T8" fmla="*/ 12238 w 32"/>
                <a:gd name="T9" fmla="*/ 49988 h 53"/>
                <a:gd name="T10" fmla="*/ 19533 w 32"/>
                <a:gd name="T11" fmla="*/ 45431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53">
                  <a:moveTo>
                    <a:pt x="32" y="48"/>
                  </a:moveTo>
                  <a:cubicBezTo>
                    <a:pt x="12" y="4"/>
                    <a:pt x="12" y="4"/>
                    <a:pt x="12" y="4"/>
                  </a:cubicBezTo>
                  <a:cubicBezTo>
                    <a:pt x="11" y="1"/>
                    <a:pt x="7" y="0"/>
                    <a:pt x="4" y="1"/>
                  </a:cubicBezTo>
                  <a:cubicBezTo>
                    <a:pt x="1" y="2"/>
                    <a:pt x="0" y="6"/>
                    <a:pt x="1" y="9"/>
                  </a:cubicBezTo>
                  <a:cubicBezTo>
                    <a:pt x="20" y="53"/>
                    <a:pt x="20" y="53"/>
                    <a:pt x="20" y="53"/>
                  </a:cubicBezTo>
                  <a:lnTo>
                    <a:pt x="32" y="48"/>
                  </a:lnTo>
                  <a:close/>
                </a:path>
              </a:pathLst>
            </a:custGeom>
            <a:solidFill>
              <a:srgbClr val="FFE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33" name="Freeform 119"/>
            <p:cNvSpPr>
              <a:spLocks/>
            </p:cNvSpPr>
            <p:nvPr/>
          </p:nvSpPr>
          <p:spPr bwMode="auto">
            <a:xfrm>
              <a:off x="4285" y="1723"/>
              <a:ext cx="170" cy="360"/>
            </a:xfrm>
            <a:custGeom>
              <a:avLst/>
              <a:gdLst>
                <a:gd name="T0" fmla="*/ 35470 w 68"/>
                <a:gd name="T1" fmla="*/ 123640 h 135"/>
                <a:gd name="T2" fmla="*/ 0 w 68"/>
                <a:gd name="T3" fmla="*/ 0 h 135"/>
                <a:gd name="T4" fmla="*/ 25208 w 68"/>
                <a:gd name="T5" fmla="*/ 83491 h 135"/>
                <a:gd name="T6" fmla="*/ 39845 w 68"/>
                <a:gd name="T7" fmla="*/ 123640 h 135"/>
                <a:gd name="T8" fmla="*/ 35470 w 68"/>
                <a:gd name="T9" fmla="*/ 12364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135">
                  <a:moveTo>
                    <a:pt x="58" y="129"/>
                  </a:moveTo>
                  <a:cubicBezTo>
                    <a:pt x="0" y="0"/>
                    <a:pt x="0" y="0"/>
                    <a:pt x="0" y="0"/>
                  </a:cubicBezTo>
                  <a:cubicBezTo>
                    <a:pt x="2" y="6"/>
                    <a:pt x="24" y="52"/>
                    <a:pt x="41" y="87"/>
                  </a:cubicBezTo>
                  <a:cubicBezTo>
                    <a:pt x="52" y="109"/>
                    <a:pt x="63" y="130"/>
                    <a:pt x="65" y="129"/>
                  </a:cubicBezTo>
                  <a:cubicBezTo>
                    <a:pt x="68" y="130"/>
                    <a:pt x="60" y="135"/>
                    <a:pt x="58" y="1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34" name="Freeform 120"/>
            <p:cNvSpPr>
              <a:spLocks/>
            </p:cNvSpPr>
            <p:nvPr/>
          </p:nvSpPr>
          <p:spPr bwMode="auto">
            <a:xfrm>
              <a:off x="4180" y="1629"/>
              <a:ext cx="168" cy="360"/>
            </a:xfrm>
            <a:custGeom>
              <a:avLst/>
              <a:gdLst>
                <a:gd name="T0" fmla="*/ 35581 w 67"/>
                <a:gd name="T1" fmla="*/ 123640 h 135"/>
                <a:gd name="T2" fmla="*/ 0 w 67"/>
                <a:gd name="T3" fmla="*/ 0 h 135"/>
                <a:gd name="T4" fmla="*/ 25571 w 67"/>
                <a:gd name="T5" fmla="*/ 83491 h 135"/>
                <a:gd name="T6" fmla="*/ 40566 w 67"/>
                <a:gd name="T7" fmla="*/ 123640 h 135"/>
                <a:gd name="T8" fmla="*/ 35581 w 67"/>
                <a:gd name="T9" fmla="*/ 12364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 h="135">
                  <a:moveTo>
                    <a:pt x="57" y="129"/>
                  </a:moveTo>
                  <a:cubicBezTo>
                    <a:pt x="0" y="0"/>
                    <a:pt x="0" y="0"/>
                    <a:pt x="0" y="0"/>
                  </a:cubicBezTo>
                  <a:cubicBezTo>
                    <a:pt x="2" y="6"/>
                    <a:pt x="23" y="51"/>
                    <a:pt x="41" y="87"/>
                  </a:cubicBezTo>
                  <a:cubicBezTo>
                    <a:pt x="52" y="109"/>
                    <a:pt x="63" y="129"/>
                    <a:pt x="65" y="129"/>
                  </a:cubicBezTo>
                  <a:cubicBezTo>
                    <a:pt x="67" y="130"/>
                    <a:pt x="60" y="135"/>
                    <a:pt x="57" y="1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35" name="Freeform 121"/>
            <p:cNvSpPr>
              <a:spLocks/>
            </p:cNvSpPr>
            <p:nvPr/>
          </p:nvSpPr>
          <p:spPr bwMode="auto">
            <a:xfrm>
              <a:off x="4410" y="1859"/>
              <a:ext cx="95" cy="189"/>
            </a:xfrm>
            <a:custGeom>
              <a:avLst/>
              <a:gdLst>
                <a:gd name="T0" fmla="*/ 17113 w 38"/>
                <a:gd name="T1" fmla="*/ 61606 h 71"/>
                <a:gd name="T2" fmla="*/ 0 w 38"/>
                <a:gd name="T3" fmla="*/ 1057 h 71"/>
                <a:gd name="T4" fmla="*/ 10550 w 38"/>
                <a:gd name="T5" fmla="*/ 33142 h 71"/>
                <a:gd name="T6" fmla="*/ 22000 w 38"/>
                <a:gd name="T7" fmla="*/ 61606 h 71"/>
                <a:gd name="T8" fmla="*/ 17113 w 38"/>
                <a:gd name="T9" fmla="*/ 61606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71">
                  <a:moveTo>
                    <a:pt x="28" y="65"/>
                  </a:moveTo>
                  <a:cubicBezTo>
                    <a:pt x="0" y="1"/>
                    <a:pt x="0" y="1"/>
                    <a:pt x="0" y="1"/>
                  </a:cubicBezTo>
                  <a:cubicBezTo>
                    <a:pt x="2" y="6"/>
                    <a:pt x="0" y="0"/>
                    <a:pt x="17" y="35"/>
                  </a:cubicBezTo>
                  <a:cubicBezTo>
                    <a:pt x="28" y="58"/>
                    <a:pt x="34" y="66"/>
                    <a:pt x="36" y="65"/>
                  </a:cubicBezTo>
                  <a:cubicBezTo>
                    <a:pt x="38" y="66"/>
                    <a:pt x="31" y="71"/>
                    <a:pt x="28"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36" name="Freeform 122"/>
            <p:cNvSpPr>
              <a:spLocks/>
            </p:cNvSpPr>
            <p:nvPr/>
          </p:nvSpPr>
          <p:spPr bwMode="auto">
            <a:xfrm>
              <a:off x="4263" y="1664"/>
              <a:ext cx="192" cy="419"/>
            </a:xfrm>
            <a:custGeom>
              <a:avLst/>
              <a:gdLst>
                <a:gd name="T0" fmla="*/ 19671 w 77"/>
                <a:gd name="T1" fmla="*/ 77969 h 157"/>
                <a:gd name="T2" fmla="*/ 38929 w 77"/>
                <a:gd name="T3" fmla="*/ 146765 h 157"/>
                <a:gd name="T4" fmla="*/ 43766 w 77"/>
                <a:gd name="T5" fmla="*/ 149594 h 157"/>
                <a:gd name="T6" fmla="*/ 45686 w 77"/>
                <a:gd name="T7" fmla="*/ 141630 h 157"/>
                <a:gd name="T8" fmla="*/ 7224 w 77"/>
                <a:gd name="T9" fmla="*/ 3896 h 157"/>
                <a:gd name="T10" fmla="*/ 2399 w 77"/>
                <a:gd name="T11" fmla="*/ 1062 h 157"/>
                <a:gd name="T12" fmla="*/ 466 w 77"/>
                <a:gd name="T13" fmla="*/ 8668 h 157"/>
                <a:gd name="T14" fmla="*/ 19671 w 77"/>
                <a:gd name="T15" fmla="*/ 77969 h 1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 h="157">
                  <a:moveTo>
                    <a:pt x="33" y="81"/>
                  </a:moveTo>
                  <a:cubicBezTo>
                    <a:pt x="65" y="152"/>
                    <a:pt x="65" y="152"/>
                    <a:pt x="65" y="152"/>
                  </a:cubicBezTo>
                  <a:cubicBezTo>
                    <a:pt x="66" y="155"/>
                    <a:pt x="70" y="157"/>
                    <a:pt x="73" y="155"/>
                  </a:cubicBezTo>
                  <a:cubicBezTo>
                    <a:pt x="76" y="154"/>
                    <a:pt x="77" y="150"/>
                    <a:pt x="76" y="147"/>
                  </a:cubicBezTo>
                  <a:cubicBezTo>
                    <a:pt x="12" y="4"/>
                    <a:pt x="12" y="4"/>
                    <a:pt x="12" y="4"/>
                  </a:cubicBezTo>
                  <a:cubicBezTo>
                    <a:pt x="11" y="1"/>
                    <a:pt x="7" y="0"/>
                    <a:pt x="4" y="1"/>
                  </a:cubicBezTo>
                  <a:cubicBezTo>
                    <a:pt x="1" y="3"/>
                    <a:pt x="0" y="6"/>
                    <a:pt x="1" y="9"/>
                  </a:cubicBezTo>
                  <a:lnTo>
                    <a:pt x="33" y="81"/>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37" name="Freeform 123"/>
            <p:cNvSpPr>
              <a:spLocks/>
            </p:cNvSpPr>
            <p:nvPr/>
          </p:nvSpPr>
          <p:spPr bwMode="auto">
            <a:xfrm>
              <a:off x="4168" y="1595"/>
              <a:ext cx="185" cy="392"/>
            </a:xfrm>
            <a:custGeom>
              <a:avLst/>
              <a:gdLst>
                <a:gd name="T0" fmla="*/ 19063 w 74"/>
                <a:gd name="T1" fmla="*/ 72968 h 147"/>
                <a:gd name="T2" fmla="*/ 37425 w 74"/>
                <a:gd name="T3" fmla="*/ 136989 h 147"/>
                <a:gd name="T4" fmla="*/ 42313 w 74"/>
                <a:gd name="T5" fmla="*/ 139811 h 147"/>
                <a:gd name="T6" fmla="*/ 43958 w 74"/>
                <a:gd name="T7" fmla="*/ 132288 h 147"/>
                <a:gd name="T8" fmla="*/ 8125 w 74"/>
                <a:gd name="T9" fmla="*/ 3891 h 147"/>
                <a:gd name="T10" fmla="*/ 3250 w 74"/>
                <a:gd name="T11" fmla="*/ 1059 h 147"/>
                <a:gd name="T12" fmla="*/ 783 w 74"/>
                <a:gd name="T13" fmla="*/ 8648 h 147"/>
                <a:gd name="T14" fmla="*/ 19063 w 74"/>
                <a:gd name="T15" fmla="*/ 72968 h 1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 h="147">
                  <a:moveTo>
                    <a:pt x="31" y="76"/>
                  </a:moveTo>
                  <a:cubicBezTo>
                    <a:pt x="61" y="143"/>
                    <a:pt x="61" y="143"/>
                    <a:pt x="61" y="143"/>
                  </a:cubicBezTo>
                  <a:cubicBezTo>
                    <a:pt x="62" y="146"/>
                    <a:pt x="66" y="147"/>
                    <a:pt x="69" y="146"/>
                  </a:cubicBezTo>
                  <a:cubicBezTo>
                    <a:pt x="72" y="145"/>
                    <a:pt x="74" y="141"/>
                    <a:pt x="72" y="138"/>
                  </a:cubicBezTo>
                  <a:cubicBezTo>
                    <a:pt x="13" y="4"/>
                    <a:pt x="13" y="4"/>
                    <a:pt x="13" y="4"/>
                  </a:cubicBezTo>
                  <a:cubicBezTo>
                    <a:pt x="11" y="1"/>
                    <a:pt x="8" y="0"/>
                    <a:pt x="5" y="1"/>
                  </a:cubicBezTo>
                  <a:cubicBezTo>
                    <a:pt x="1" y="2"/>
                    <a:pt x="0" y="6"/>
                    <a:pt x="1" y="9"/>
                  </a:cubicBezTo>
                  <a:lnTo>
                    <a:pt x="31" y="76"/>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38" name="Freeform 124"/>
            <p:cNvSpPr>
              <a:spLocks/>
            </p:cNvSpPr>
            <p:nvPr/>
          </p:nvSpPr>
          <p:spPr bwMode="auto">
            <a:xfrm>
              <a:off x="4110" y="1619"/>
              <a:ext cx="128" cy="242"/>
            </a:xfrm>
            <a:custGeom>
              <a:avLst/>
              <a:gdLst>
                <a:gd name="T0" fmla="*/ 788 w 51"/>
                <a:gd name="T1" fmla="*/ 8502 h 91"/>
                <a:gd name="T2" fmla="*/ 13247 w 51"/>
                <a:gd name="T3" fmla="*/ 49857 h 91"/>
                <a:gd name="T4" fmla="*/ 22021 w 51"/>
                <a:gd name="T5" fmla="*/ 79929 h 91"/>
                <a:gd name="T6" fmla="*/ 31980 w 51"/>
                <a:gd name="T7" fmla="*/ 85665 h 91"/>
                <a:gd name="T8" fmla="*/ 7464 w 51"/>
                <a:gd name="T9" fmla="*/ 3853 h 91"/>
                <a:gd name="T10" fmla="*/ 2500 w 51"/>
                <a:gd name="T11" fmla="*/ 1053 h 91"/>
                <a:gd name="T12" fmla="*/ 788 w 51"/>
                <a:gd name="T13" fmla="*/ 8502 h 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91">
                  <a:moveTo>
                    <a:pt x="1" y="9"/>
                  </a:moveTo>
                  <a:cubicBezTo>
                    <a:pt x="21" y="53"/>
                    <a:pt x="21" y="53"/>
                    <a:pt x="21" y="53"/>
                  </a:cubicBezTo>
                  <a:cubicBezTo>
                    <a:pt x="35" y="85"/>
                    <a:pt x="35" y="85"/>
                    <a:pt x="35" y="85"/>
                  </a:cubicBezTo>
                  <a:cubicBezTo>
                    <a:pt x="41" y="88"/>
                    <a:pt x="46" y="90"/>
                    <a:pt x="51" y="91"/>
                  </a:cubicBezTo>
                  <a:cubicBezTo>
                    <a:pt x="12" y="4"/>
                    <a:pt x="12" y="4"/>
                    <a:pt x="12" y="4"/>
                  </a:cubicBezTo>
                  <a:cubicBezTo>
                    <a:pt x="11" y="1"/>
                    <a:pt x="7" y="0"/>
                    <a:pt x="4" y="1"/>
                  </a:cubicBezTo>
                  <a:cubicBezTo>
                    <a:pt x="1" y="2"/>
                    <a:pt x="0" y="6"/>
                    <a:pt x="1" y="9"/>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39" name="Freeform 125"/>
            <p:cNvSpPr>
              <a:spLocks/>
            </p:cNvSpPr>
            <p:nvPr/>
          </p:nvSpPr>
          <p:spPr bwMode="auto">
            <a:xfrm>
              <a:off x="4395" y="1835"/>
              <a:ext cx="115" cy="213"/>
            </a:xfrm>
            <a:custGeom>
              <a:avLst/>
              <a:gdLst>
                <a:gd name="T0" fmla="*/ 26875 w 46"/>
                <a:gd name="T1" fmla="*/ 67287 h 80"/>
                <a:gd name="T2" fmla="*/ 16613 w 46"/>
                <a:gd name="T3" fmla="*/ 30257 h 80"/>
                <a:gd name="T4" fmla="*/ 0 w 46"/>
                <a:gd name="T5" fmla="*/ 0 h 80"/>
                <a:gd name="T6" fmla="*/ 7345 w 46"/>
                <a:gd name="T7" fmla="*/ 25690 h 80"/>
                <a:gd name="T8" fmla="*/ 20313 w 46"/>
                <a:gd name="T9" fmla="*/ 71967 h 80"/>
                <a:gd name="T10" fmla="*/ 25208 w 46"/>
                <a:gd name="T11" fmla="*/ 74782 h 80"/>
                <a:gd name="T12" fmla="*/ 26875 w 46"/>
                <a:gd name="T13" fmla="*/ 67287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80">
                  <a:moveTo>
                    <a:pt x="44" y="71"/>
                  </a:moveTo>
                  <a:cubicBezTo>
                    <a:pt x="27" y="32"/>
                    <a:pt x="27" y="32"/>
                    <a:pt x="27" y="32"/>
                  </a:cubicBezTo>
                  <a:cubicBezTo>
                    <a:pt x="17" y="20"/>
                    <a:pt x="8" y="9"/>
                    <a:pt x="0" y="0"/>
                  </a:cubicBezTo>
                  <a:cubicBezTo>
                    <a:pt x="12" y="27"/>
                    <a:pt x="12" y="27"/>
                    <a:pt x="12" y="27"/>
                  </a:cubicBezTo>
                  <a:cubicBezTo>
                    <a:pt x="33" y="76"/>
                    <a:pt x="33" y="76"/>
                    <a:pt x="33" y="76"/>
                  </a:cubicBezTo>
                  <a:cubicBezTo>
                    <a:pt x="34" y="79"/>
                    <a:pt x="38" y="80"/>
                    <a:pt x="41" y="79"/>
                  </a:cubicBezTo>
                  <a:cubicBezTo>
                    <a:pt x="44" y="77"/>
                    <a:pt x="46" y="74"/>
                    <a:pt x="44" y="71"/>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40" name="Freeform 126"/>
            <p:cNvSpPr>
              <a:spLocks/>
            </p:cNvSpPr>
            <p:nvPr/>
          </p:nvSpPr>
          <p:spPr bwMode="auto">
            <a:xfrm>
              <a:off x="4808" y="1403"/>
              <a:ext cx="195" cy="418"/>
            </a:xfrm>
            <a:custGeom>
              <a:avLst/>
              <a:gdLst>
                <a:gd name="T0" fmla="*/ 20313 w 78"/>
                <a:gd name="T1" fmla="*/ 76925 h 157"/>
                <a:gd name="T2" fmla="*/ 39845 w 78"/>
                <a:gd name="T3" fmla="*/ 145017 h 157"/>
                <a:gd name="T4" fmla="*/ 45238 w 78"/>
                <a:gd name="T5" fmla="*/ 147831 h 157"/>
                <a:gd name="T6" fmla="*/ 47188 w 78"/>
                <a:gd name="T7" fmla="*/ 140339 h 157"/>
                <a:gd name="T8" fmla="*/ 8125 w 78"/>
                <a:gd name="T9" fmla="*/ 4678 h 157"/>
                <a:gd name="T10" fmla="*/ 3250 w 78"/>
                <a:gd name="T11" fmla="*/ 1757 h 157"/>
                <a:gd name="T12" fmla="*/ 1300 w 78"/>
                <a:gd name="T13" fmla="*/ 9641 h 157"/>
                <a:gd name="T14" fmla="*/ 20313 w 78"/>
                <a:gd name="T15" fmla="*/ 76925 h 1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8" h="157">
                  <a:moveTo>
                    <a:pt x="33" y="81"/>
                  </a:moveTo>
                  <a:cubicBezTo>
                    <a:pt x="65" y="153"/>
                    <a:pt x="65" y="153"/>
                    <a:pt x="65" y="153"/>
                  </a:cubicBezTo>
                  <a:cubicBezTo>
                    <a:pt x="67" y="156"/>
                    <a:pt x="70" y="157"/>
                    <a:pt x="74" y="156"/>
                  </a:cubicBezTo>
                  <a:cubicBezTo>
                    <a:pt x="77" y="155"/>
                    <a:pt x="78" y="151"/>
                    <a:pt x="77" y="148"/>
                  </a:cubicBezTo>
                  <a:cubicBezTo>
                    <a:pt x="13" y="5"/>
                    <a:pt x="13" y="5"/>
                    <a:pt x="13" y="5"/>
                  </a:cubicBezTo>
                  <a:cubicBezTo>
                    <a:pt x="12" y="2"/>
                    <a:pt x="8" y="0"/>
                    <a:pt x="5" y="2"/>
                  </a:cubicBezTo>
                  <a:cubicBezTo>
                    <a:pt x="2" y="3"/>
                    <a:pt x="0" y="7"/>
                    <a:pt x="2" y="10"/>
                  </a:cubicBezTo>
                  <a:lnTo>
                    <a:pt x="33" y="81"/>
                  </a:lnTo>
                  <a:close/>
                </a:path>
              </a:pathLst>
            </a:custGeom>
            <a:solidFill>
              <a:srgbClr val="FFE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41" name="Freeform 127"/>
            <p:cNvSpPr>
              <a:spLocks/>
            </p:cNvSpPr>
            <p:nvPr/>
          </p:nvSpPr>
          <p:spPr bwMode="auto">
            <a:xfrm>
              <a:off x="4716" y="1334"/>
              <a:ext cx="182" cy="394"/>
            </a:xfrm>
            <a:custGeom>
              <a:avLst/>
              <a:gdLst>
                <a:gd name="T0" fmla="*/ 18504 w 73"/>
                <a:gd name="T1" fmla="*/ 73034 h 148"/>
                <a:gd name="T2" fmla="*/ 36014 w 73"/>
                <a:gd name="T3" fmla="*/ 135563 h 148"/>
                <a:gd name="T4" fmla="*/ 41346 w 73"/>
                <a:gd name="T5" fmla="*/ 139183 h 148"/>
                <a:gd name="T6" fmla="*/ 43236 w 73"/>
                <a:gd name="T7" fmla="*/ 130638 h 148"/>
                <a:gd name="T8" fmla="*/ 7223 w 73"/>
                <a:gd name="T9" fmla="*/ 4677 h 148"/>
                <a:gd name="T10" fmla="*/ 2398 w 73"/>
                <a:gd name="T11" fmla="*/ 1757 h 148"/>
                <a:gd name="T12" fmla="*/ 466 w 73"/>
                <a:gd name="T13" fmla="*/ 9640 h 148"/>
                <a:gd name="T14" fmla="*/ 18504 w 73"/>
                <a:gd name="T15" fmla="*/ 73034 h 1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148">
                  <a:moveTo>
                    <a:pt x="31" y="77"/>
                  </a:moveTo>
                  <a:cubicBezTo>
                    <a:pt x="60" y="143"/>
                    <a:pt x="60" y="143"/>
                    <a:pt x="60" y="143"/>
                  </a:cubicBezTo>
                  <a:cubicBezTo>
                    <a:pt x="62" y="147"/>
                    <a:pt x="66" y="148"/>
                    <a:pt x="69" y="147"/>
                  </a:cubicBezTo>
                  <a:cubicBezTo>
                    <a:pt x="72" y="145"/>
                    <a:pt x="73" y="141"/>
                    <a:pt x="72" y="138"/>
                  </a:cubicBezTo>
                  <a:cubicBezTo>
                    <a:pt x="12" y="5"/>
                    <a:pt x="12" y="5"/>
                    <a:pt x="12" y="5"/>
                  </a:cubicBezTo>
                  <a:cubicBezTo>
                    <a:pt x="11" y="2"/>
                    <a:pt x="7" y="0"/>
                    <a:pt x="4" y="2"/>
                  </a:cubicBezTo>
                  <a:cubicBezTo>
                    <a:pt x="1" y="3"/>
                    <a:pt x="0" y="7"/>
                    <a:pt x="1" y="10"/>
                  </a:cubicBezTo>
                  <a:lnTo>
                    <a:pt x="31" y="77"/>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42" name="Freeform 128"/>
            <p:cNvSpPr>
              <a:spLocks/>
            </p:cNvSpPr>
            <p:nvPr/>
          </p:nvSpPr>
          <p:spPr bwMode="auto">
            <a:xfrm>
              <a:off x="4655" y="1358"/>
              <a:ext cx="131" cy="245"/>
            </a:xfrm>
            <a:custGeom>
              <a:avLst/>
              <a:gdLst>
                <a:gd name="T0" fmla="*/ 1328 w 52"/>
                <a:gd name="T1" fmla="*/ 9651 h 92"/>
                <a:gd name="T2" fmla="*/ 13619 w 52"/>
                <a:gd name="T3" fmla="*/ 51296 h 92"/>
                <a:gd name="T4" fmla="*/ 22512 w 52"/>
                <a:gd name="T5" fmla="*/ 80626 h 92"/>
                <a:gd name="T6" fmla="*/ 33465 w 52"/>
                <a:gd name="T7" fmla="*/ 87308 h 92"/>
                <a:gd name="T8" fmla="*/ 8429 w 52"/>
                <a:gd name="T9" fmla="*/ 4682 h 92"/>
                <a:gd name="T10" fmla="*/ 3346 w 52"/>
                <a:gd name="T11" fmla="*/ 1758 h 92"/>
                <a:gd name="T12" fmla="*/ 1328 w 52"/>
                <a:gd name="T13" fmla="*/ 9651 h 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92">
                  <a:moveTo>
                    <a:pt x="2" y="10"/>
                  </a:moveTo>
                  <a:cubicBezTo>
                    <a:pt x="21" y="54"/>
                    <a:pt x="21" y="54"/>
                    <a:pt x="21" y="54"/>
                  </a:cubicBezTo>
                  <a:cubicBezTo>
                    <a:pt x="35" y="85"/>
                    <a:pt x="35" y="85"/>
                    <a:pt x="35" y="85"/>
                  </a:cubicBezTo>
                  <a:cubicBezTo>
                    <a:pt x="41" y="88"/>
                    <a:pt x="47" y="91"/>
                    <a:pt x="52" y="92"/>
                  </a:cubicBezTo>
                  <a:cubicBezTo>
                    <a:pt x="13" y="5"/>
                    <a:pt x="13" y="5"/>
                    <a:pt x="13" y="5"/>
                  </a:cubicBezTo>
                  <a:cubicBezTo>
                    <a:pt x="12" y="2"/>
                    <a:pt x="8" y="0"/>
                    <a:pt x="5" y="2"/>
                  </a:cubicBezTo>
                  <a:cubicBezTo>
                    <a:pt x="2" y="3"/>
                    <a:pt x="0" y="7"/>
                    <a:pt x="2" y="10"/>
                  </a:cubicBezTo>
                  <a:close/>
                </a:path>
              </a:pathLst>
            </a:custGeom>
            <a:solidFill>
              <a:srgbClr val="FFE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43" name="Freeform 129"/>
            <p:cNvSpPr>
              <a:spLocks/>
            </p:cNvSpPr>
            <p:nvPr/>
          </p:nvSpPr>
          <p:spPr bwMode="auto">
            <a:xfrm>
              <a:off x="4941" y="1576"/>
              <a:ext cx="115" cy="213"/>
            </a:xfrm>
            <a:custGeom>
              <a:avLst/>
              <a:gdLst>
                <a:gd name="T0" fmla="*/ 27658 w 46"/>
                <a:gd name="T1" fmla="*/ 66232 h 80"/>
                <a:gd name="T2" fmla="*/ 17113 w 46"/>
                <a:gd name="T3" fmla="*/ 30257 h 80"/>
                <a:gd name="T4" fmla="*/ 0 w 46"/>
                <a:gd name="T5" fmla="*/ 0 h 80"/>
                <a:gd name="T6" fmla="*/ 7345 w 46"/>
                <a:gd name="T7" fmla="*/ 25690 h 80"/>
                <a:gd name="T8" fmla="*/ 20833 w 46"/>
                <a:gd name="T9" fmla="*/ 71307 h 80"/>
                <a:gd name="T10" fmla="*/ 25708 w 46"/>
                <a:gd name="T11" fmla="*/ 74121 h 80"/>
                <a:gd name="T12" fmla="*/ 27658 w 46"/>
                <a:gd name="T13" fmla="*/ 66232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80">
                  <a:moveTo>
                    <a:pt x="45" y="70"/>
                  </a:moveTo>
                  <a:cubicBezTo>
                    <a:pt x="28" y="32"/>
                    <a:pt x="28" y="32"/>
                    <a:pt x="28" y="32"/>
                  </a:cubicBezTo>
                  <a:cubicBezTo>
                    <a:pt x="18" y="20"/>
                    <a:pt x="8" y="9"/>
                    <a:pt x="0" y="0"/>
                  </a:cubicBezTo>
                  <a:cubicBezTo>
                    <a:pt x="12" y="27"/>
                    <a:pt x="12" y="27"/>
                    <a:pt x="12" y="27"/>
                  </a:cubicBezTo>
                  <a:cubicBezTo>
                    <a:pt x="34" y="75"/>
                    <a:pt x="34" y="75"/>
                    <a:pt x="34" y="75"/>
                  </a:cubicBezTo>
                  <a:cubicBezTo>
                    <a:pt x="35" y="78"/>
                    <a:pt x="39" y="80"/>
                    <a:pt x="42" y="78"/>
                  </a:cubicBezTo>
                  <a:cubicBezTo>
                    <a:pt x="45" y="77"/>
                    <a:pt x="46" y="73"/>
                    <a:pt x="45" y="70"/>
                  </a:cubicBez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44" name="Freeform 130"/>
            <p:cNvSpPr>
              <a:spLocks/>
            </p:cNvSpPr>
            <p:nvPr/>
          </p:nvSpPr>
          <p:spPr bwMode="auto">
            <a:xfrm>
              <a:off x="4716" y="1334"/>
              <a:ext cx="105" cy="210"/>
            </a:xfrm>
            <a:custGeom>
              <a:avLst/>
              <a:gdLst>
                <a:gd name="T0" fmla="*/ 7345 w 42"/>
                <a:gd name="T1" fmla="*/ 4641 h 79"/>
                <a:gd name="T2" fmla="*/ 2470 w 42"/>
                <a:gd name="T3" fmla="*/ 1746 h 79"/>
                <a:gd name="T4" fmla="*/ 783 w 42"/>
                <a:gd name="T5" fmla="*/ 9540 h 79"/>
                <a:gd name="T6" fmla="*/ 19063 w 42"/>
                <a:gd name="T7" fmla="*/ 72352 h 79"/>
                <a:gd name="T8" fmla="*/ 23958 w 42"/>
                <a:gd name="T9" fmla="*/ 74048 h 79"/>
                <a:gd name="T10" fmla="*/ 25708 w 42"/>
                <a:gd name="T11" fmla="*/ 67410 h 79"/>
                <a:gd name="T12" fmla="*/ 7345 w 42"/>
                <a:gd name="T13" fmla="*/ 4641 h 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79">
                  <a:moveTo>
                    <a:pt x="12" y="5"/>
                  </a:moveTo>
                  <a:cubicBezTo>
                    <a:pt x="11" y="2"/>
                    <a:pt x="7" y="0"/>
                    <a:pt x="4" y="2"/>
                  </a:cubicBezTo>
                  <a:cubicBezTo>
                    <a:pt x="1" y="3"/>
                    <a:pt x="0" y="7"/>
                    <a:pt x="1" y="10"/>
                  </a:cubicBezTo>
                  <a:cubicBezTo>
                    <a:pt x="31" y="77"/>
                    <a:pt x="31" y="77"/>
                    <a:pt x="31" y="77"/>
                  </a:cubicBezTo>
                  <a:cubicBezTo>
                    <a:pt x="39" y="79"/>
                    <a:pt x="39" y="79"/>
                    <a:pt x="39" y="79"/>
                  </a:cubicBezTo>
                  <a:cubicBezTo>
                    <a:pt x="42" y="72"/>
                    <a:pt x="42" y="72"/>
                    <a:pt x="42" y="72"/>
                  </a:cubicBezTo>
                  <a:lnTo>
                    <a:pt x="12" y="5"/>
                  </a:ln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45" name="Freeform 131"/>
            <p:cNvSpPr>
              <a:spLocks/>
            </p:cNvSpPr>
            <p:nvPr/>
          </p:nvSpPr>
          <p:spPr bwMode="auto">
            <a:xfrm>
              <a:off x="4808" y="1403"/>
              <a:ext cx="113" cy="221"/>
            </a:xfrm>
            <a:custGeom>
              <a:avLst/>
              <a:gdLst>
                <a:gd name="T0" fmla="*/ 21262 w 45"/>
                <a:gd name="T1" fmla="*/ 76967 h 83"/>
                <a:gd name="T2" fmla="*/ 25842 w 45"/>
                <a:gd name="T3" fmla="*/ 78716 h 83"/>
                <a:gd name="T4" fmla="*/ 28343 w 45"/>
                <a:gd name="T5" fmla="*/ 72038 h 83"/>
                <a:gd name="T6" fmla="*/ 8267 w 45"/>
                <a:gd name="T7" fmla="*/ 4678 h 83"/>
                <a:gd name="T8" fmla="*/ 3292 w 45"/>
                <a:gd name="T9" fmla="*/ 1757 h 83"/>
                <a:gd name="T10" fmla="*/ 1311 w 45"/>
                <a:gd name="T11" fmla="*/ 9649 h 83"/>
                <a:gd name="T12" fmla="*/ 21262 w 45"/>
                <a:gd name="T13" fmla="*/ 76967 h 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83">
                  <a:moveTo>
                    <a:pt x="34" y="81"/>
                  </a:moveTo>
                  <a:cubicBezTo>
                    <a:pt x="41" y="83"/>
                    <a:pt x="41" y="83"/>
                    <a:pt x="41" y="83"/>
                  </a:cubicBezTo>
                  <a:cubicBezTo>
                    <a:pt x="45" y="76"/>
                    <a:pt x="45" y="76"/>
                    <a:pt x="45" y="76"/>
                  </a:cubicBezTo>
                  <a:cubicBezTo>
                    <a:pt x="13" y="5"/>
                    <a:pt x="13" y="5"/>
                    <a:pt x="13" y="5"/>
                  </a:cubicBezTo>
                  <a:cubicBezTo>
                    <a:pt x="12" y="2"/>
                    <a:pt x="8" y="0"/>
                    <a:pt x="5" y="2"/>
                  </a:cubicBezTo>
                  <a:cubicBezTo>
                    <a:pt x="2" y="3"/>
                    <a:pt x="0" y="7"/>
                    <a:pt x="2" y="10"/>
                  </a:cubicBezTo>
                  <a:lnTo>
                    <a:pt x="34" y="81"/>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46" name="Freeform 132"/>
            <p:cNvSpPr>
              <a:spLocks/>
            </p:cNvSpPr>
            <p:nvPr/>
          </p:nvSpPr>
          <p:spPr bwMode="auto">
            <a:xfrm>
              <a:off x="4941" y="1576"/>
              <a:ext cx="70" cy="99"/>
            </a:xfrm>
            <a:custGeom>
              <a:avLst/>
              <a:gdLst>
                <a:gd name="T0" fmla="*/ 10550 w 28"/>
                <a:gd name="T1" fmla="*/ 36341 h 37"/>
                <a:gd name="T2" fmla="*/ 17113 w 28"/>
                <a:gd name="T3" fmla="*/ 31530 h 37"/>
                <a:gd name="T4" fmla="*/ 17113 w 28"/>
                <a:gd name="T5" fmla="*/ 31530 h 37"/>
                <a:gd name="T6" fmla="*/ 0 w 28"/>
                <a:gd name="T7" fmla="*/ 0 h 37"/>
                <a:gd name="T8" fmla="*/ 10550 w 28"/>
                <a:gd name="T9" fmla="*/ 36341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7">
                  <a:moveTo>
                    <a:pt x="17" y="37"/>
                  </a:moveTo>
                  <a:cubicBezTo>
                    <a:pt x="28" y="32"/>
                    <a:pt x="28" y="32"/>
                    <a:pt x="28" y="32"/>
                  </a:cubicBezTo>
                  <a:cubicBezTo>
                    <a:pt x="28" y="32"/>
                    <a:pt x="28" y="32"/>
                    <a:pt x="28" y="32"/>
                  </a:cubicBezTo>
                  <a:cubicBezTo>
                    <a:pt x="18" y="20"/>
                    <a:pt x="8" y="9"/>
                    <a:pt x="0" y="0"/>
                  </a:cubicBezTo>
                  <a:lnTo>
                    <a:pt x="17" y="37"/>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47" name="Freeform 133"/>
            <p:cNvSpPr>
              <a:spLocks/>
            </p:cNvSpPr>
            <p:nvPr/>
          </p:nvSpPr>
          <p:spPr bwMode="auto">
            <a:xfrm>
              <a:off x="4655" y="1358"/>
              <a:ext cx="81" cy="141"/>
            </a:xfrm>
            <a:custGeom>
              <a:avLst/>
              <a:gdLst>
                <a:gd name="T0" fmla="*/ 21311 w 32"/>
                <a:gd name="T1" fmla="*/ 45431 h 53"/>
                <a:gd name="T2" fmla="*/ 8740 w 32"/>
                <a:gd name="T3" fmla="*/ 4650 h 53"/>
                <a:gd name="T4" fmla="*/ 3453 w 32"/>
                <a:gd name="T5" fmla="*/ 1748 h 53"/>
                <a:gd name="T6" fmla="*/ 1364 w 32"/>
                <a:gd name="T7" fmla="*/ 9617 h 53"/>
                <a:gd name="T8" fmla="*/ 13917 w 32"/>
                <a:gd name="T9" fmla="*/ 49988 h 53"/>
                <a:gd name="T10" fmla="*/ 21311 w 32"/>
                <a:gd name="T11" fmla="*/ 45431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53">
                  <a:moveTo>
                    <a:pt x="32" y="48"/>
                  </a:moveTo>
                  <a:cubicBezTo>
                    <a:pt x="13" y="5"/>
                    <a:pt x="13" y="5"/>
                    <a:pt x="13" y="5"/>
                  </a:cubicBezTo>
                  <a:cubicBezTo>
                    <a:pt x="12" y="2"/>
                    <a:pt x="8" y="0"/>
                    <a:pt x="5" y="2"/>
                  </a:cubicBezTo>
                  <a:cubicBezTo>
                    <a:pt x="2" y="3"/>
                    <a:pt x="0" y="7"/>
                    <a:pt x="2" y="10"/>
                  </a:cubicBezTo>
                  <a:cubicBezTo>
                    <a:pt x="21" y="53"/>
                    <a:pt x="21" y="53"/>
                    <a:pt x="21" y="53"/>
                  </a:cubicBezTo>
                  <a:lnTo>
                    <a:pt x="32" y="48"/>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48" name="Freeform 134"/>
            <p:cNvSpPr>
              <a:spLocks/>
            </p:cNvSpPr>
            <p:nvPr/>
          </p:nvSpPr>
          <p:spPr bwMode="auto">
            <a:xfrm>
              <a:off x="4833" y="1464"/>
              <a:ext cx="168" cy="360"/>
            </a:xfrm>
            <a:custGeom>
              <a:avLst/>
              <a:gdLst>
                <a:gd name="T0" fmla="*/ 35581 w 67"/>
                <a:gd name="T1" fmla="*/ 123640 h 135"/>
                <a:gd name="T2" fmla="*/ 0 w 67"/>
                <a:gd name="T3" fmla="*/ 0 h 135"/>
                <a:gd name="T4" fmla="*/ 25571 w 67"/>
                <a:gd name="T5" fmla="*/ 83491 h 135"/>
                <a:gd name="T6" fmla="*/ 40566 w 67"/>
                <a:gd name="T7" fmla="*/ 123640 h 135"/>
                <a:gd name="T8" fmla="*/ 35581 w 67"/>
                <a:gd name="T9" fmla="*/ 12364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 h="135">
                  <a:moveTo>
                    <a:pt x="57" y="129"/>
                  </a:moveTo>
                  <a:cubicBezTo>
                    <a:pt x="0" y="0"/>
                    <a:pt x="0" y="0"/>
                    <a:pt x="0" y="0"/>
                  </a:cubicBezTo>
                  <a:cubicBezTo>
                    <a:pt x="2" y="6"/>
                    <a:pt x="23" y="51"/>
                    <a:pt x="41" y="87"/>
                  </a:cubicBezTo>
                  <a:cubicBezTo>
                    <a:pt x="52" y="109"/>
                    <a:pt x="63" y="130"/>
                    <a:pt x="65" y="129"/>
                  </a:cubicBezTo>
                  <a:cubicBezTo>
                    <a:pt x="67" y="130"/>
                    <a:pt x="60" y="135"/>
                    <a:pt x="57" y="1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49" name="Freeform 135"/>
            <p:cNvSpPr>
              <a:spLocks/>
            </p:cNvSpPr>
            <p:nvPr/>
          </p:nvSpPr>
          <p:spPr bwMode="auto">
            <a:xfrm>
              <a:off x="4726" y="1371"/>
              <a:ext cx="170" cy="357"/>
            </a:xfrm>
            <a:custGeom>
              <a:avLst/>
              <a:gdLst>
                <a:gd name="T0" fmla="*/ 35470 w 68"/>
                <a:gd name="T1" fmla="*/ 121878 h 134"/>
                <a:gd name="T2" fmla="*/ 0 w 68"/>
                <a:gd name="T3" fmla="*/ 0 h 134"/>
                <a:gd name="T4" fmla="*/ 25208 w 68"/>
                <a:gd name="T5" fmla="*/ 81860 h 134"/>
                <a:gd name="T6" fmla="*/ 40363 w 68"/>
                <a:gd name="T7" fmla="*/ 122936 h 134"/>
                <a:gd name="T8" fmla="*/ 35470 w 68"/>
                <a:gd name="T9" fmla="*/ 121878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134">
                  <a:moveTo>
                    <a:pt x="58" y="128"/>
                  </a:moveTo>
                  <a:cubicBezTo>
                    <a:pt x="0" y="0"/>
                    <a:pt x="0" y="0"/>
                    <a:pt x="0" y="0"/>
                  </a:cubicBezTo>
                  <a:cubicBezTo>
                    <a:pt x="3" y="5"/>
                    <a:pt x="24" y="51"/>
                    <a:pt x="41" y="86"/>
                  </a:cubicBezTo>
                  <a:cubicBezTo>
                    <a:pt x="52" y="109"/>
                    <a:pt x="63" y="129"/>
                    <a:pt x="66" y="129"/>
                  </a:cubicBezTo>
                  <a:cubicBezTo>
                    <a:pt x="68" y="129"/>
                    <a:pt x="60" y="134"/>
                    <a:pt x="58"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50" name="Freeform 136"/>
            <p:cNvSpPr>
              <a:spLocks/>
            </p:cNvSpPr>
            <p:nvPr/>
          </p:nvSpPr>
          <p:spPr bwMode="auto">
            <a:xfrm>
              <a:off x="4956" y="1597"/>
              <a:ext cx="97" cy="192"/>
            </a:xfrm>
            <a:custGeom>
              <a:avLst/>
              <a:gdLst>
                <a:gd name="T0" fmla="*/ 17030 w 39"/>
                <a:gd name="T1" fmla="*/ 63261 h 72"/>
                <a:gd name="T2" fmla="*/ 0 w 39"/>
                <a:gd name="T3" fmla="*/ 1059 h 72"/>
                <a:gd name="T4" fmla="*/ 10677 w 39"/>
                <a:gd name="T5" fmla="*/ 34531 h 72"/>
                <a:gd name="T6" fmla="*/ 21818 w 39"/>
                <a:gd name="T7" fmla="*/ 63261 h 72"/>
                <a:gd name="T8" fmla="*/ 17030 w 39"/>
                <a:gd name="T9" fmla="*/ 63261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72">
                  <a:moveTo>
                    <a:pt x="29" y="66"/>
                  </a:moveTo>
                  <a:cubicBezTo>
                    <a:pt x="0" y="1"/>
                    <a:pt x="0" y="1"/>
                    <a:pt x="0" y="1"/>
                  </a:cubicBezTo>
                  <a:cubicBezTo>
                    <a:pt x="2" y="7"/>
                    <a:pt x="0" y="0"/>
                    <a:pt x="18" y="36"/>
                  </a:cubicBezTo>
                  <a:cubicBezTo>
                    <a:pt x="29" y="58"/>
                    <a:pt x="35" y="66"/>
                    <a:pt x="37" y="66"/>
                  </a:cubicBezTo>
                  <a:cubicBezTo>
                    <a:pt x="39" y="66"/>
                    <a:pt x="32" y="72"/>
                    <a:pt x="29"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51" name="Freeform 137"/>
            <p:cNvSpPr>
              <a:spLocks/>
            </p:cNvSpPr>
            <p:nvPr/>
          </p:nvSpPr>
          <p:spPr bwMode="auto">
            <a:xfrm>
              <a:off x="4668" y="1392"/>
              <a:ext cx="70" cy="165"/>
            </a:xfrm>
            <a:custGeom>
              <a:avLst/>
              <a:gdLst>
                <a:gd name="T0" fmla="*/ 17113 w 28"/>
                <a:gd name="T1" fmla="*/ 58580 h 62"/>
                <a:gd name="T2" fmla="*/ 0 w 28"/>
                <a:gd name="T3" fmla="*/ 0 h 62"/>
                <a:gd name="T4" fmla="*/ 17113 w 28"/>
                <a:gd name="T5" fmla="*/ 58580 h 62"/>
                <a:gd name="T6" fmla="*/ 0 60000 65536"/>
                <a:gd name="T7" fmla="*/ 0 60000 65536"/>
                <a:gd name="T8" fmla="*/ 0 60000 65536"/>
              </a:gdLst>
              <a:ahLst/>
              <a:cxnLst>
                <a:cxn ang="T6">
                  <a:pos x="T0" y="T1"/>
                </a:cxn>
                <a:cxn ang="T7">
                  <a:pos x="T2" y="T3"/>
                </a:cxn>
                <a:cxn ang="T8">
                  <a:pos x="T4" y="T5"/>
                </a:cxn>
              </a:cxnLst>
              <a:rect l="0" t="0" r="r" b="b"/>
              <a:pathLst>
                <a:path w="28" h="62">
                  <a:moveTo>
                    <a:pt x="28" y="62"/>
                  </a:moveTo>
                  <a:cubicBezTo>
                    <a:pt x="0" y="0"/>
                    <a:pt x="0" y="0"/>
                    <a:pt x="0" y="0"/>
                  </a:cubicBezTo>
                  <a:cubicBezTo>
                    <a:pt x="5" y="6"/>
                    <a:pt x="28" y="52"/>
                    <a:pt x="28"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52" name="Freeform 138"/>
            <p:cNvSpPr>
              <a:spLocks/>
            </p:cNvSpPr>
            <p:nvPr/>
          </p:nvSpPr>
          <p:spPr bwMode="auto">
            <a:xfrm>
              <a:off x="4808" y="1403"/>
              <a:ext cx="195" cy="418"/>
            </a:xfrm>
            <a:custGeom>
              <a:avLst/>
              <a:gdLst>
                <a:gd name="T0" fmla="*/ 20313 w 78"/>
                <a:gd name="T1" fmla="*/ 76925 h 157"/>
                <a:gd name="T2" fmla="*/ 39845 w 78"/>
                <a:gd name="T3" fmla="*/ 145017 h 157"/>
                <a:gd name="T4" fmla="*/ 45238 w 78"/>
                <a:gd name="T5" fmla="*/ 147831 h 157"/>
                <a:gd name="T6" fmla="*/ 47188 w 78"/>
                <a:gd name="T7" fmla="*/ 140339 h 157"/>
                <a:gd name="T8" fmla="*/ 8125 w 78"/>
                <a:gd name="T9" fmla="*/ 4678 h 157"/>
                <a:gd name="T10" fmla="*/ 3250 w 78"/>
                <a:gd name="T11" fmla="*/ 1757 h 157"/>
                <a:gd name="T12" fmla="*/ 1300 w 78"/>
                <a:gd name="T13" fmla="*/ 9641 h 157"/>
                <a:gd name="T14" fmla="*/ 20313 w 78"/>
                <a:gd name="T15" fmla="*/ 76925 h 1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8" h="157">
                  <a:moveTo>
                    <a:pt x="33" y="81"/>
                  </a:moveTo>
                  <a:cubicBezTo>
                    <a:pt x="65" y="153"/>
                    <a:pt x="65" y="153"/>
                    <a:pt x="65" y="153"/>
                  </a:cubicBezTo>
                  <a:cubicBezTo>
                    <a:pt x="67" y="156"/>
                    <a:pt x="70" y="157"/>
                    <a:pt x="74" y="156"/>
                  </a:cubicBezTo>
                  <a:cubicBezTo>
                    <a:pt x="77" y="155"/>
                    <a:pt x="78" y="151"/>
                    <a:pt x="77" y="148"/>
                  </a:cubicBezTo>
                  <a:cubicBezTo>
                    <a:pt x="13" y="5"/>
                    <a:pt x="13" y="5"/>
                    <a:pt x="13" y="5"/>
                  </a:cubicBezTo>
                  <a:cubicBezTo>
                    <a:pt x="12" y="2"/>
                    <a:pt x="8" y="0"/>
                    <a:pt x="5" y="2"/>
                  </a:cubicBezTo>
                  <a:cubicBezTo>
                    <a:pt x="2" y="3"/>
                    <a:pt x="0" y="7"/>
                    <a:pt x="2" y="10"/>
                  </a:cubicBezTo>
                  <a:lnTo>
                    <a:pt x="33" y="81"/>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53" name="Freeform 139"/>
            <p:cNvSpPr>
              <a:spLocks/>
            </p:cNvSpPr>
            <p:nvPr/>
          </p:nvSpPr>
          <p:spPr bwMode="auto">
            <a:xfrm>
              <a:off x="4716" y="1334"/>
              <a:ext cx="182" cy="394"/>
            </a:xfrm>
            <a:custGeom>
              <a:avLst/>
              <a:gdLst>
                <a:gd name="T0" fmla="*/ 18504 w 73"/>
                <a:gd name="T1" fmla="*/ 73034 h 148"/>
                <a:gd name="T2" fmla="*/ 36014 w 73"/>
                <a:gd name="T3" fmla="*/ 135563 h 148"/>
                <a:gd name="T4" fmla="*/ 41346 w 73"/>
                <a:gd name="T5" fmla="*/ 139183 h 148"/>
                <a:gd name="T6" fmla="*/ 43236 w 73"/>
                <a:gd name="T7" fmla="*/ 130638 h 148"/>
                <a:gd name="T8" fmla="*/ 7223 w 73"/>
                <a:gd name="T9" fmla="*/ 4677 h 148"/>
                <a:gd name="T10" fmla="*/ 2398 w 73"/>
                <a:gd name="T11" fmla="*/ 1757 h 148"/>
                <a:gd name="T12" fmla="*/ 466 w 73"/>
                <a:gd name="T13" fmla="*/ 9640 h 148"/>
                <a:gd name="T14" fmla="*/ 18504 w 73"/>
                <a:gd name="T15" fmla="*/ 73034 h 1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148">
                  <a:moveTo>
                    <a:pt x="31" y="77"/>
                  </a:moveTo>
                  <a:cubicBezTo>
                    <a:pt x="60" y="143"/>
                    <a:pt x="60" y="143"/>
                    <a:pt x="60" y="143"/>
                  </a:cubicBezTo>
                  <a:cubicBezTo>
                    <a:pt x="62" y="147"/>
                    <a:pt x="66" y="148"/>
                    <a:pt x="69" y="147"/>
                  </a:cubicBezTo>
                  <a:cubicBezTo>
                    <a:pt x="72" y="145"/>
                    <a:pt x="73" y="141"/>
                    <a:pt x="72" y="138"/>
                  </a:cubicBezTo>
                  <a:cubicBezTo>
                    <a:pt x="12" y="5"/>
                    <a:pt x="12" y="5"/>
                    <a:pt x="12" y="5"/>
                  </a:cubicBezTo>
                  <a:cubicBezTo>
                    <a:pt x="11" y="2"/>
                    <a:pt x="7" y="0"/>
                    <a:pt x="4" y="2"/>
                  </a:cubicBezTo>
                  <a:cubicBezTo>
                    <a:pt x="1" y="3"/>
                    <a:pt x="0" y="7"/>
                    <a:pt x="1" y="10"/>
                  </a:cubicBezTo>
                  <a:lnTo>
                    <a:pt x="31" y="77"/>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54" name="Freeform 140"/>
            <p:cNvSpPr>
              <a:spLocks/>
            </p:cNvSpPr>
            <p:nvPr/>
          </p:nvSpPr>
          <p:spPr bwMode="auto">
            <a:xfrm>
              <a:off x="4655" y="1358"/>
              <a:ext cx="131" cy="245"/>
            </a:xfrm>
            <a:custGeom>
              <a:avLst/>
              <a:gdLst>
                <a:gd name="T0" fmla="*/ 1328 w 52"/>
                <a:gd name="T1" fmla="*/ 9651 h 92"/>
                <a:gd name="T2" fmla="*/ 13619 w 52"/>
                <a:gd name="T3" fmla="*/ 51296 h 92"/>
                <a:gd name="T4" fmla="*/ 22512 w 52"/>
                <a:gd name="T5" fmla="*/ 80626 h 92"/>
                <a:gd name="T6" fmla="*/ 33465 w 52"/>
                <a:gd name="T7" fmla="*/ 87308 h 92"/>
                <a:gd name="T8" fmla="*/ 8429 w 52"/>
                <a:gd name="T9" fmla="*/ 4682 h 92"/>
                <a:gd name="T10" fmla="*/ 3346 w 52"/>
                <a:gd name="T11" fmla="*/ 1758 h 92"/>
                <a:gd name="T12" fmla="*/ 1328 w 52"/>
                <a:gd name="T13" fmla="*/ 9651 h 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92">
                  <a:moveTo>
                    <a:pt x="2" y="10"/>
                  </a:moveTo>
                  <a:cubicBezTo>
                    <a:pt x="21" y="54"/>
                    <a:pt x="21" y="54"/>
                    <a:pt x="21" y="54"/>
                  </a:cubicBezTo>
                  <a:cubicBezTo>
                    <a:pt x="35" y="85"/>
                    <a:pt x="35" y="85"/>
                    <a:pt x="35" y="85"/>
                  </a:cubicBezTo>
                  <a:cubicBezTo>
                    <a:pt x="41" y="88"/>
                    <a:pt x="47" y="91"/>
                    <a:pt x="52" y="92"/>
                  </a:cubicBezTo>
                  <a:cubicBezTo>
                    <a:pt x="13" y="5"/>
                    <a:pt x="13" y="5"/>
                    <a:pt x="13" y="5"/>
                  </a:cubicBezTo>
                  <a:cubicBezTo>
                    <a:pt x="12" y="2"/>
                    <a:pt x="8" y="0"/>
                    <a:pt x="5" y="2"/>
                  </a:cubicBezTo>
                  <a:cubicBezTo>
                    <a:pt x="2" y="3"/>
                    <a:pt x="0" y="7"/>
                    <a:pt x="2" y="10"/>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55" name="Freeform 141"/>
            <p:cNvSpPr>
              <a:spLocks/>
            </p:cNvSpPr>
            <p:nvPr/>
          </p:nvSpPr>
          <p:spPr bwMode="auto">
            <a:xfrm>
              <a:off x="4941" y="1576"/>
              <a:ext cx="115" cy="213"/>
            </a:xfrm>
            <a:custGeom>
              <a:avLst/>
              <a:gdLst>
                <a:gd name="T0" fmla="*/ 27658 w 46"/>
                <a:gd name="T1" fmla="*/ 66232 h 80"/>
                <a:gd name="T2" fmla="*/ 17113 w 46"/>
                <a:gd name="T3" fmla="*/ 30257 h 80"/>
                <a:gd name="T4" fmla="*/ 0 w 46"/>
                <a:gd name="T5" fmla="*/ 0 h 80"/>
                <a:gd name="T6" fmla="*/ 7345 w 46"/>
                <a:gd name="T7" fmla="*/ 25690 h 80"/>
                <a:gd name="T8" fmla="*/ 20833 w 46"/>
                <a:gd name="T9" fmla="*/ 71307 h 80"/>
                <a:gd name="T10" fmla="*/ 25708 w 46"/>
                <a:gd name="T11" fmla="*/ 74121 h 80"/>
                <a:gd name="T12" fmla="*/ 27658 w 46"/>
                <a:gd name="T13" fmla="*/ 66232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80">
                  <a:moveTo>
                    <a:pt x="45" y="70"/>
                  </a:moveTo>
                  <a:cubicBezTo>
                    <a:pt x="28" y="32"/>
                    <a:pt x="28" y="32"/>
                    <a:pt x="28" y="32"/>
                  </a:cubicBezTo>
                  <a:cubicBezTo>
                    <a:pt x="18" y="20"/>
                    <a:pt x="8" y="9"/>
                    <a:pt x="0" y="0"/>
                  </a:cubicBezTo>
                  <a:cubicBezTo>
                    <a:pt x="12" y="27"/>
                    <a:pt x="12" y="27"/>
                    <a:pt x="12" y="27"/>
                  </a:cubicBezTo>
                  <a:cubicBezTo>
                    <a:pt x="34" y="75"/>
                    <a:pt x="34" y="75"/>
                    <a:pt x="34" y="75"/>
                  </a:cubicBezTo>
                  <a:cubicBezTo>
                    <a:pt x="35" y="78"/>
                    <a:pt x="39" y="80"/>
                    <a:pt x="42" y="78"/>
                  </a:cubicBezTo>
                  <a:cubicBezTo>
                    <a:pt x="45" y="77"/>
                    <a:pt x="46" y="73"/>
                    <a:pt x="45" y="70"/>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56" name="Freeform 142"/>
            <p:cNvSpPr>
              <a:spLocks/>
            </p:cNvSpPr>
            <p:nvPr/>
          </p:nvSpPr>
          <p:spPr bwMode="auto">
            <a:xfrm>
              <a:off x="1000" y="1704"/>
              <a:ext cx="33" cy="451"/>
            </a:xfrm>
            <a:custGeom>
              <a:avLst/>
              <a:gdLst>
                <a:gd name="T0" fmla="*/ 0 w 13"/>
                <a:gd name="T1" fmla="*/ 80945 h 169"/>
                <a:gd name="T2" fmla="*/ 0 w 13"/>
                <a:gd name="T3" fmla="*/ 156049 h 169"/>
                <a:gd name="T4" fmla="*/ 4859 w 13"/>
                <a:gd name="T5" fmla="*/ 162950 h 169"/>
                <a:gd name="T6" fmla="*/ 8847 w 13"/>
                <a:gd name="T7" fmla="*/ 156049 h 169"/>
                <a:gd name="T8" fmla="*/ 8847 w 13"/>
                <a:gd name="T9" fmla="*/ 5834 h 169"/>
                <a:gd name="T10" fmla="*/ 4859 w 13"/>
                <a:gd name="T11" fmla="*/ 0 h 169"/>
                <a:gd name="T12" fmla="*/ 0 w 13"/>
                <a:gd name="T13" fmla="*/ 5834 h 169"/>
                <a:gd name="T14" fmla="*/ 0 w 13"/>
                <a:gd name="T15" fmla="*/ 80945 h 1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69">
                  <a:moveTo>
                    <a:pt x="0" y="84"/>
                  </a:moveTo>
                  <a:cubicBezTo>
                    <a:pt x="0" y="162"/>
                    <a:pt x="0" y="162"/>
                    <a:pt x="0" y="162"/>
                  </a:cubicBezTo>
                  <a:cubicBezTo>
                    <a:pt x="0" y="166"/>
                    <a:pt x="3" y="169"/>
                    <a:pt x="7" y="169"/>
                  </a:cubicBezTo>
                  <a:cubicBezTo>
                    <a:pt x="10" y="169"/>
                    <a:pt x="13" y="166"/>
                    <a:pt x="13" y="162"/>
                  </a:cubicBezTo>
                  <a:cubicBezTo>
                    <a:pt x="13" y="6"/>
                    <a:pt x="13" y="6"/>
                    <a:pt x="13" y="6"/>
                  </a:cubicBezTo>
                  <a:cubicBezTo>
                    <a:pt x="13" y="3"/>
                    <a:pt x="10" y="0"/>
                    <a:pt x="7" y="0"/>
                  </a:cubicBezTo>
                  <a:cubicBezTo>
                    <a:pt x="3" y="0"/>
                    <a:pt x="0" y="3"/>
                    <a:pt x="0" y="6"/>
                  </a:cubicBezTo>
                  <a:lnTo>
                    <a:pt x="0" y="84"/>
                  </a:lnTo>
                  <a:close/>
                </a:path>
              </a:pathLst>
            </a:custGeom>
            <a:solidFill>
              <a:srgbClr val="FFE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57" name="Freeform 143"/>
            <p:cNvSpPr>
              <a:spLocks/>
            </p:cNvSpPr>
            <p:nvPr/>
          </p:nvSpPr>
          <p:spPr bwMode="auto">
            <a:xfrm>
              <a:off x="943" y="1600"/>
              <a:ext cx="30" cy="421"/>
            </a:xfrm>
            <a:custGeom>
              <a:avLst/>
              <a:gdLst>
                <a:gd name="T0" fmla="*/ 0 w 12"/>
                <a:gd name="T1" fmla="*/ 75466 h 158"/>
                <a:gd name="T2" fmla="*/ 0 w 12"/>
                <a:gd name="T3" fmla="*/ 144931 h 158"/>
                <a:gd name="T4" fmla="*/ 3720 w 12"/>
                <a:gd name="T5" fmla="*/ 150723 h 158"/>
                <a:gd name="T6" fmla="*/ 7345 w 12"/>
                <a:gd name="T7" fmla="*/ 144931 h 158"/>
                <a:gd name="T8" fmla="*/ 7345 w 12"/>
                <a:gd name="T9" fmla="*/ 5787 h 158"/>
                <a:gd name="T10" fmla="*/ 3720 w 12"/>
                <a:gd name="T11" fmla="*/ 0 h 158"/>
                <a:gd name="T12" fmla="*/ 0 w 12"/>
                <a:gd name="T13" fmla="*/ 5787 h 158"/>
                <a:gd name="T14" fmla="*/ 0 w 12"/>
                <a:gd name="T15" fmla="*/ 75466 h 1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58">
                  <a:moveTo>
                    <a:pt x="0" y="79"/>
                  </a:moveTo>
                  <a:cubicBezTo>
                    <a:pt x="0" y="152"/>
                    <a:pt x="0" y="152"/>
                    <a:pt x="0" y="152"/>
                  </a:cubicBezTo>
                  <a:cubicBezTo>
                    <a:pt x="0" y="155"/>
                    <a:pt x="2" y="158"/>
                    <a:pt x="6" y="158"/>
                  </a:cubicBezTo>
                  <a:cubicBezTo>
                    <a:pt x="9" y="158"/>
                    <a:pt x="12" y="155"/>
                    <a:pt x="12" y="152"/>
                  </a:cubicBezTo>
                  <a:cubicBezTo>
                    <a:pt x="12" y="6"/>
                    <a:pt x="12" y="6"/>
                    <a:pt x="12" y="6"/>
                  </a:cubicBezTo>
                  <a:cubicBezTo>
                    <a:pt x="12" y="2"/>
                    <a:pt x="9" y="0"/>
                    <a:pt x="6" y="0"/>
                  </a:cubicBezTo>
                  <a:cubicBezTo>
                    <a:pt x="2" y="0"/>
                    <a:pt x="0" y="2"/>
                    <a:pt x="0" y="6"/>
                  </a:cubicBezTo>
                  <a:lnTo>
                    <a:pt x="0" y="79"/>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58" name="Freeform 144"/>
            <p:cNvSpPr>
              <a:spLocks/>
            </p:cNvSpPr>
            <p:nvPr/>
          </p:nvSpPr>
          <p:spPr bwMode="auto">
            <a:xfrm>
              <a:off x="880" y="1595"/>
              <a:ext cx="30" cy="272"/>
            </a:xfrm>
            <a:custGeom>
              <a:avLst/>
              <a:gdLst>
                <a:gd name="T0" fmla="*/ 0 w 12"/>
                <a:gd name="T1" fmla="*/ 6883 h 102"/>
                <a:gd name="T2" fmla="*/ 0 w 12"/>
                <a:gd name="T3" fmla="*/ 52851 h 102"/>
                <a:gd name="T4" fmla="*/ 0 w 12"/>
                <a:gd name="T5" fmla="*/ 85197 h 102"/>
                <a:gd name="T6" fmla="*/ 7345 w 12"/>
                <a:gd name="T7" fmla="*/ 97757 h 102"/>
                <a:gd name="T8" fmla="*/ 7345 w 12"/>
                <a:gd name="T9" fmla="*/ 6883 h 102"/>
                <a:gd name="T10" fmla="*/ 3720 w 12"/>
                <a:gd name="T11" fmla="*/ 0 h 102"/>
                <a:gd name="T12" fmla="*/ 0 w 12"/>
                <a:gd name="T13" fmla="*/ 6883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02">
                  <a:moveTo>
                    <a:pt x="0" y="7"/>
                  </a:moveTo>
                  <a:cubicBezTo>
                    <a:pt x="0" y="55"/>
                    <a:pt x="0" y="55"/>
                    <a:pt x="0" y="55"/>
                  </a:cubicBezTo>
                  <a:cubicBezTo>
                    <a:pt x="0" y="89"/>
                    <a:pt x="0" y="89"/>
                    <a:pt x="0" y="89"/>
                  </a:cubicBezTo>
                  <a:cubicBezTo>
                    <a:pt x="4" y="94"/>
                    <a:pt x="8" y="99"/>
                    <a:pt x="12" y="102"/>
                  </a:cubicBezTo>
                  <a:cubicBezTo>
                    <a:pt x="12" y="7"/>
                    <a:pt x="12" y="7"/>
                    <a:pt x="12" y="7"/>
                  </a:cubicBezTo>
                  <a:cubicBezTo>
                    <a:pt x="12" y="3"/>
                    <a:pt x="9" y="0"/>
                    <a:pt x="6" y="0"/>
                  </a:cubicBezTo>
                  <a:cubicBezTo>
                    <a:pt x="2" y="0"/>
                    <a:pt x="0" y="3"/>
                    <a:pt x="0" y="7"/>
                  </a:cubicBezTo>
                  <a:close/>
                </a:path>
              </a:pathLst>
            </a:custGeom>
            <a:solidFill>
              <a:srgbClr val="FFE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59" name="Freeform 145"/>
            <p:cNvSpPr>
              <a:spLocks/>
            </p:cNvSpPr>
            <p:nvPr/>
          </p:nvSpPr>
          <p:spPr bwMode="auto">
            <a:xfrm>
              <a:off x="1063" y="1909"/>
              <a:ext cx="30" cy="238"/>
            </a:xfrm>
            <a:custGeom>
              <a:avLst/>
              <a:gdLst>
                <a:gd name="T0" fmla="*/ 7345 w 12"/>
                <a:gd name="T1" fmla="*/ 81214 h 89"/>
                <a:gd name="T2" fmla="*/ 7345 w 12"/>
                <a:gd name="T3" fmla="*/ 39123 h 89"/>
                <a:gd name="T4" fmla="*/ 0 w 12"/>
                <a:gd name="T5" fmla="*/ 0 h 89"/>
                <a:gd name="T6" fmla="*/ 0 w 12"/>
                <a:gd name="T7" fmla="*/ 29255 h 89"/>
                <a:gd name="T8" fmla="*/ 0 w 12"/>
                <a:gd name="T9" fmla="*/ 81214 h 89"/>
                <a:gd name="T10" fmla="*/ 3720 w 12"/>
                <a:gd name="T11" fmla="*/ 86993 h 89"/>
                <a:gd name="T12" fmla="*/ 7345 w 12"/>
                <a:gd name="T13" fmla="*/ 81214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89">
                  <a:moveTo>
                    <a:pt x="12" y="83"/>
                  </a:moveTo>
                  <a:cubicBezTo>
                    <a:pt x="12" y="40"/>
                    <a:pt x="12" y="40"/>
                    <a:pt x="12" y="40"/>
                  </a:cubicBezTo>
                  <a:cubicBezTo>
                    <a:pt x="8" y="25"/>
                    <a:pt x="4" y="12"/>
                    <a:pt x="0" y="0"/>
                  </a:cubicBezTo>
                  <a:cubicBezTo>
                    <a:pt x="0" y="30"/>
                    <a:pt x="0" y="30"/>
                    <a:pt x="0" y="30"/>
                  </a:cubicBezTo>
                  <a:cubicBezTo>
                    <a:pt x="0" y="83"/>
                    <a:pt x="0" y="83"/>
                    <a:pt x="0" y="83"/>
                  </a:cubicBezTo>
                  <a:cubicBezTo>
                    <a:pt x="0" y="86"/>
                    <a:pt x="3" y="89"/>
                    <a:pt x="6" y="89"/>
                  </a:cubicBezTo>
                  <a:cubicBezTo>
                    <a:pt x="10" y="89"/>
                    <a:pt x="12" y="86"/>
                    <a:pt x="12" y="83"/>
                  </a:cubicBez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60" name="Freeform 146"/>
            <p:cNvSpPr>
              <a:spLocks/>
            </p:cNvSpPr>
            <p:nvPr/>
          </p:nvSpPr>
          <p:spPr bwMode="auto">
            <a:xfrm>
              <a:off x="943" y="1600"/>
              <a:ext cx="30" cy="221"/>
            </a:xfrm>
            <a:custGeom>
              <a:avLst/>
              <a:gdLst>
                <a:gd name="T0" fmla="*/ 7345 w 12"/>
                <a:gd name="T1" fmla="*/ 5735 h 83"/>
                <a:gd name="T2" fmla="*/ 3720 w 12"/>
                <a:gd name="T3" fmla="*/ 0 h 83"/>
                <a:gd name="T4" fmla="*/ 0 w 12"/>
                <a:gd name="T5" fmla="*/ 5735 h 83"/>
                <a:gd name="T6" fmla="*/ 0 w 12"/>
                <a:gd name="T7" fmla="*/ 74789 h 83"/>
                <a:gd name="T8" fmla="*/ 3720 w 12"/>
                <a:gd name="T9" fmla="*/ 78716 h 83"/>
                <a:gd name="T10" fmla="*/ 7345 w 12"/>
                <a:gd name="T11" fmla="*/ 74789 h 83"/>
                <a:gd name="T12" fmla="*/ 7345 w 12"/>
                <a:gd name="T13" fmla="*/ 5735 h 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83">
                  <a:moveTo>
                    <a:pt x="12" y="6"/>
                  </a:moveTo>
                  <a:cubicBezTo>
                    <a:pt x="12" y="2"/>
                    <a:pt x="9" y="0"/>
                    <a:pt x="6" y="0"/>
                  </a:cubicBezTo>
                  <a:cubicBezTo>
                    <a:pt x="2" y="0"/>
                    <a:pt x="0" y="2"/>
                    <a:pt x="0" y="6"/>
                  </a:cubicBezTo>
                  <a:cubicBezTo>
                    <a:pt x="0" y="79"/>
                    <a:pt x="0" y="79"/>
                    <a:pt x="0" y="79"/>
                  </a:cubicBezTo>
                  <a:cubicBezTo>
                    <a:pt x="6" y="83"/>
                    <a:pt x="6" y="83"/>
                    <a:pt x="6" y="83"/>
                  </a:cubicBezTo>
                  <a:cubicBezTo>
                    <a:pt x="12" y="79"/>
                    <a:pt x="12" y="79"/>
                    <a:pt x="12" y="79"/>
                  </a:cubicBezTo>
                  <a:lnTo>
                    <a:pt x="12" y="6"/>
                  </a:ln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61" name="Freeform 147"/>
            <p:cNvSpPr>
              <a:spLocks/>
            </p:cNvSpPr>
            <p:nvPr/>
          </p:nvSpPr>
          <p:spPr bwMode="auto">
            <a:xfrm>
              <a:off x="1000" y="1704"/>
              <a:ext cx="33" cy="237"/>
            </a:xfrm>
            <a:custGeom>
              <a:avLst/>
              <a:gdLst>
                <a:gd name="T0" fmla="*/ 0 w 13"/>
                <a:gd name="T1" fmla="*/ 79805 h 89"/>
                <a:gd name="T2" fmla="*/ 4859 w 13"/>
                <a:gd name="T3" fmla="*/ 84484 h 89"/>
                <a:gd name="T4" fmla="*/ 8847 w 13"/>
                <a:gd name="T5" fmla="*/ 79805 h 89"/>
                <a:gd name="T6" fmla="*/ 8847 w 13"/>
                <a:gd name="T7" fmla="*/ 5779 h 89"/>
                <a:gd name="T8" fmla="*/ 4859 w 13"/>
                <a:gd name="T9" fmla="*/ 0 h 89"/>
                <a:gd name="T10" fmla="*/ 0 w 13"/>
                <a:gd name="T11" fmla="*/ 5779 h 89"/>
                <a:gd name="T12" fmla="*/ 0 w 13"/>
                <a:gd name="T13" fmla="*/ 79805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89">
                  <a:moveTo>
                    <a:pt x="0" y="84"/>
                  </a:moveTo>
                  <a:cubicBezTo>
                    <a:pt x="7" y="89"/>
                    <a:pt x="7" y="89"/>
                    <a:pt x="7" y="89"/>
                  </a:cubicBezTo>
                  <a:cubicBezTo>
                    <a:pt x="13" y="84"/>
                    <a:pt x="13" y="84"/>
                    <a:pt x="13" y="84"/>
                  </a:cubicBezTo>
                  <a:cubicBezTo>
                    <a:pt x="13" y="6"/>
                    <a:pt x="13" y="6"/>
                    <a:pt x="13" y="6"/>
                  </a:cubicBezTo>
                  <a:cubicBezTo>
                    <a:pt x="13" y="3"/>
                    <a:pt x="10" y="0"/>
                    <a:pt x="7" y="0"/>
                  </a:cubicBezTo>
                  <a:cubicBezTo>
                    <a:pt x="3" y="0"/>
                    <a:pt x="0" y="3"/>
                    <a:pt x="0" y="6"/>
                  </a:cubicBezTo>
                  <a:lnTo>
                    <a:pt x="0" y="84"/>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62" name="Freeform 148"/>
            <p:cNvSpPr>
              <a:spLocks/>
            </p:cNvSpPr>
            <p:nvPr/>
          </p:nvSpPr>
          <p:spPr bwMode="auto">
            <a:xfrm>
              <a:off x="1063" y="1909"/>
              <a:ext cx="30" cy="110"/>
            </a:xfrm>
            <a:custGeom>
              <a:avLst/>
              <a:gdLst>
                <a:gd name="T0" fmla="*/ 0 w 12"/>
                <a:gd name="T1" fmla="*/ 40979 h 41"/>
                <a:gd name="T2" fmla="*/ 7345 w 12"/>
                <a:gd name="T3" fmla="*/ 40979 h 41"/>
                <a:gd name="T4" fmla="*/ 7345 w 12"/>
                <a:gd name="T5" fmla="*/ 39898 h 41"/>
                <a:gd name="T6" fmla="*/ 0 w 12"/>
                <a:gd name="T7" fmla="*/ 0 h 41"/>
                <a:gd name="T8" fmla="*/ 0 w 12"/>
                <a:gd name="T9" fmla="*/ 40979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41">
                  <a:moveTo>
                    <a:pt x="0" y="41"/>
                  </a:moveTo>
                  <a:cubicBezTo>
                    <a:pt x="12" y="41"/>
                    <a:pt x="12" y="41"/>
                    <a:pt x="12" y="41"/>
                  </a:cubicBezTo>
                  <a:cubicBezTo>
                    <a:pt x="12" y="40"/>
                    <a:pt x="12" y="40"/>
                    <a:pt x="12" y="40"/>
                  </a:cubicBezTo>
                  <a:cubicBezTo>
                    <a:pt x="8" y="25"/>
                    <a:pt x="4" y="12"/>
                    <a:pt x="0" y="0"/>
                  </a:cubicBezTo>
                  <a:lnTo>
                    <a:pt x="0" y="41"/>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63" name="Freeform 149"/>
            <p:cNvSpPr>
              <a:spLocks/>
            </p:cNvSpPr>
            <p:nvPr/>
          </p:nvSpPr>
          <p:spPr bwMode="auto">
            <a:xfrm>
              <a:off x="880" y="1595"/>
              <a:ext cx="30" cy="160"/>
            </a:xfrm>
            <a:custGeom>
              <a:avLst/>
              <a:gdLst>
                <a:gd name="T0" fmla="*/ 3720 w 12"/>
                <a:gd name="T1" fmla="*/ 57592 h 60"/>
                <a:gd name="T2" fmla="*/ 7345 w 12"/>
                <a:gd name="T3" fmla="*/ 51789 h 60"/>
                <a:gd name="T4" fmla="*/ 7345 w 12"/>
                <a:gd name="T5" fmla="*/ 6883 h 60"/>
                <a:gd name="T6" fmla="*/ 3720 w 12"/>
                <a:gd name="T7" fmla="*/ 0 h 60"/>
                <a:gd name="T8" fmla="*/ 0 w 12"/>
                <a:gd name="T9" fmla="*/ 6883 h 60"/>
                <a:gd name="T10" fmla="*/ 0 w 12"/>
                <a:gd name="T11" fmla="*/ 51789 h 60"/>
                <a:gd name="T12" fmla="*/ 3720 w 12"/>
                <a:gd name="T13" fmla="*/ 57592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60">
                  <a:moveTo>
                    <a:pt x="6" y="60"/>
                  </a:moveTo>
                  <a:cubicBezTo>
                    <a:pt x="12" y="54"/>
                    <a:pt x="12" y="54"/>
                    <a:pt x="12" y="54"/>
                  </a:cubicBezTo>
                  <a:cubicBezTo>
                    <a:pt x="12" y="7"/>
                    <a:pt x="12" y="7"/>
                    <a:pt x="12" y="7"/>
                  </a:cubicBezTo>
                  <a:cubicBezTo>
                    <a:pt x="12" y="3"/>
                    <a:pt x="9" y="0"/>
                    <a:pt x="6" y="0"/>
                  </a:cubicBezTo>
                  <a:cubicBezTo>
                    <a:pt x="2" y="0"/>
                    <a:pt x="0" y="3"/>
                    <a:pt x="0" y="7"/>
                  </a:cubicBezTo>
                  <a:cubicBezTo>
                    <a:pt x="0" y="54"/>
                    <a:pt x="0" y="54"/>
                    <a:pt x="0" y="54"/>
                  </a:cubicBezTo>
                  <a:lnTo>
                    <a:pt x="6" y="60"/>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64" name="Freeform 150"/>
            <p:cNvSpPr>
              <a:spLocks/>
            </p:cNvSpPr>
            <p:nvPr/>
          </p:nvSpPr>
          <p:spPr bwMode="auto">
            <a:xfrm>
              <a:off x="1005" y="1760"/>
              <a:ext cx="23" cy="395"/>
            </a:xfrm>
            <a:custGeom>
              <a:avLst/>
              <a:gdLst>
                <a:gd name="T0" fmla="*/ 0 w 9"/>
                <a:gd name="T1" fmla="*/ 135987 h 148"/>
                <a:gd name="T2" fmla="*/ 0 w 9"/>
                <a:gd name="T3" fmla="*/ 0 h 148"/>
                <a:gd name="T4" fmla="*/ 2167 w 9"/>
                <a:gd name="T5" fmla="*/ 92486 h 148"/>
                <a:gd name="T6" fmla="*/ 5538 w 9"/>
                <a:gd name="T7" fmla="*/ 139883 h 148"/>
                <a:gd name="T8" fmla="*/ 0 w 9"/>
                <a:gd name="T9" fmla="*/ 135987 h 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48">
                  <a:moveTo>
                    <a:pt x="0" y="141"/>
                  </a:moveTo>
                  <a:cubicBezTo>
                    <a:pt x="0" y="0"/>
                    <a:pt x="0" y="0"/>
                    <a:pt x="0" y="0"/>
                  </a:cubicBezTo>
                  <a:cubicBezTo>
                    <a:pt x="0" y="6"/>
                    <a:pt x="1" y="57"/>
                    <a:pt x="3" y="96"/>
                  </a:cubicBezTo>
                  <a:cubicBezTo>
                    <a:pt x="4" y="121"/>
                    <a:pt x="5" y="144"/>
                    <a:pt x="8" y="145"/>
                  </a:cubicBezTo>
                  <a:cubicBezTo>
                    <a:pt x="9" y="146"/>
                    <a:pt x="0" y="148"/>
                    <a:pt x="0" y="1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65" name="Freeform 151"/>
            <p:cNvSpPr>
              <a:spLocks/>
            </p:cNvSpPr>
            <p:nvPr/>
          </p:nvSpPr>
          <p:spPr bwMode="auto">
            <a:xfrm>
              <a:off x="945" y="1629"/>
              <a:ext cx="23" cy="392"/>
            </a:xfrm>
            <a:custGeom>
              <a:avLst/>
              <a:gdLst>
                <a:gd name="T0" fmla="*/ 0 w 9"/>
                <a:gd name="T1" fmla="*/ 135261 h 147"/>
                <a:gd name="T2" fmla="*/ 0 w 9"/>
                <a:gd name="T3" fmla="*/ 0 h 147"/>
                <a:gd name="T4" fmla="*/ 1403 w 9"/>
                <a:gd name="T5" fmla="*/ 92083 h 147"/>
                <a:gd name="T6" fmla="*/ 5042 w 9"/>
                <a:gd name="T7" fmla="*/ 138104 h 147"/>
                <a:gd name="T8" fmla="*/ 0 w 9"/>
                <a:gd name="T9" fmla="*/ 135261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47">
                  <a:moveTo>
                    <a:pt x="0" y="141"/>
                  </a:moveTo>
                  <a:cubicBezTo>
                    <a:pt x="0" y="0"/>
                    <a:pt x="0" y="0"/>
                    <a:pt x="0" y="0"/>
                  </a:cubicBezTo>
                  <a:cubicBezTo>
                    <a:pt x="0" y="6"/>
                    <a:pt x="1" y="56"/>
                    <a:pt x="2" y="96"/>
                  </a:cubicBezTo>
                  <a:cubicBezTo>
                    <a:pt x="3" y="120"/>
                    <a:pt x="5" y="143"/>
                    <a:pt x="7" y="144"/>
                  </a:cubicBezTo>
                  <a:cubicBezTo>
                    <a:pt x="9" y="145"/>
                    <a:pt x="0" y="147"/>
                    <a:pt x="0" y="1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66" name="Freeform 152"/>
            <p:cNvSpPr>
              <a:spLocks/>
            </p:cNvSpPr>
            <p:nvPr/>
          </p:nvSpPr>
          <p:spPr bwMode="auto">
            <a:xfrm>
              <a:off x="1068" y="1936"/>
              <a:ext cx="22" cy="208"/>
            </a:xfrm>
            <a:custGeom>
              <a:avLst/>
              <a:gdLst>
                <a:gd name="T0" fmla="*/ 0 w 9"/>
                <a:gd name="T1" fmla="*/ 69027 h 78"/>
                <a:gd name="T2" fmla="*/ 0 w 9"/>
                <a:gd name="T3" fmla="*/ 1059 h 78"/>
                <a:gd name="T4" fmla="*/ 1039 w 9"/>
                <a:gd name="T5" fmla="*/ 38435 h 78"/>
                <a:gd name="T6" fmla="*/ 3681 w 9"/>
                <a:gd name="T7" fmla="*/ 71851 h 78"/>
                <a:gd name="T8" fmla="*/ 0 w 9"/>
                <a:gd name="T9" fmla="*/ 69027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8">
                  <a:moveTo>
                    <a:pt x="0" y="72"/>
                  </a:moveTo>
                  <a:cubicBezTo>
                    <a:pt x="0" y="1"/>
                    <a:pt x="0" y="1"/>
                    <a:pt x="0" y="1"/>
                  </a:cubicBezTo>
                  <a:cubicBezTo>
                    <a:pt x="0" y="7"/>
                    <a:pt x="0" y="0"/>
                    <a:pt x="2" y="40"/>
                  </a:cubicBezTo>
                  <a:cubicBezTo>
                    <a:pt x="3" y="65"/>
                    <a:pt x="5" y="75"/>
                    <a:pt x="7" y="75"/>
                  </a:cubicBezTo>
                  <a:cubicBezTo>
                    <a:pt x="9" y="76"/>
                    <a:pt x="0" y="78"/>
                    <a:pt x="0" y="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67" name="Freeform 153"/>
            <p:cNvSpPr>
              <a:spLocks/>
            </p:cNvSpPr>
            <p:nvPr/>
          </p:nvSpPr>
          <p:spPr bwMode="auto">
            <a:xfrm>
              <a:off x="883" y="1624"/>
              <a:ext cx="12" cy="181"/>
            </a:xfrm>
            <a:custGeom>
              <a:avLst/>
              <a:gdLst>
                <a:gd name="T0" fmla="*/ 0 w 5"/>
                <a:gd name="T1" fmla="*/ 64401 h 68"/>
                <a:gd name="T2" fmla="*/ 0 w 5"/>
                <a:gd name="T3" fmla="*/ 0 h 68"/>
                <a:gd name="T4" fmla="*/ 0 w 5"/>
                <a:gd name="T5" fmla="*/ 64401 h 68"/>
                <a:gd name="T6" fmla="*/ 0 60000 65536"/>
                <a:gd name="T7" fmla="*/ 0 60000 65536"/>
                <a:gd name="T8" fmla="*/ 0 60000 65536"/>
              </a:gdLst>
              <a:ahLst/>
              <a:cxnLst>
                <a:cxn ang="T6">
                  <a:pos x="T0" y="T1"/>
                </a:cxn>
                <a:cxn ang="T7">
                  <a:pos x="T2" y="T3"/>
                </a:cxn>
                <a:cxn ang="T8">
                  <a:pos x="T4" y="T5"/>
                </a:cxn>
              </a:cxnLst>
              <a:rect l="0" t="0" r="r" b="b"/>
              <a:pathLst>
                <a:path w="5" h="68">
                  <a:moveTo>
                    <a:pt x="0" y="68"/>
                  </a:moveTo>
                  <a:cubicBezTo>
                    <a:pt x="0" y="0"/>
                    <a:pt x="0" y="0"/>
                    <a:pt x="0" y="0"/>
                  </a:cubicBezTo>
                  <a:cubicBezTo>
                    <a:pt x="2" y="7"/>
                    <a:pt x="5" y="58"/>
                    <a:pt x="0"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68" name="Freeform 154"/>
            <p:cNvSpPr>
              <a:spLocks/>
            </p:cNvSpPr>
            <p:nvPr/>
          </p:nvSpPr>
          <p:spPr bwMode="auto">
            <a:xfrm>
              <a:off x="1000" y="1704"/>
              <a:ext cx="33" cy="451"/>
            </a:xfrm>
            <a:custGeom>
              <a:avLst/>
              <a:gdLst>
                <a:gd name="T0" fmla="*/ 0 w 13"/>
                <a:gd name="T1" fmla="*/ 80945 h 169"/>
                <a:gd name="T2" fmla="*/ 0 w 13"/>
                <a:gd name="T3" fmla="*/ 156049 h 169"/>
                <a:gd name="T4" fmla="*/ 4859 w 13"/>
                <a:gd name="T5" fmla="*/ 162950 h 169"/>
                <a:gd name="T6" fmla="*/ 8847 w 13"/>
                <a:gd name="T7" fmla="*/ 156049 h 169"/>
                <a:gd name="T8" fmla="*/ 8847 w 13"/>
                <a:gd name="T9" fmla="*/ 5834 h 169"/>
                <a:gd name="T10" fmla="*/ 4859 w 13"/>
                <a:gd name="T11" fmla="*/ 0 h 169"/>
                <a:gd name="T12" fmla="*/ 0 w 13"/>
                <a:gd name="T13" fmla="*/ 5834 h 169"/>
                <a:gd name="T14" fmla="*/ 0 w 13"/>
                <a:gd name="T15" fmla="*/ 80945 h 1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69">
                  <a:moveTo>
                    <a:pt x="0" y="84"/>
                  </a:moveTo>
                  <a:cubicBezTo>
                    <a:pt x="0" y="162"/>
                    <a:pt x="0" y="162"/>
                    <a:pt x="0" y="162"/>
                  </a:cubicBezTo>
                  <a:cubicBezTo>
                    <a:pt x="0" y="166"/>
                    <a:pt x="3" y="169"/>
                    <a:pt x="7" y="169"/>
                  </a:cubicBezTo>
                  <a:cubicBezTo>
                    <a:pt x="10" y="169"/>
                    <a:pt x="13" y="166"/>
                    <a:pt x="13" y="162"/>
                  </a:cubicBezTo>
                  <a:cubicBezTo>
                    <a:pt x="13" y="6"/>
                    <a:pt x="13" y="6"/>
                    <a:pt x="13" y="6"/>
                  </a:cubicBezTo>
                  <a:cubicBezTo>
                    <a:pt x="13" y="3"/>
                    <a:pt x="10" y="0"/>
                    <a:pt x="7" y="0"/>
                  </a:cubicBezTo>
                  <a:cubicBezTo>
                    <a:pt x="3" y="0"/>
                    <a:pt x="0" y="3"/>
                    <a:pt x="0" y="6"/>
                  </a:cubicBezTo>
                  <a:lnTo>
                    <a:pt x="0" y="84"/>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69" name="Freeform 155"/>
            <p:cNvSpPr>
              <a:spLocks/>
            </p:cNvSpPr>
            <p:nvPr/>
          </p:nvSpPr>
          <p:spPr bwMode="auto">
            <a:xfrm>
              <a:off x="943" y="1600"/>
              <a:ext cx="30" cy="421"/>
            </a:xfrm>
            <a:custGeom>
              <a:avLst/>
              <a:gdLst>
                <a:gd name="T0" fmla="*/ 0 w 12"/>
                <a:gd name="T1" fmla="*/ 75466 h 158"/>
                <a:gd name="T2" fmla="*/ 0 w 12"/>
                <a:gd name="T3" fmla="*/ 144931 h 158"/>
                <a:gd name="T4" fmla="*/ 3720 w 12"/>
                <a:gd name="T5" fmla="*/ 150723 h 158"/>
                <a:gd name="T6" fmla="*/ 7345 w 12"/>
                <a:gd name="T7" fmla="*/ 144931 h 158"/>
                <a:gd name="T8" fmla="*/ 7345 w 12"/>
                <a:gd name="T9" fmla="*/ 5787 h 158"/>
                <a:gd name="T10" fmla="*/ 3720 w 12"/>
                <a:gd name="T11" fmla="*/ 0 h 158"/>
                <a:gd name="T12" fmla="*/ 0 w 12"/>
                <a:gd name="T13" fmla="*/ 5787 h 158"/>
                <a:gd name="T14" fmla="*/ 0 w 12"/>
                <a:gd name="T15" fmla="*/ 75466 h 1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58">
                  <a:moveTo>
                    <a:pt x="0" y="79"/>
                  </a:moveTo>
                  <a:cubicBezTo>
                    <a:pt x="0" y="152"/>
                    <a:pt x="0" y="152"/>
                    <a:pt x="0" y="152"/>
                  </a:cubicBezTo>
                  <a:cubicBezTo>
                    <a:pt x="0" y="155"/>
                    <a:pt x="2" y="158"/>
                    <a:pt x="6" y="158"/>
                  </a:cubicBezTo>
                  <a:cubicBezTo>
                    <a:pt x="9" y="158"/>
                    <a:pt x="12" y="155"/>
                    <a:pt x="12" y="152"/>
                  </a:cubicBezTo>
                  <a:cubicBezTo>
                    <a:pt x="12" y="6"/>
                    <a:pt x="12" y="6"/>
                    <a:pt x="12" y="6"/>
                  </a:cubicBezTo>
                  <a:cubicBezTo>
                    <a:pt x="12" y="2"/>
                    <a:pt x="9" y="0"/>
                    <a:pt x="6" y="0"/>
                  </a:cubicBezTo>
                  <a:cubicBezTo>
                    <a:pt x="2" y="0"/>
                    <a:pt x="0" y="2"/>
                    <a:pt x="0" y="6"/>
                  </a:cubicBezTo>
                  <a:lnTo>
                    <a:pt x="0" y="79"/>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70" name="Freeform 156"/>
            <p:cNvSpPr>
              <a:spLocks/>
            </p:cNvSpPr>
            <p:nvPr/>
          </p:nvSpPr>
          <p:spPr bwMode="auto">
            <a:xfrm>
              <a:off x="880" y="1595"/>
              <a:ext cx="30" cy="272"/>
            </a:xfrm>
            <a:custGeom>
              <a:avLst/>
              <a:gdLst>
                <a:gd name="T0" fmla="*/ 0 w 12"/>
                <a:gd name="T1" fmla="*/ 6883 h 102"/>
                <a:gd name="T2" fmla="*/ 0 w 12"/>
                <a:gd name="T3" fmla="*/ 52851 h 102"/>
                <a:gd name="T4" fmla="*/ 0 w 12"/>
                <a:gd name="T5" fmla="*/ 85197 h 102"/>
                <a:gd name="T6" fmla="*/ 7345 w 12"/>
                <a:gd name="T7" fmla="*/ 97757 h 102"/>
                <a:gd name="T8" fmla="*/ 7345 w 12"/>
                <a:gd name="T9" fmla="*/ 6883 h 102"/>
                <a:gd name="T10" fmla="*/ 3720 w 12"/>
                <a:gd name="T11" fmla="*/ 0 h 102"/>
                <a:gd name="T12" fmla="*/ 0 w 12"/>
                <a:gd name="T13" fmla="*/ 6883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02">
                  <a:moveTo>
                    <a:pt x="0" y="7"/>
                  </a:moveTo>
                  <a:cubicBezTo>
                    <a:pt x="0" y="55"/>
                    <a:pt x="0" y="55"/>
                    <a:pt x="0" y="55"/>
                  </a:cubicBezTo>
                  <a:cubicBezTo>
                    <a:pt x="0" y="89"/>
                    <a:pt x="0" y="89"/>
                    <a:pt x="0" y="89"/>
                  </a:cubicBezTo>
                  <a:cubicBezTo>
                    <a:pt x="4" y="94"/>
                    <a:pt x="8" y="99"/>
                    <a:pt x="12" y="102"/>
                  </a:cubicBezTo>
                  <a:cubicBezTo>
                    <a:pt x="12" y="7"/>
                    <a:pt x="12" y="7"/>
                    <a:pt x="12" y="7"/>
                  </a:cubicBezTo>
                  <a:cubicBezTo>
                    <a:pt x="12" y="3"/>
                    <a:pt x="9" y="0"/>
                    <a:pt x="6" y="0"/>
                  </a:cubicBezTo>
                  <a:cubicBezTo>
                    <a:pt x="2" y="0"/>
                    <a:pt x="0" y="3"/>
                    <a:pt x="0" y="7"/>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71" name="Freeform 157"/>
            <p:cNvSpPr>
              <a:spLocks/>
            </p:cNvSpPr>
            <p:nvPr/>
          </p:nvSpPr>
          <p:spPr bwMode="auto">
            <a:xfrm>
              <a:off x="1063" y="1909"/>
              <a:ext cx="30" cy="238"/>
            </a:xfrm>
            <a:custGeom>
              <a:avLst/>
              <a:gdLst>
                <a:gd name="T0" fmla="*/ 7345 w 12"/>
                <a:gd name="T1" fmla="*/ 81214 h 89"/>
                <a:gd name="T2" fmla="*/ 7345 w 12"/>
                <a:gd name="T3" fmla="*/ 39123 h 89"/>
                <a:gd name="T4" fmla="*/ 0 w 12"/>
                <a:gd name="T5" fmla="*/ 0 h 89"/>
                <a:gd name="T6" fmla="*/ 0 w 12"/>
                <a:gd name="T7" fmla="*/ 29255 h 89"/>
                <a:gd name="T8" fmla="*/ 0 w 12"/>
                <a:gd name="T9" fmla="*/ 81214 h 89"/>
                <a:gd name="T10" fmla="*/ 3720 w 12"/>
                <a:gd name="T11" fmla="*/ 86993 h 89"/>
                <a:gd name="T12" fmla="*/ 7345 w 12"/>
                <a:gd name="T13" fmla="*/ 81214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89">
                  <a:moveTo>
                    <a:pt x="12" y="83"/>
                  </a:moveTo>
                  <a:cubicBezTo>
                    <a:pt x="12" y="40"/>
                    <a:pt x="12" y="40"/>
                    <a:pt x="12" y="40"/>
                  </a:cubicBezTo>
                  <a:cubicBezTo>
                    <a:pt x="8" y="25"/>
                    <a:pt x="4" y="12"/>
                    <a:pt x="0" y="0"/>
                  </a:cubicBezTo>
                  <a:cubicBezTo>
                    <a:pt x="0" y="30"/>
                    <a:pt x="0" y="30"/>
                    <a:pt x="0" y="30"/>
                  </a:cubicBezTo>
                  <a:cubicBezTo>
                    <a:pt x="0" y="83"/>
                    <a:pt x="0" y="83"/>
                    <a:pt x="0" y="83"/>
                  </a:cubicBezTo>
                  <a:cubicBezTo>
                    <a:pt x="0" y="86"/>
                    <a:pt x="3" y="89"/>
                    <a:pt x="6" y="89"/>
                  </a:cubicBezTo>
                  <a:cubicBezTo>
                    <a:pt x="10" y="89"/>
                    <a:pt x="12" y="86"/>
                    <a:pt x="12" y="83"/>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72" name="Freeform 158"/>
            <p:cNvSpPr>
              <a:spLocks/>
            </p:cNvSpPr>
            <p:nvPr/>
          </p:nvSpPr>
          <p:spPr bwMode="auto">
            <a:xfrm>
              <a:off x="1315" y="1587"/>
              <a:ext cx="30" cy="450"/>
            </a:xfrm>
            <a:custGeom>
              <a:avLst/>
              <a:gdLst>
                <a:gd name="T0" fmla="*/ 0 w 12"/>
                <a:gd name="T1" fmla="*/ 80571 h 169"/>
                <a:gd name="T2" fmla="*/ 0 w 12"/>
                <a:gd name="T3" fmla="*/ 154733 h 169"/>
                <a:gd name="T4" fmla="*/ 3720 w 12"/>
                <a:gd name="T5" fmla="*/ 160357 h 169"/>
                <a:gd name="T6" fmla="*/ 7345 w 12"/>
                <a:gd name="T7" fmla="*/ 154733 h 169"/>
                <a:gd name="T8" fmla="*/ 7345 w 12"/>
                <a:gd name="T9" fmla="*/ 5736 h 169"/>
                <a:gd name="T10" fmla="*/ 3720 w 12"/>
                <a:gd name="T11" fmla="*/ 0 h 169"/>
                <a:gd name="T12" fmla="*/ 0 w 12"/>
                <a:gd name="T13" fmla="*/ 5736 h 169"/>
                <a:gd name="T14" fmla="*/ 0 w 12"/>
                <a:gd name="T15" fmla="*/ 80571 h 1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69">
                  <a:moveTo>
                    <a:pt x="0" y="85"/>
                  </a:moveTo>
                  <a:cubicBezTo>
                    <a:pt x="0" y="163"/>
                    <a:pt x="0" y="163"/>
                    <a:pt x="0" y="163"/>
                  </a:cubicBezTo>
                  <a:cubicBezTo>
                    <a:pt x="0" y="166"/>
                    <a:pt x="3" y="169"/>
                    <a:pt x="6" y="169"/>
                  </a:cubicBezTo>
                  <a:cubicBezTo>
                    <a:pt x="10" y="169"/>
                    <a:pt x="12" y="166"/>
                    <a:pt x="12" y="163"/>
                  </a:cubicBezTo>
                  <a:cubicBezTo>
                    <a:pt x="12" y="6"/>
                    <a:pt x="12" y="6"/>
                    <a:pt x="12" y="6"/>
                  </a:cubicBezTo>
                  <a:cubicBezTo>
                    <a:pt x="12" y="3"/>
                    <a:pt x="10" y="0"/>
                    <a:pt x="6" y="0"/>
                  </a:cubicBezTo>
                  <a:cubicBezTo>
                    <a:pt x="3" y="0"/>
                    <a:pt x="0" y="3"/>
                    <a:pt x="0" y="6"/>
                  </a:cubicBezTo>
                  <a:lnTo>
                    <a:pt x="0" y="85"/>
                  </a:ln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73" name="Freeform 159"/>
            <p:cNvSpPr>
              <a:spLocks/>
            </p:cNvSpPr>
            <p:nvPr/>
          </p:nvSpPr>
          <p:spPr bwMode="auto">
            <a:xfrm>
              <a:off x="1255" y="1717"/>
              <a:ext cx="33" cy="424"/>
            </a:xfrm>
            <a:custGeom>
              <a:avLst/>
              <a:gdLst>
                <a:gd name="T0" fmla="*/ 0 w 13"/>
                <a:gd name="T1" fmla="*/ 75912 h 159"/>
                <a:gd name="T2" fmla="*/ 0 w 13"/>
                <a:gd name="T3" fmla="*/ 145635 h 159"/>
                <a:gd name="T4" fmla="*/ 3988 w 13"/>
                <a:gd name="T5" fmla="*/ 152520 h 159"/>
                <a:gd name="T6" fmla="*/ 8847 w 13"/>
                <a:gd name="T7" fmla="*/ 145635 h 159"/>
                <a:gd name="T8" fmla="*/ 8847 w 13"/>
                <a:gd name="T9" fmla="*/ 5824 h 159"/>
                <a:gd name="T10" fmla="*/ 3988 w 13"/>
                <a:gd name="T11" fmla="*/ 0 h 159"/>
                <a:gd name="T12" fmla="*/ 0 w 13"/>
                <a:gd name="T13" fmla="*/ 5824 h 159"/>
                <a:gd name="T14" fmla="*/ 0 w 13"/>
                <a:gd name="T15" fmla="*/ 75912 h 1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59">
                  <a:moveTo>
                    <a:pt x="0" y="79"/>
                  </a:moveTo>
                  <a:cubicBezTo>
                    <a:pt x="0" y="152"/>
                    <a:pt x="0" y="152"/>
                    <a:pt x="0" y="152"/>
                  </a:cubicBezTo>
                  <a:cubicBezTo>
                    <a:pt x="0" y="156"/>
                    <a:pt x="3" y="159"/>
                    <a:pt x="6" y="159"/>
                  </a:cubicBezTo>
                  <a:cubicBezTo>
                    <a:pt x="10" y="159"/>
                    <a:pt x="13" y="156"/>
                    <a:pt x="13" y="152"/>
                  </a:cubicBezTo>
                  <a:cubicBezTo>
                    <a:pt x="13" y="6"/>
                    <a:pt x="13" y="6"/>
                    <a:pt x="13" y="6"/>
                  </a:cubicBezTo>
                  <a:cubicBezTo>
                    <a:pt x="13" y="3"/>
                    <a:pt x="10" y="0"/>
                    <a:pt x="6" y="0"/>
                  </a:cubicBezTo>
                  <a:cubicBezTo>
                    <a:pt x="3" y="0"/>
                    <a:pt x="0" y="3"/>
                    <a:pt x="0" y="6"/>
                  </a:cubicBezTo>
                  <a:lnTo>
                    <a:pt x="0" y="79"/>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74" name="Freeform 160"/>
            <p:cNvSpPr>
              <a:spLocks/>
            </p:cNvSpPr>
            <p:nvPr/>
          </p:nvSpPr>
          <p:spPr bwMode="auto">
            <a:xfrm>
              <a:off x="1193" y="1888"/>
              <a:ext cx="32" cy="269"/>
            </a:xfrm>
            <a:custGeom>
              <a:avLst/>
              <a:gdLst>
                <a:gd name="T0" fmla="*/ 0 w 13"/>
                <a:gd name="T1" fmla="*/ 5782 h 101"/>
                <a:gd name="T2" fmla="*/ 0 w 13"/>
                <a:gd name="T3" fmla="*/ 51486 h 101"/>
                <a:gd name="T4" fmla="*/ 0 w 13"/>
                <a:gd name="T5" fmla="*/ 84583 h 101"/>
                <a:gd name="T6" fmla="*/ 7131 w 13"/>
                <a:gd name="T7" fmla="*/ 95953 h 101"/>
                <a:gd name="T8" fmla="*/ 7131 w 13"/>
                <a:gd name="T9" fmla="*/ 5782 h 101"/>
                <a:gd name="T10" fmla="*/ 3338 w 13"/>
                <a:gd name="T11" fmla="*/ 0 h 101"/>
                <a:gd name="T12" fmla="*/ 0 w 13"/>
                <a:gd name="T13" fmla="*/ 5782 h 1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1">
                  <a:moveTo>
                    <a:pt x="0" y="6"/>
                  </a:moveTo>
                  <a:cubicBezTo>
                    <a:pt x="0" y="54"/>
                    <a:pt x="0" y="54"/>
                    <a:pt x="0" y="54"/>
                  </a:cubicBezTo>
                  <a:cubicBezTo>
                    <a:pt x="0" y="89"/>
                    <a:pt x="0" y="89"/>
                    <a:pt x="0" y="89"/>
                  </a:cubicBezTo>
                  <a:cubicBezTo>
                    <a:pt x="4" y="94"/>
                    <a:pt x="8" y="98"/>
                    <a:pt x="13" y="101"/>
                  </a:cubicBezTo>
                  <a:cubicBezTo>
                    <a:pt x="13" y="6"/>
                    <a:pt x="13" y="6"/>
                    <a:pt x="13" y="6"/>
                  </a:cubicBezTo>
                  <a:cubicBezTo>
                    <a:pt x="13" y="3"/>
                    <a:pt x="10" y="0"/>
                    <a:pt x="6" y="0"/>
                  </a:cubicBezTo>
                  <a:cubicBezTo>
                    <a:pt x="3" y="0"/>
                    <a:pt x="0" y="3"/>
                    <a:pt x="0" y="6"/>
                  </a:cubicBezTo>
                  <a:close/>
                </a:path>
              </a:pathLst>
            </a:custGeom>
            <a:solidFill>
              <a:srgbClr val="FFE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75" name="Freeform 161"/>
            <p:cNvSpPr>
              <a:spLocks/>
            </p:cNvSpPr>
            <p:nvPr/>
          </p:nvSpPr>
          <p:spPr bwMode="auto">
            <a:xfrm>
              <a:off x="1138" y="2011"/>
              <a:ext cx="27" cy="64"/>
            </a:xfrm>
            <a:custGeom>
              <a:avLst/>
              <a:gdLst>
                <a:gd name="T0" fmla="*/ 5886 w 11"/>
                <a:gd name="T1" fmla="*/ 23061 h 24"/>
                <a:gd name="T2" fmla="*/ 5886 w 11"/>
                <a:gd name="T3" fmla="*/ 6883 h 24"/>
                <a:gd name="T4" fmla="*/ 2216 w 11"/>
                <a:gd name="T5" fmla="*/ 0 h 24"/>
                <a:gd name="T6" fmla="*/ 0 w 11"/>
                <a:gd name="T7" fmla="*/ 1763 h 24"/>
                <a:gd name="T8" fmla="*/ 5886 w 11"/>
                <a:gd name="T9" fmla="*/ 23061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4">
                  <a:moveTo>
                    <a:pt x="11" y="24"/>
                  </a:moveTo>
                  <a:cubicBezTo>
                    <a:pt x="11" y="7"/>
                    <a:pt x="11" y="7"/>
                    <a:pt x="11" y="7"/>
                  </a:cubicBezTo>
                  <a:cubicBezTo>
                    <a:pt x="11" y="3"/>
                    <a:pt x="8" y="0"/>
                    <a:pt x="4" y="0"/>
                  </a:cubicBezTo>
                  <a:cubicBezTo>
                    <a:pt x="3" y="0"/>
                    <a:pt x="1" y="1"/>
                    <a:pt x="0" y="2"/>
                  </a:cubicBezTo>
                  <a:cubicBezTo>
                    <a:pt x="4" y="10"/>
                    <a:pt x="7" y="17"/>
                    <a:pt x="11" y="24"/>
                  </a:cubicBez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76" name="Freeform 162"/>
            <p:cNvSpPr>
              <a:spLocks/>
            </p:cNvSpPr>
            <p:nvPr/>
          </p:nvSpPr>
          <p:spPr bwMode="auto">
            <a:xfrm>
              <a:off x="1378" y="1656"/>
              <a:ext cx="30" cy="237"/>
            </a:xfrm>
            <a:custGeom>
              <a:avLst/>
              <a:gdLst>
                <a:gd name="T0" fmla="*/ 7345 w 12"/>
                <a:gd name="T1" fmla="*/ 78838 h 89"/>
                <a:gd name="T2" fmla="*/ 7345 w 12"/>
                <a:gd name="T3" fmla="*/ 38165 h 89"/>
                <a:gd name="T4" fmla="*/ 0 w 12"/>
                <a:gd name="T5" fmla="*/ 0 h 89"/>
                <a:gd name="T6" fmla="*/ 0 w 12"/>
                <a:gd name="T7" fmla="*/ 28515 h 89"/>
                <a:gd name="T8" fmla="*/ 0 w 12"/>
                <a:gd name="T9" fmla="*/ 78838 h 89"/>
                <a:gd name="T10" fmla="*/ 3720 w 12"/>
                <a:gd name="T11" fmla="*/ 84484 h 89"/>
                <a:gd name="T12" fmla="*/ 7345 w 12"/>
                <a:gd name="T13" fmla="*/ 78838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89">
                  <a:moveTo>
                    <a:pt x="12" y="83"/>
                  </a:moveTo>
                  <a:cubicBezTo>
                    <a:pt x="12" y="40"/>
                    <a:pt x="12" y="40"/>
                    <a:pt x="12" y="40"/>
                  </a:cubicBezTo>
                  <a:cubicBezTo>
                    <a:pt x="7" y="25"/>
                    <a:pt x="4" y="12"/>
                    <a:pt x="0" y="0"/>
                  </a:cubicBezTo>
                  <a:cubicBezTo>
                    <a:pt x="0" y="30"/>
                    <a:pt x="0" y="30"/>
                    <a:pt x="0" y="30"/>
                  </a:cubicBezTo>
                  <a:cubicBezTo>
                    <a:pt x="0" y="83"/>
                    <a:pt x="0" y="83"/>
                    <a:pt x="0" y="83"/>
                  </a:cubicBezTo>
                  <a:cubicBezTo>
                    <a:pt x="0" y="86"/>
                    <a:pt x="2" y="89"/>
                    <a:pt x="6" y="89"/>
                  </a:cubicBezTo>
                  <a:cubicBezTo>
                    <a:pt x="9" y="89"/>
                    <a:pt x="12" y="86"/>
                    <a:pt x="12" y="83"/>
                  </a:cubicBez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77" name="Freeform 163"/>
            <p:cNvSpPr>
              <a:spLocks/>
            </p:cNvSpPr>
            <p:nvPr/>
          </p:nvSpPr>
          <p:spPr bwMode="auto">
            <a:xfrm>
              <a:off x="1255" y="1717"/>
              <a:ext cx="33" cy="224"/>
            </a:xfrm>
            <a:custGeom>
              <a:avLst/>
              <a:gdLst>
                <a:gd name="T0" fmla="*/ 8847 w 13"/>
                <a:gd name="T1" fmla="*/ 5824 h 84"/>
                <a:gd name="T2" fmla="*/ 3988 w 13"/>
                <a:gd name="T3" fmla="*/ 0 h 84"/>
                <a:gd name="T4" fmla="*/ 0 w 13"/>
                <a:gd name="T5" fmla="*/ 5824 h 84"/>
                <a:gd name="T6" fmla="*/ 0 w 13"/>
                <a:gd name="T7" fmla="*/ 75912 h 84"/>
                <a:gd name="T8" fmla="*/ 3988 w 13"/>
                <a:gd name="T9" fmla="*/ 80499 h 84"/>
                <a:gd name="T10" fmla="*/ 8847 w 13"/>
                <a:gd name="T11" fmla="*/ 75912 h 84"/>
                <a:gd name="T12" fmla="*/ 8847 w 13"/>
                <a:gd name="T13" fmla="*/ 5824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84">
                  <a:moveTo>
                    <a:pt x="13" y="6"/>
                  </a:moveTo>
                  <a:cubicBezTo>
                    <a:pt x="13" y="3"/>
                    <a:pt x="10" y="0"/>
                    <a:pt x="6" y="0"/>
                  </a:cubicBezTo>
                  <a:cubicBezTo>
                    <a:pt x="3" y="0"/>
                    <a:pt x="0" y="3"/>
                    <a:pt x="0" y="6"/>
                  </a:cubicBezTo>
                  <a:cubicBezTo>
                    <a:pt x="0" y="79"/>
                    <a:pt x="0" y="79"/>
                    <a:pt x="0" y="79"/>
                  </a:cubicBezTo>
                  <a:cubicBezTo>
                    <a:pt x="6" y="84"/>
                    <a:pt x="6" y="84"/>
                    <a:pt x="6" y="84"/>
                  </a:cubicBezTo>
                  <a:cubicBezTo>
                    <a:pt x="13" y="79"/>
                    <a:pt x="13" y="79"/>
                    <a:pt x="13" y="79"/>
                  </a:cubicBezTo>
                  <a:lnTo>
                    <a:pt x="13" y="6"/>
                  </a:lnTo>
                  <a:close/>
                </a:path>
              </a:pathLst>
            </a:custGeom>
            <a:solidFill>
              <a:srgbClr val="FFE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78" name="Freeform 164"/>
            <p:cNvSpPr>
              <a:spLocks/>
            </p:cNvSpPr>
            <p:nvPr/>
          </p:nvSpPr>
          <p:spPr bwMode="auto">
            <a:xfrm>
              <a:off x="1315" y="1587"/>
              <a:ext cx="30" cy="240"/>
            </a:xfrm>
            <a:custGeom>
              <a:avLst/>
              <a:gdLst>
                <a:gd name="T0" fmla="*/ 0 w 12"/>
                <a:gd name="T1" fmla="*/ 81557 h 90"/>
                <a:gd name="T2" fmla="*/ 4425 w 12"/>
                <a:gd name="T3" fmla="*/ 86323 h 90"/>
                <a:gd name="T4" fmla="*/ 7345 w 12"/>
                <a:gd name="T5" fmla="*/ 81557 h 90"/>
                <a:gd name="T6" fmla="*/ 7345 w 12"/>
                <a:gd name="T7" fmla="*/ 5824 h 90"/>
                <a:gd name="T8" fmla="*/ 3720 w 12"/>
                <a:gd name="T9" fmla="*/ 0 h 90"/>
                <a:gd name="T10" fmla="*/ 0 w 12"/>
                <a:gd name="T11" fmla="*/ 5824 h 90"/>
                <a:gd name="T12" fmla="*/ 0 w 12"/>
                <a:gd name="T13" fmla="*/ 81557 h 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0">
                  <a:moveTo>
                    <a:pt x="0" y="85"/>
                  </a:moveTo>
                  <a:cubicBezTo>
                    <a:pt x="7" y="90"/>
                    <a:pt x="7" y="90"/>
                    <a:pt x="7" y="90"/>
                  </a:cubicBezTo>
                  <a:cubicBezTo>
                    <a:pt x="12" y="85"/>
                    <a:pt x="12" y="85"/>
                    <a:pt x="12" y="85"/>
                  </a:cubicBezTo>
                  <a:cubicBezTo>
                    <a:pt x="12" y="6"/>
                    <a:pt x="12" y="6"/>
                    <a:pt x="12" y="6"/>
                  </a:cubicBezTo>
                  <a:cubicBezTo>
                    <a:pt x="12" y="3"/>
                    <a:pt x="10" y="0"/>
                    <a:pt x="6" y="0"/>
                  </a:cubicBezTo>
                  <a:cubicBezTo>
                    <a:pt x="3" y="0"/>
                    <a:pt x="0" y="3"/>
                    <a:pt x="0" y="6"/>
                  </a:cubicBezTo>
                  <a:lnTo>
                    <a:pt x="0" y="85"/>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79" name="Freeform 165"/>
            <p:cNvSpPr>
              <a:spLocks/>
            </p:cNvSpPr>
            <p:nvPr/>
          </p:nvSpPr>
          <p:spPr bwMode="auto">
            <a:xfrm>
              <a:off x="1378" y="1656"/>
              <a:ext cx="30" cy="123"/>
            </a:xfrm>
            <a:custGeom>
              <a:avLst/>
              <a:gdLst>
                <a:gd name="T0" fmla="*/ 0 w 12"/>
                <a:gd name="T1" fmla="*/ 40189 h 46"/>
                <a:gd name="T2" fmla="*/ 3720 w 12"/>
                <a:gd name="T3" fmla="*/ 44986 h 46"/>
                <a:gd name="T4" fmla="*/ 7345 w 12"/>
                <a:gd name="T5" fmla="*/ 40189 h 46"/>
                <a:gd name="T6" fmla="*/ 7345 w 12"/>
                <a:gd name="T7" fmla="*/ 39117 h 46"/>
                <a:gd name="T8" fmla="*/ 0 w 12"/>
                <a:gd name="T9" fmla="*/ 0 h 46"/>
                <a:gd name="T10" fmla="*/ 0 w 12"/>
                <a:gd name="T11" fmla="*/ 40189 h 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46">
                  <a:moveTo>
                    <a:pt x="0" y="41"/>
                  </a:moveTo>
                  <a:cubicBezTo>
                    <a:pt x="6" y="46"/>
                    <a:pt x="6" y="46"/>
                    <a:pt x="6" y="46"/>
                  </a:cubicBezTo>
                  <a:cubicBezTo>
                    <a:pt x="12" y="41"/>
                    <a:pt x="12" y="41"/>
                    <a:pt x="12" y="41"/>
                  </a:cubicBezTo>
                  <a:cubicBezTo>
                    <a:pt x="12" y="40"/>
                    <a:pt x="12" y="40"/>
                    <a:pt x="12" y="40"/>
                  </a:cubicBezTo>
                  <a:cubicBezTo>
                    <a:pt x="7" y="25"/>
                    <a:pt x="4" y="12"/>
                    <a:pt x="0" y="0"/>
                  </a:cubicBezTo>
                  <a:lnTo>
                    <a:pt x="0" y="41"/>
                  </a:ln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80" name="Freeform 166"/>
            <p:cNvSpPr>
              <a:spLocks/>
            </p:cNvSpPr>
            <p:nvPr/>
          </p:nvSpPr>
          <p:spPr bwMode="auto">
            <a:xfrm>
              <a:off x="1193" y="1888"/>
              <a:ext cx="32" cy="144"/>
            </a:xfrm>
            <a:custGeom>
              <a:avLst/>
              <a:gdLst>
                <a:gd name="T0" fmla="*/ 7131 w 13"/>
                <a:gd name="T1" fmla="*/ 51789 h 54"/>
                <a:gd name="T2" fmla="*/ 7131 w 13"/>
                <a:gd name="T3" fmla="*/ 5824 h 54"/>
                <a:gd name="T4" fmla="*/ 3338 w 13"/>
                <a:gd name="T5" fmla="*/ 0 h 54"/>
                <a:gd name="T6" fmla="*/ 0 w 13"/>
                <a:gd name="T7" fmla="*/ 5824 h 54"/>
                <a:gd name="T8" fmla="*/ 0 w 13"/>
                <a:gd name="T9" fmla="*/ 51789 h 54"/>
                <a:gd name="T10" fmla="*/ 7131 w 13"/>
                <a:gd name="T11" fmla="*/ 51789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54">
                  <a:moveTo>
                    <a:pt x="13" y="54"/>
                  </a:moveTo>
                  <a:cubicBezTo>
                    <a:pt x="13" y="6"/>
                    <a:pt x="13" y="6"/>
                    <a:pt x="13" y="6"/>
                  </a:cubicBezTo>
                  <a:cubicBezTo>
                    <a:pt x="13" y="3"/>
                    <a:pt x="10" y="0"/>
                    <a:pt x="6" y="0"/>
                  </a:cubicBezTo>
                  <a:cubicBezTo>
                    <a:pt x="3" y="0"/>
                    <a:pt x="0" y="3"/>
                    <a:pt x="0" y="6"/>
                  </a:cubicBezTo>
                  <a:cubicBezTo>
                    <a:pt x="0" y="54"/>
                    <a:pt x="0" y="54"/>
                    <a:pt x="0" y="54"/>
                  </a:cubicBezTo>
                  <a:lnTo>
                    <a:pt x="13" y="54"/>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81" name="Freeform 167"/>
            <p:cNvSpPr>
              <a:spLocks/>
            </p:cNvSpPr>
            <p:nvPr/>
          </p:nvSpPr>
          <p:spPr bwMode="auto">
            <a:xfrm>
              <a:off x="1320" y="1645"/>
              <a:ext cx="23" cy="392"/>
            </a:xfrm>
            <a:custGeom>
              <a:avLst/>
              <a:gdLst>
                <a:gd name="T0" fmla="*/ 0 w 9"/>
                <a:gd name="T1" fmla="*/ 135261 h 147"/>
                <a:gd name="T2" fmla="*/ 0 w 9"/>
                <a:gd name="T3" fmla="*/ 0 h 147"/>
                <a:gd name="T4" fmla="*/ 1403 w 9"/>
                <a:gd name="T5" fmla="*/ 92083 h 147"/>
                <a:gd name="T6" fmla="*/ 5042 w 9"/>
                <a:gd name="T7" fmla="*/ 138104 h 147"/>
                <a:gd name="T8" fmla="*/ 0 w 9"/>
                <a:gd name="T9" fmla="*/ 135261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47">
                  <a:moveTo>
                    <a:pt x="0" y="141"/>
                  </a:moveTo>
                  <a:cubicBezTo>
                    <a:pt x="0" y="0"/>
                    <a:pt x="0" y="0"/>
                    <a:pt x="0" y="0"/>
                  </a:cubicBezTo>
                  <a:cubicBezTo>
                    <a:pt x="0" y="6"/>
                    <a:pt x="1" y="56"/>
                    <a:pt x="2" y="96"/>
                  </a:cubicBezTo>
                  <a:cubicBezTo>
                    <a:pt x="3" y="120"/>
                    <a:pt x="5" y="143"/>
                    <a:pt x="7" y="144"/>
                  </a:cubicBezTo>
                  <a:cubicBezTo>
                    <a:pt x="9" y="145"/>
                    <a:pt x="0" y="147"/>
                    <a:pt x="0" y="1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82" name="Freeform 168"/>
            <p:cNvSpPr>
              <a:spLocks/>
            </p:cNvSpPr>
            <p:nvPr/>
          </p:nvSpPr>
          <p:spPr bwMode="auto">
            <a:xfrm>
              <a:off x="1258" y="1747"/>
              <a:ext cx="25" cy="394"/>
            </a:xfrm>
            <a:custGeom>
              <a:avLst/>
              <a:gdLst>
                <a:gd name="T0" fmla="*/ 783 w 10"/>
                <a:gd name="T1" fmla="*/ 133444 h 148"/>
                <a:gd name="T2" fmla="*/ 783 w 10"/>
                <a:gd name="T3" fmla="*/ 0 h 148"/>
                <a:gd name="T4" fmla="*/ 1958 w 10"/>
                <a:gd name="T5" fmla="*/ 91203 h 148"/>
                <a:gd name="T6" fmla="*/ 4895 w 10"/>
                <a:gd name="T7" fmla="*/ 136369 h 148"/>
                <a:gd name="T8" fmla="*/ 783 w 10"/>
                <a:gd name="T9" fmla="*/ 133444 h 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48">
                  <a:moveTo>
                    <a:pt x="1" y="141"/>
                  </a:moveTo>
                  <a:cubicBezTo>
                    <a:pt x="1" y="0"/>
                    <a:pt x="1" y="0"/>
                    <a:pt x="1" y="0"/>
                  </a:cubicBezTo>
                  <a:cubicBezTo>
                    <a:pt x="0" y="6"/>
                    <a:pt x="1" y="56"/>
                    <a:pt x="3" y="96"/>
                  </a:cubicBezTo>
                  <a:cubicBezTo>
                    <a:pt x="4" y="121"/>
                    <a:pt x="5" y="144"/>
                    <a:pt x="8" y="144"/>
                  </a:cubicBezTo>
                  <a:cubicBezTo>
                    <a:pt x="10" y="146"/>
                    <a:pt x="1" y="148"/>
                    <a:pt x="1" y="1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83" name="Freeform 169"/>
            <p:cNvSpPr>
              <a:spLocks/>
            </p:cNvSpPr>
            <p:nvPr/>
          </p:nvSpPr>
          <p:spPr bwMode="auto">
            <a:xfrm>
              <a:off x="1380" y="1683"/>
              <a:ext cx="23" cy="208"/>
            </a:xfrm>
            <a:custGeom>
              <a:avLst/>
              <a:gdLst>
                <a:gd name="T0" fmla="*/ 0 w 9"/>
                <a:gd name="T1" fmla="*/ 69027 h 78"/>
                <a:gd name="T2" fmla="*/ 0 w 9"/>
                <a:gd name="T3" fmla="*/ 1059 h 78"/>
                <a:gd name="T4" fmla="*/ 1403 w 9"/>
                <a:gd name="T5" fmla="*/ 38435 h 78"/>
                <a:gd name="T6" fmla="*/ 5042 w 9"/>
                <a:gd name="T7" fmla="*/ 71851 h 78"/>
                <a:gd name="T8" fmla="*/ 0 w 9"/>
                <a:gd name="T9" fmla="*/ 69027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8">
                  <a:moveTo>
                    <a:pt x="0" y="72"/>
                  </a:moveTo>
                  <a:cubicBezTo>
                    <a:pt x="0" y="1"/>
                    <a:pt x="0" y="1"/>
                    <a:pt x="0" y="1"/>
                  </a:cubicBezTo>
                  <a:cubicBezTo>
                    <a:pt x="0" y="7"/>
                    <a:pt x="1" y="0"/>
                    <a:pt x="2" y="40"/>
                  </a:cubicBezTo>
                  <a:cubicBezTo>
                    <a:pt x="3" y="65"/>
                    <a:pt x="5" y="75"/>
                    <a:pt x="7" y="75"/>
                  </a:cubicBezTo>
                  <a:cubicBezTo>
                    <a:pt x="9" y="76"/>
                    <a:pt x="0" y="78"/>
                    <a:pt x="0" y="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84" name="Freeform 170"/>
            <p:cNvSpPr>
              <a:spLocks/>
            </p:cNvSpPr>
            <p:nvPr/>
          </p:nvSpPr>
          <p:spPr bwMode="auto">
            <a:xfrm>
              <a:off x="1198" y="1915"/>
              <a:ext cx="10" cy="181"/>
            </a:xfrm>
            <a:custGeom>
              <a:avLst/>
              <a:gdLst>
                <a:gd name="T0" fmla="*/ 0 w 4"/>
                <a:gd name="T1" fmla="*/ 64401 h 68"/>
                <a:gd name="T2" fmla="*/ 0 w 4"/>
                <a:gd name="T3" fmla="*/ 0 h 68"/>
                <a:gd name="T4" fmla="*/ 0 w 4"/>
                <a:gd name="T5" fmla="*/ 64401 h 68"/>
                <a:gd name="T6" fmla="*/ 0 60000 65536"/>
                <a:gd name="T7" fmla="*/ 0 60000 65536"/>
                <a:gd name="T8" fmla="*/ 0 60000 65536"/>
              </a:gdLst>
              <a:ahLst/>
              <a:cxnLst>
                <a:cxn ang="T6">
                  <a:pos x="T0" y="T1"/>
                </a:cxn>
                <a:cxn ang="T7">
                  <a:pos x="T2" y="T3"/>
                </a:cxn>
                <a:cxn ang="T8">
                  <a:pos x="T4" y="T5"/>
                </a:cxn>
              </a:cxnLst>
              <a:rect l="0" t="0" r="r" b="b"/>
              <a:pathLst>
                <a:path w="4" h="68">
                  <a:moveTo>
                    <a:pt x="0" y="68"/>
                  </a:moveTo>
                  <a:cubicBezTo>
                    <a:pt x="0" y="0"/>
                    <a:pt x="0" y="0"/>
                    <a:pt x="0" y="0"/>
                  </a:cubicBezTo>
                  <a:cubicBezTo>
                    <a:pt x="2" y="8"/>
                    <a:pt x="4" y="59"/>
                    <a:pt x="0"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85" name="Freeform 171"/>
            <p:cNvSpPr>
              <a:spLocks/>
            </p:cNvSpPr>
            <p:nvPr/>
          </p:nvSpPr>
          <p:spPr bwMode="auto">
            <a:xfrm>
              <a:off x="1315" y="1587"/>
              <a:ext cx="30" cy="450"/>
            </a:xfrm>
            <a:custGeom>
              <a:avLst/>
              <a:gdLst>
                <a:gd name="T0" fmla="*/ 0 w 12"/>
                <a:gd name="T1" fmla="*/ 80571 h 169"/>
                <a:gd name="T2" fmla="*/ 0 w 12"/>
                <a:gd name="T3" fmla="*/ 154733 h 169"/>
                <a:gd name="T4" fmla="*/ 3720 w 12"/>
                <a:gd name="T5" fmla="*/ 160357 h 169"/>
                <a:gd name="T6" fmla="*/ 7345 w 12"/>
                <a:gd name="T7" fmla="*/ 154733 h 169"/>
                <a:gd name="T8" fmla="*/ 7345 w 12"/>
                <a:gd name="T9" fmla="*/ 5736 h 169"/>
                <a:gd name="T10" fmla="*/ 3720 w 12"/>
                <a:gd name="T11" fmla="*/ 0 h 169"/>
                <a:gd name="T12" fmla="*/ 0 w 12"/>
                <a:gd name="T13" fmla="*/ 5736 h 169"/>
                <a:gd name="T14" fmla="*/ 0 w 12"/>
                <a:gd name="T15" fmla="*/ 80571 h 1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69">
                  <a:moveTo>
                    <a:pt x="0" y="85"/>
                  </a:moveTo>
                  <a:cubicBezTo>
                    <a:pt x="0" y="163"/>
                    <a:pt x="0" y="163"/>
                    <a:pt x="0" y="163"/>
                  </a:cubicBezTo>
                  <a:cubicBezTo>
                    <a:pt x="0" y="166"/>
                    <a:pt x="3" y="169"/>
                    <a:pt x="6" y="169"/>
                  </a:cubicBezTo>
                  <a:cubicBezTo>
                    <a:pt x="10" y="169"/>
                    <a:pt x="12" y="166"/>
                    <a:pt x="12" y="163"/>
                  </a:cubicBezTo>
                  <a:cubicBezTo>
                    <a:pt x="12" y="6"/>
                    <a:pt x="12" y="6"/>
                    <a:pt x="12" y="6"/>
                  </a:cubicBezTo>
                  <a:cubicBezTo>
                    <a:pt x="12" y="3"/>
                    <a:pt x="10" y="0"/>
                    <a:pt x="6" y="0"/>
                  </a:cubicBezTo>
                  <a:cubicBezTo>
                    <a:pt x="3" y="0"/>
                    <a:pt x="0" y="3"/>
                    <a:pt x="0" y="6"/>
                  </a:cubicBezTo>
                  <a:lnTo>
                    <a:pt x="0" y="85"/>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86" name="Freeform 172"/>
            <p:cNvSpPr>
              <a:spLocks/>
            </p:cNvSpPr>
            <p:nvPr/>
          </p:nvSpPr>
          <p:spPr bwMode="auto">
            <a:xfrm>
              <a:off x="1255" y="1717"/>
              <a:ext cx="33" cy="424"/>
            </a:xfrm>
            <a:custGeom>
              <a:avLst/>
              <a:gdLst>
                <a:gd name="T0" fmla="*/ 0 w 13"/>
                <a:gd name="T1" fmla="*/ 75912 h 159"/>
                <a:gd name="T2" fmla="*/ 0 w 13"/>
                <a:gd name="T3" fmla="*/ 145635 h 159"/>
                <a:gd name="T4" fmla="*/ 3988 w 13"/>
                <a:gd name="T5" fmla="*/ 152520 h 159"/>
                <a:gd name="T6" fmla="*/ 8847 w 13"/>
                <a:gd name="T7" fmla="*/ 145635 h 159"/>
                <a:gd name="T8" fmla="*/ 8847 w 13"/>
                <a:gd name="T9" fmla="*/ 5824 h 159"/>
                <a:gd name="T10" fmla="*/ 3988 w 13"/>
                <a:gd name="T11" fmla="*/ 0 h 159"/>
                <a:gd name="T12" fmla="*/ 0 w 13"/>
                <a:gd name="T13" fmla="*/ 5824 h 159"/>
                <a:gd name="T14" fmla="*/ 0 w 13"/>
                <a:gd name="T15" fmla="*/ 75912 h 1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59">
                  <a:moveTo>
                    <a:pt x="0" y="79"/>
                  </a:moveTo>
                  <a:cubicBezTo>
                    <a:pt x="0" y="152"/>
                    <a:pt x="0" y="152"/>
                    <a:pt x="0" y="152"/>
                  </a:cubicBezTo>
                  <a:cubicBezTo>
                    <a:pt x="0" y="156"/>
                    <a:pt x="3" y="159"/>
                    <a:pt x="6" y="159"/>
                  </a:cubicBezTo>
                  <a:cubicBezTo>
                    <a:pt x="10" y="159"/>
                    <a:pt x="13" y="156"/>
                    <a:pt x="13" y="152"/>
                  </a:cubicBezTo>
                  <a:cubicBezTo>
                    <a:pt x="13" y="6"/>
                    <a:pt x="13" y="6"/>
                    <a:pt x="13" y="6"/>
                  </a:cubicBezTo>
                  <a:cubicBezTo>
                    <a:pt x="13" y="3"/>
                    <a:pt x="10" y="0"/>
                    <a:pt x="6" y="0"/>
                  </a:cubicBezTo>
                  <a:cubicBezTo>
                    <a:pt x="3" y="0"/>
                    <a:pt x="0" y="3"/>
                    <a:pt x="0" y="6"/>
                  </a:cubicBezTo>
                  <a:lnTo>
                    <a:pt x="0" y="79"/>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87" name="Freeform 173"/>
            <p:cNvSpPr>
              <a:spLocks/>
            </p:cNvSpPr>
            <p:nvPr/>
          </p:nvSpPr>
          <p:spPr bwMode="auto">
            <a:xfrm>
              <a:off x="1193" y="1888"/>
              <a:ext cx="32" cy="269"/>
            </a:xfrm>
            <a:custGeom>
              <a:avLst/>
              <a:gdLst>
                <a:gd name="T0" fmla="*/ 0 w 13"/>
                <a:gd name="T1" fmla="*/ 5782 h 101"/>
                <a:gd name="T2" fmla="*/ 0 w 13"/>
                <a:gd name="T3" fmla="*/ 51486 h 101"/>
                <a:gd name="T4" fmla="*/ 0 w 13"/>
                <a:gd name="T5" fmla="*/ 84583 h 101"/>
                <a:gd name="T6" fmla="*/ 7131 w 13"/>
                <a:gd name="T7" fmla="*/ 95953 h 101"/>
                <a:gd name="T8" fmla="*/ 7131 w 13"/>
                <a:gd name="T9" fmla="*/ 5782 h 101"/>
                <a:gd name="T10" fmla="*/ 3338 w 13"/>
                <a:gd name="T11" fmla="*/ 0 h 101"/>
                <a:gd name="T12" fmla="*/ 0 w 13"/>
                <a:gd name="T13" fmla="*/ 5782 h 1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01">
                  <a:moveTo>
                    <a:pt x="0" y="6"/>
                  </a:moveTo>
                  <a:cubicBezTo>
                    <a:pt x="0" y="54"/>
                    <a:pt x="0" y="54"/>
                    <a:pt x="0" y="54"/>
                  </a:cubicBezTo>
                  <a:cubicBezTo>
                    <a:pt x="0" y="89"/>
                    <a:pt x="0" y="89"/>
                    <a:pt x="0" y="89"/>
                  </a:cubicBezTo>
                  <a:cubicBezTo>
                    <a:pt x="4" y="94"/>
                    <a:pt x="8" y="98"/>
                    <a:pt x="13" y="101"/>
                  </a:cubicBezTo>
                  <a:cubicBezTo>
                    <a:pt x="13" y="6"/>
                    <a:pt x="13" y="6"/>
                    <a:pt x="13" y="6"/>
                  </a:cubicBezTo>
                  <a:cubicBezTo>
                    <a:pt x="13" y="3"/>
                    <a:pt x="10" y="0"/>
                    <a:pt x="6" y="0"/>
                  </a:cubicBezTo>
                  <a:cubicBezTo>
                    <a:pt x="3" y="0"/>
                    <a:pt x="0" y="3"/>
                    <a:pt x="0" y="6"/>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88" name="Freeform 174"/>
            <p:cNvSpPr>
              <a:spLocks/>
            </p:cNvSpPr>
            <p:nvPr/>
          </p:nvSpPr>
          <p:spPr bwMode="auto">
            <a:xfrm>
              <a:off x="1138" y="2011"/>
              <a:ext cx="27" cy="64"/>
            </a:xfrm>
            <a:custGeom>
              <a:avLst/>
              <a:gdLst>
                <a:gd name="T0" fmla="*/ 5886 w 11"/>
                <a:gd name="T1" fmla="*/ 23061 h 24"/>
                <a:gd name="T2" fmla="*/ 5886 w 11"/>
                <a:gd name="T3" fmla="*/ 6883 h 24"/>
                <a:gd name="T4" fmla="*/ 2216 w 11"/>
                <a:gd name="T5" fmla="*/ 0 h 24"/>
                <a:gd name="T6" fmla="*/ 0 w 11"/>
                <a:gd name="T7" fmla="*/ 1763 h 24"/>
                <a:gd name="T8" fmla="*/ 5886 w 11"/>
                <a:gd name="T9" fmla="*/ 23061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4">
                  <a:moveTo>
                    <a:pt x="11" y="24"/>
                  </a:moveTo>
                  <a:cubicBezTo>
                    <a:pt x="11" y="7"/>
                    <a:pt x="11" y="7"/>
                    <a:pt x="11" y="7"/>
                  </a:cubicBezTo>
                  <a:cubicBezTo>
                    <a:pt x="11" y="3"/>
                    <a:pt x="8" y="0"/>
                    <a:pt x="4" y="0"/>
                  </a:cubicBezTo>
                  <a:cubicBezTo>
                    <a:pt x="3" y="0"/>
                    <a:pt x="1" y="1"/>
                    <a:pt x="0" y="2"/>
                  </a:cubicBezTo>
                  <a:cubicBezTo>
                    <a:pt x="4" y="10"/>
                    <a:pt x="7" y="17"/>
                    <a:pt x="11" y="24"/>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89" name="Freeform 175"/>
            <p:cNvSpPr>
              <a:spLocks/>
            </p:cNvSpPr>
            <p:nvPr/>
          </p:nvSpPr>
          <p:spPr bwMode="auto">
            <a:xfrm>
              <a:off x="1378" y="1656"/>
              <a:ext cx="30" cy="237"/>
            </a:xfrm>
            <a:custGeom>
              <a:avLst/>
              <a:gdLst>
                <a:gd name="T0" fmla="*/ 7345 w 12"/>
                <a:gd name="T1" fmla="*/ 78838 h 89"/>
                <a:gd name="T2" fmla="*/ 7345 w 12"/>
                <a:gd name="T3" fmla="*/ 38165 h 89"/>
                <a:gd name="T4" fmla="*/ 0 w 12"/>
                <a:gd name="T5" fmla="*/ 0 h 89"/>
                <a:gd name="T6" fmla="*/ 0 w 12"/>
                <a:gd name="T7" fmla="*/ 28515 h 89"/>
                <a:gd name="T8" fmla="*/ 0 w 12"/>
                <a:gd name="T9" fmla="*/ 78838 h 89"/>
                <a:gd name="T10" fmla="*/ 3720 w 12"/>
                <a:gd name="T11" fmla="*/ 84484 h 89"/>
                <a:gd name="T12" fmla="*/ 7345 w 12"/>
                <a:gd name="T13" fmla="*/ 78838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89">
                  <a:moveTo>
                    <a:pt x="12" y="83"/>
                  </a:moveTo>
                  <a:cubicBezTo>
                    <a:pt x="12" y="40"/>
                    <a:pt x="12" y="40"/>
                    <a:pt x="12" y="40"/>
                  </a:cubicBezTo>
                  <a:cubicBezTo>
                    <a:pt x="7" y="25"/>
                    <a:pt x="4" y="12"/>
                    <a:pt x="0" y="0"/>
                  </a:cubicBezTo>
                  <a:cubicBezTo>
                    <a:pt x="0" y="30"/>
                    <a:pt x="0" y="30"/>
                    <a:pt x="0" y="30"/>
                  </a:cubicBezTo>
                  <a:cubicBezTo>
                    <a:pt x="0" y="83"/>
                    <a:pt x="0" y="83"/>
                    <a:pt x="0" y="83"/>
                  </a:cubicBezTo>
                  <a:cubicBezTo>
                    <a:pt x="0" y="86"/>
                    <a:pt x="2" y="89"/>
                    <a:pt x="6" y="89"/>
                  </a:cubicBezTo>
                  <a:cubicBezTo>
                    <a:pt x="9" y="89"/>
                    <a:pt x="12" y="86"/>
                    <a:pt x="12" y="83"/>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390" name="Freeform 176"/>
            <p:cNvSpPr>
              <a:spLocks/>
            </p:cNvSpPr>
            <p:nvPr/>
          </p:nvSpPr>
          <p:spPr bwMode="auto">
            <a:xfrm>
              <a:off x="4520" y="1414"/>
              <a:ext cx="193" cy="418"/>
            </a:xfrm>
            <a:custGeom>
              <a:avLst/>
              <a:gdLst>
                <a:gd name="T0" fmla="*/ 20563 w 77"/>
                <a:gd name="T1" fmla="*/ 76925 h 157"/>
                <a:gd name="T2" fmla="*/ 40452 w 77"/>
                <a:gd name="T3" fmla="*/ 144207 h 157"/>
                <a:gd name="T4" fmla="*/ 45385 w 77"/>
                <a:gd name="T5" fmla="*/ 147831 h 157"/>
                <a:gd name="T6" fmla="*/ 47082 w 77"/>
                <a:gd name="T7" fmla="*/ 139282 h 157"/>
                <a:gd name="T8" fmla="*/ 7419 w 77"/>
                <a:gd name="T9" fmla="*/ 4678 h 157"/>
                <a:gd name="T10" fmla="*/ 2489 w 77"/>
                <a:gd name="T11" fmla="*/ 1057 h 157"/>
                <a:gd name="T12" fmla="*/ 785 w 77"/>
                <a:gd name="T13" fmla="*/ 9641 h 157"/>
                <a:gd name="T14" fmla="*/ 20563 w 77"/>
                <a:gd name="T15" fmla="*/ 76925 h 1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 h="157">
                  <a:moveTo>
                    <a:pt x="33" y="81"/>
                  </a:moveTo>
                  <a:cubicBezTo>
                    <a:pt x="65" y="152"/>
                    <a:pt x="65" y="152"/>
                    <a:pt x="65" y="152"/>
                  </a:cubicBezTo>
                  <a:cubicBezTo>
                    <a:pt x="66" y="156"/>
                    <a:pt x="70" y="157"/>
                    <a:pt x="73" y="156"/>
                  </a:cubicBezTo>
                  <a:cubicBezTo>
                    <a:pt x="76" y="154"/>
                    <a:pt x="77" y="151"/>
                    <a:pt x="76" y="147"/>
                  </a:cubicBezTo>
                  <a:cubicBezTo>
                    <a:pt x="12" y="5"/>
                    <a:pt x="12" y="5"/>
                    <a:pt x="12" y="5"/>
                  </a:cubicBezTo>
                  <a:cubicBezTo>
                    <a:pt x="11" y="2"/>
                    <a:pt x="7" y="0"/>
                    <a:pt x="4" y="1"/>
                  </a:cubicBezTo>
                  <a:cubicBezTo>
                    <a:pt x="1" y="3"/>
                    <a:pt x="0" y="7"/>
                    <a:pt x="1" y="10"/>
                  </a:cubicBezTo>
                  <a:lnTo>
                    <a:pt x="33" y="81"/>
                  </a:lnTo>
                  <a:close/>
                </a:path>
              </a:pathLst>
            </a:custGeom>
            <a:solidFill>
              <a:srgbClr val="FFE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91" name="Freeform 177"/>
            <p:cNvSpPr>
              <a:spLocks/>
            </p:cNvSpPr>
            <p:nvPr/>
          </p:nvSpPr>
          <p:spPr bwMode="auto">
            <a:xfrm>
              <a:off x="4515" y="1557"/>
              <a:ext cx="183" cy="395"/>
            </a:xfrm>
            <a:custGeom>
              <a:avLst/>
              <a:gdLst>
                <a:gd name="T0" fmla="*/ 19393 w 73"/>
                <a:gd name="T1" fmla="*/ 74487 h 148"/>
                <a:gd name="T2" fmla="*/ 38031 w 73"/>
                <a:gd name="T3" fmla="*/ 138117 h 148"/>
                <a:gd name="T4" fmla="*/ 42960 w 73"/>
                <a:gd name="T5" fmla="*/ 141672 h 148"/>
                <a:gd name="T6" fmla="*/ 44662 w 73"/>
                <a:gd name="T7" fmla="*/ 132982 h 148"/>
                <a:gd name="T8" fmla="*/ 8207 w 73"/>
                <a:gd name="T9" fmla="*/ 4716 h 148"/>
                <a:gd name="T10" fmla="*/ 2489 w 73"/>
                <a:gd name="T11" fmla="*/ 1767 h 148"/>
                <a:gd name="T12" fmla="*/ 785 w 73"/>
                <a:gd name="T13" fmla="*/ 9731 h 148"/>
                <a:gd name="T14" fmla="*/ 19393 w 73"/>
                <a:gd name="T15" fmla="*/ 74487 h 1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148">
                  <a:moveTo>
                    <a:pt x="31" y="77"/>
                  </a:moveTo>
                  <a:cubicBezTo>
                    <a:pt x="61" y="143"/>
                    <a:pt x="61" y="143"/>
                    <a:pt x="61" y="143"/>
                  </a:cubicBezTo>
                  <a:cubicBezTo>
                    <a:pt x="62" y="147"/>
                    <a:pt x="66" y="148"/>
                    <a:pt x="69" y="147"/>
                  </a:cubicBezTo>
                  <a:cubicBezTo>
                    <a:pt x="72" y="145"/>
                    <a:pt x="73" y="142"/>
                    <a:pt x="72" y="138"/>
                  </a:cubicBezTo>
                  <a:cubicBezTo>
                    <a:pt x="13" y="5"/>
                    <a:pt x="13" y="5"/>
                    <a:pt x="13" y="5"/>
                  </a:cubicBezTo>
                  <a:cubicBezTo>
                    <a:pt x="11" y="2"/>
                    <a:pt x="7" y="0"/>
                    <a:pt x="4" y="2"/>
                  </a:cubicBezTo>
                  <a:cubicBezTo>
                    <a:pt x="1" y="3"/>
                    <a:pt x="0" y="7"/>
                    <a:pt x="1" y="10"/>
                  </a:cubicBezTo>
                  <a:lnTo>
                    <a:pt x="31" y="77"/>
                  </a:ln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92" name="Freeform 178"/>
            <p:cNvSpPr>
              <a:spLocks/>
            </p:cNvSpPr>
            <p:nvPr/>
          </p:nvSpPr>
          <p:spPr bwMode="auto">
            <a:xfrm>
              <a:off x="4523" y="1741"/>
              <a:ext cx="130" cy="243"/>
            </a:xfrm>
            <a:custGeom>
              <a:avLst/>
              <a:gdLst>
                <a:gd name="T0" fmla="*/ 783 w 52"/>
                <a:gd name="T1" fmla="*/ 9768 h 91"/>
                <a:gd name="T2" fmla="*/ 13020 w 52"/>
                <a:gd name="T3" fmla="*/ 51447 h 91"/>
                <a:gd name="T4" fmla="*/ 21488 w 52"/>
                <a:gd name="T5" fmla="*/ 82273 h 91"/>
                <a:gd name="T6" fmla="*/ 31770 w 52"/>
                <a:gd name="T7" fmla="*/ 88121 h 91"/>
                <a:gd name="T8" fmla="*/ 8125 w 52"/>
                <a:gd name="T9" fmla="*/ 4721 h 91"/>
                <a:gd name="T10" fmla="*/ 3250 w 52"/>
                <a:gd name="T11" fmla="*/ 1071 h 91"/>
                <a:gd name="T12" fmla="*/ 783 w 52"/>
                <a:gd name="T13" fmla="*/ 9768 h 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91">
                  <a:moveTo>
                    <a:pt x="1" y="10"/>
                  </a:moveTo>
                  <a:cubicBezTo>
                    <a:pt x="21" y="53"/>
                    <a:pt x="21" y="53"/>
                    <a:pt x="21" y="53"/>
                  </a:cubicBezTo>
                  <a:cubicBezTo>
                    <a:pt x="35" y="85"/>
                    <a:pt x="35" y="85"/>
                    <a:pt x="35" y="85"/>
                  </a:cubicBezTo>
                  <a:cubicBezTo>
                    <a:pt x="41" y="88"/>
                    <a:pt x="46" y="90"/>
                    <a:pt x="52" y="91"/>
                  </a:cubicBezTo>
                  <a:cubicBezTo>
                    <a:pt x="13" y="5"/>
                    <a:pt x="13" y="5"/>
                    <a:pt x="13" y="5"/>
                  </a:cubicBezTo>
                  <a:cubicBezTo>
                    <a:pt x="11" y="1"/>
                    <a:pt x="8" y="0"/>
                    <a:pt x="5" y="1"/>
                  </a:cubicBezTo>
                  <a:cubicBezTo>
                    <a:pt x="1" y="3"/>
                    <a:pt x="0" y="7"/>
                    <a:pt x="1" y="10"/>
                  </a:cubicBez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93" name="Freeform 179"/>
            <p:cNvSpPr>
              <a:spLocks/>
            </p:cNvSpPr>
            <p:nvPr/>
          </p:nvSpPr>
          <p:spPr bwMode="auto">
            <a:xfrm>
              <a:off x="4518" y="1880"/>
              <a:ext cx="47" cy="56"/>
            </a:xfrm>
            <a:custGeom>
              <a:avLst/>
              <a:gdLst>
                <a:gd name="T0" fmla="*/ 10746 w 19"/>
                <a:gd name="T1" fmla="*/ 20083 h 21"/>
                <a:gd name="T2" fmla="*/ 6860 w 19"/>
                <a:gd name="T3" fmla="*/ 4701 h 21"/>
                <a:gd name="T4" fmla="*/ 2313 w 19"/>
                <a:gd name="T5" fmla="*/ 1763 h 21"/>
                <a:gd name="T6" fmla="*/ 0 w 19"/>
                <a:gd name="T7" fmla="*/ 4701 h 21"/>
                <a:gd name="T8" fmla="*/ 10746 w 19"/>
                <a:gd name="T9" fmla="*/ 20083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1">
                  <a:moveTo>
                    <a:pt x="19" y="21"/>
                  </a:moveTo>
                  <a:cubicBezTo>
                    <a:pt x="12" y="5"/>
                    <a:pt x="12" y="5"/>
                    <a:pt x="12" y="5"/>
                  </a:cubicBezTo>
                  <a:cubicBezTo>
                    <a:pt x="10" y="2"/>
                    <a:pt x="7" y="0"/>
                    <a:pt x="4" y="2"/>
                  </a:cubicBezTo>
                  <a:cubicBezTo>
                    <a:pt x="2" y="2"/>
                    <a:pt x="1" y="3"/>
                    <a:pt x="0" y="5"/>
                  </a:cubicBezTo>
                  <a:cubicBezTo>
                    <a:pt x="7" y="11"/>
                    <a:pt x="13" y="16"/>
                    <a:pt x="19" y="21"/>
                  </a:cubicBez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94" name="Freeform 180"/>
            <p:cNvSpPr>
              <a:spLocks/>
            </p:cNvSpPr>
            <p:nvPr/>
          </p:nvSpPr>
          <p:spPr bwMode="auto">
            <a:xfrm>
              <a:off x="4600" y="1461"/>
              <a:ext cx="116" cy="214"/>
            </a:xfrm>
            <a:custGeom>
              <a:avLst/>
              <a:gdLst>
                <a:gd name="T0" fmla="*/ 29073 w 46"/>
                <a:gd name="T1" fmla="*/ 68507 h 80"/>
                <a:gd name="T2" fmla="*/ 17430 w 46"/>
                <a:gd name="T3" fmla="*/ 30417 h 80"/>
                <a:gd name="T4" fmla="*/ 0 w 46"/>
                <a:gd name="T5" fmla="*/ 0 h 80"/>
                <a:gd name="T6" fmla="*/ 7764 w 46"/>
                <a:gd name="T7" fmla="*/ 26410 h 80"/>
                <a:gd name="T8" fmla="*/ 21309 w 46"/>
                <a:gd name="T9" fmla="*/ 73675 h 80"/>
                <a:gd name="T10" fmla="*/ 26524 w 46"/>
                <a:gd name="T11" fmla="*/ 76542 h 80"/>
                <a:gd name="T12" fmla="*/ 29073 w 46"/>
                <a:gd name="T13" fmla="*/ 68507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80">
                  <a:moveTo>
                    <a:pt x="45" y="70"/>
                  </a:moveTo>
                  <a:cubicBezTo>
                    <a:pt x="27" y="31"/>
                    <a:pt x="27" y="31"/>
                    <a:pt x="27" y="31"/>
                  </a:cubicBezTo>
                  <a:cubicBezTo>
                    <a:pt x="17" y="20"/>
                    <a:pt x="8" y="9"/>
                    <a:pt x="0" y="0"/>
                  </a:cubicBezTo>
                  <a:cubicBezTo>
                    <a:pt x="12" y="27"/>
                    <a:pt x="12" y="27"/>
                    <a:pt x="12" y="27"/>
                  </a:cubicBezTo>
                  <a:cubicBezTo>
                    <a:pt x="33" y="75"/>
                    <a:pt x="33" y="75"/>
                    <a:pt x="33" y="75"/>
                  </a:cubicBezTo>
                  <a:cubicBezTo>
                    <a:pt x="35" y="78"/>
                    <a:pt x="38" y="80"/>
                    <a:pt x="41" y="78"/>
                  </a:cubicBezTo>
                  <a:cubicBezTo>
                    <a:pt x="45" y="77"/>
                    <a:pt x="46" y="73"/>
                    <a:pt x="45" y="70"/>
                  </a:cubicBez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95" name="Freeform 181"/>
            <p:cNvSpPr>
              <a:spLocks/>
            </p:cNvSpPr>
            <p:nvPr/>
          </p:nvSpPr>
          <p:spPr bwMode="auto">
            <a:xfrm>
              <a:off x="4515" y="1557"/>
              <a:ext cx="105" cy="208"/>
            </a:xfrm>
            <a:custGeom>
              <a:avLst/>
              <a:gdLst>
                <a:gd name="T0" fmla="*/ 8125 w 42"/>
                <a:gd name="T1" fmla="*/ 4701 h 78"/>
                <a:gd name="T2" fmla="*/ 2470 w 42"/>
                <a:gd name="T3" fmla="*/ 1763 h 78"/>
                <a:gd name="T4" fmla="*/ 783 w 42"/>
                <a:gd name="T5" fmla="*/ 9707 h 78"/>
                <a:gd name="T6" fmla="*/ 19063 w 42"/>
                <a:gd name="T7" fmla="*/ 73784 h 78"/>
                <a:gd name="T8" fmla="*/ 23958 w 42"/>
                <a:gd name="T9" fmla="*/ 74845 h 78"/>
                <a:gd name="T10" fmla="*/ 25708 w 42"/>
                <a:gd name="T11" fmla="*/ 69027 h 78"/>
                <a:gd name="T12" fmla="*/ 8125 w 42"/>
                <a:gd name="T13" fmla="*/ 4701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78">
                  <a:moveTo>
                    <a:pt x="13" y="5"/>
                  </a:moveTo>
                  <a:cubicBezTo>
                    <a:pt x="11" y="2"/>
                    <a:pt x="7" y="0"/>
                    <a:pt x="4" y="2"/>
                  </a:cubicBezTo>
                  <a:cubicBezTo>
                    <a:pt x="1" y="3"/>
                    <a:pt x="0" y="7"/>
                    <a:pt x="1" y="10"/>
                  </a:cubicBezTo>
                  <a:cubicBezTo>
                    <a:pt x="31" y="77"/>
                    <a:pt x="31" y="77"/>
                    <a:pt x="31" y="77"/>
                  </a:cubicBezTo>
                  <a:cubicBezTo>
                    <a:pt x="39" y="78"/>
                    <a:pt x="39" y="78"/>
                    <a:pt x="39" y="78"/>
                  </a:cubicBezTo>
                  <a:cubicBezTo>
                    <a:pt x="42" y="72"/>
                    <a:pt x="42" y="72"/>
                    <a:pt x="42" y="72"/>
                  </a:cubicBezTo>
                  <a:lnTo>
                    <a:pt x="13" y="5"/>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96" name="Freeform 182"/>
            <p:cNvSpPr>
              <a:spLocks/>
            </p:cNvSpPr>
            <p:nvPr/>
          </p:nvSpPr>
          <p:spPr bwMode="auto">
            <a:xfrm>
              <a:off x="4520" y="1414"/>
              <a:ext cx="110" cy="221"/>
            </a:xfrm>
            <a:custGeom>
              <a:avLst/>
              <a:gdLst>
                <a:gd name="T0" fmla="*/ 20313 w 44"/>
                <a:gd name="T1" fmla="*/ 76967 h 83"/>
                <a:gd name="T2" fmla="*/ 25208 w 44"/>
                <a:gd name="T3" fmla="*/ 78716 h 83"/>
                <a:gd name="T4" fmla="*/ 26875 w 44"/>
                <a:gd name="T5" fmla="*/ 72038 h 83"/>
                <a:gd name="T6" fmla="*/ 7345 w 44"/>
                <a:gd name="T7" fmla="*/ 4678 h 83"/>
                <a:gd name="T8" fmla="*/ 2470 w 44"/>
                <a:gd name="T9" fmla="*/ 1057 h 83"/>
                <a:gd name="T10" fmla="*/ 783 w 44"/>
                <a:gd name="T11" fmla="*/ 9649 h 83"/>
                <a:gd name="T12" fmla="*/ 20313 w 44"/>
                <a:gd name="T13" fmla="*/ 76967 h 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83">
                  <a:moveTo>
                    <a:pt x="33" y="81"/>
                  </a:moveTo>
                  <a:cubicBezTo>
                    <a:pt x="41" y="83"/>
                    <a:pt x="41" y="83"/>
                    <a:pt x="41" y="83"/>
                  </a:cubicBezTo>
                  <a:cubicBezTo>
                    <a:pt x="44" y="76"/>
                    <a:pt x="44" y="76"/>
                    <a:pt x="44" y="76"/>
                  </a:cubicBezTo>
                  <a:cubicBezTo>
                    <a:pt x="12" y="5"/>
                    <a:pt x="12" y="5"/>
                    <a:pt x="12" y="5"/>
                  </a:cubicBezTo>
                  <a:cubicBezTo>
                    <a:pt x="11" y="2"/>
                    <a:pt x="7" y="0"/>
                    <a:pt x="4" y="1"/>
                  </a:cubicBezTo>
                  <a:cubicBezTo>
                    <a:pt x="1" y="3"/>
                    <a:pt x="0" y="7"/>
                    <a:pt x="1" y="10"/>
                  </a:cubicBezTo>
                  <a:lnTo>
                    <a:pt x="33" y="81"/>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97" name="Freeform 183"/>
            <p:cNvSpPr>
              <a:spLocks/>
            </p:cNvSpPr>
            <p:nvPr/>
          </p:nvSpPr>
          <p:spPr bwMode="auto">
            <a:xfrm>
              <a:off x="4600" y="1461"/>
              <a:ext cx="71" cy="104"/>
            </a:xfrm>
            <a:custGeom>
              <a:avLst/>
              <a:gdLst>
                <a:gd name="T0" fmla="*/ 10906 w 28"/>
                <a:gd name="T1" fmla="*/ 35592 h 39"/>
                <a:gd name="T2" fmla="*/ 16254 w 28"/>
                <a:gd name="T3" fmla="*/ 37376 h 39"/>
                <a:gd name="T4" fmla="*/ 18845 w 28"/>
                <a:gd name="T5" fmla="*/ 30584 h 39"/>
                <a:gd name="T6" fmla="*/ 18037 w 28"/>
                <a:gd name="T7" fmla="*/ 29789 h 39"/>
                <a:gd name="T8" fmla="*/ 0 w 28"/>
                <a:gd name="T9" fmla="*/ 0 h 39"/>
                <a:gd name="T10" fmla="*/ 10906 w 28"/>
                <a:gd name="T11" fmla="*/ 35592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39">
                  <a:moveTo>
                    <a:pt x="16" y="37"/>
                  </a:moveTo>
                  <a:cubicBezTo>
                    <a:pt x="24" y="39"/>
                    <a:pt x="24" y="39"/>
                    <a:pt x="24" y="39"/>
                  </a:cubicBezTo>
                  <a:cubicBezTo>
                    <a:pt x="28" y="32"/>
                    <a:pt x="28" y="32"/>
                    <a:pt x="28" y="32"/>
                  </a:cubicBezTo>
                  <a:cubicBezTo>
                    <a:pt x="27" y="31"/>
                    <a:pt x="27" y="31"/>
                    <a:pt x="27" y="31"/>
                  </a:cubicBezTo>
                  <a:cubicBezTo>
                    <a:pt x="17" y="20"/>
                    <a:pt x="8" y="9"/>
                    <a:pt x="0" y="0"/>
                  </a:cubicBezTo>
                  <a:lnTo>
                    <a:pt x="16" y="37"/>
                  </a:ln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98" name="Freeform 184"/>
            <p:cNvSpPr>
              <a:spLocks/>
            </p:cNvSpPr>
            <p:nvPr/>
          </p:nvSpPr>
          <p:spPr bwMode="auto">
            <a:xfrm>
              <a:off x="4523" y="1741"/>
              <a:ext cx="80" cy="147"/>
            </a:xfrm>
            <a:custGeom>
              <a:avLst/>
              <a:gdLst>
                <a:gd name="T0" fmla="*/ 17113 w 32"/>
                <a:gd name="T1" fmla="*/ 53575 h 55"/>
                <a:gd name="T2" fmla="*/ 19533 w 32"/>
                <a:gd name="T3" fmla="*/ 46639 h 55"/>
                <a:gd name="T4" fmla="*/ 8125 w 32"/>
                <a:gd name="T5" fmla="*/ 4792 h 55"/>
                <a:gd name="T6" fmla="*/ 3250 w 32"/>
                <a:gd name="T7" fmla="*/ 1072 h 55"/>
                <a:gd name="T8" fmla="*/ 783 w 32"/>
                <a:gd name="T9" fmla="*/ 9793 h 55"/>
                <a:gd name="T10" fmla="*/ 13020 w 32"/>
                <a:gd name="T11" fmla="*/ 51832 h 55"/>
                <a:gd name="T12" fmla="*/ 17113 w 32"/>
                <a:gd name="T13" fmla="*/ 5357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55">
                  <a:moveTo>
                    <a:pt x="28" y="55"/>
                  </a:moveTo>
                  <a:cubicBezTo>
                    <a:pt x="32" y="48"/>
                    <a:pt x="32" y="48"/>
                    <a:pt x="32" y="48"/>
                  </a:cubicBezTo>
                  <a:cubicBezTo>
                    <a:pt x="13" y="5"/>
                    <a:pt x="13" y="5"/>
                    <a:pt x="13" y="5"/>
                  </a:cubicBezTo>
                  <a:cubicBezTo>
                    <a:pt x="11" y="1"/>
                    <a:pt x="8" y="0"/>
                    <a:pt x="5" y="1"/>
                  </a:cubicBezTo>
                  <a:cubicBezTo>
                    <a:pt x="1" y="3"/>
                    <a:pt x="0" y="7"/>
                    <a:pt x="1" y="10"/>
                  </a:cubicBezTo>
                  <a:cubicBezTo>
                    <a:pt x="21" y="53"/>
                    <a:pt x="21" y="53"/>
                    <a:pt x="21" y="53"/>
                  </a:cubicBezTo>
                  <a:lnTo>
                    <a:pt x="28" y="55"/>
                  </a:lnTo>
                  <a:close/>
                </a:path>
              </a:pathLst>
            </a:custGeom>
            <a:solidFill>
              <a:srgbClr val="FFE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399" name="Freeform 185"/>
            <p:cNvSpPr>
              <a:spLocks/>
            </p:cNvSpPr>
            <p:nvPr/>
          </p:nvSpPr>
          <p:spPr bwMode="auto">
            <a:xfrm>
              <a:off x="4543" y="1475"/>
              <a:ext cx="170" cy="360"/>
            </a:xfrm>
            <a:custGeom>
              <a:avLst/>
              <a:gdLst>
                <a:gd name="T0" fmla="*/ 35470 w 68"/>
                <a:gd name="T1" fmla="*/ 123640 h 135"/>
                <a:gd name="T2" fmla="*/ 0 w 68"/>
                <a:gd name="T3" fmla="*/ 0 h 135"/>
                <a:gd name="T4" fmla="*/ 25208 w 68"/>
                <a:gd name="T5" fmla="*/ 82376 h 135"/>
                <a:gd name="T6" fmla="*/ 39845 w 68"/>
                <a:gd name="T7" fmla="*/ 123640 h 135"/>
                <a:gd name="T8" fmla="*/ 35470 w 68"/>
                <a:gd name="T9" fmla="*/ 12364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135">
                  <a:moveTo>
                    <a:pt x="58" y="129"/>
                  </a:moveTo>
                  <a:cubicBezTo>
                    <a:pt x="0" y="0"/>
                    <a:pt x="0" y="0"/>
                    <a:pt x="0" y="0"/>
                  </a:cubicBezTo>
                  <a:cubicBezTo>
                    <a:pt x="2" y="5"/>
                    <a:pt x="24" y="51"/>
                    <a:pt x="41" y="86"/>
                  </a:cubicBezTo>
                  <a:cubicBezTo>
                    <a:pt x="52" y="109"/>
                    <a:pt x="63" y="129"/>
                    <a:pt x="65" y="129"/>
                  </a:cubicBezTo>
                  <a:cubicBezTo>
                    <a:pt x="68" y="129"/>
                    <a:pt x="60" y="135"/>
                    <a:pt x="58" y="1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00" name="Freeform 186"/>
            <p:cNvSpPr>
              <a:spLocks/>
            </p:cNvSpPr>
            <p:nvPr/>
          </p:nvSpPr>
          <p:spPr bwMode="auto">
            <a:xfrm>
              <a:off x="4525" y="1595"/>
              <a:ext cx="171" cy="360"/>
            </a:xfrm>
            <a:custGeom>
              <a:avLst/>
              <a:gdLst>
                <a:gd name="T0" fmla="*/ 36911 w 68"/>
                <a:gd name="T1" fmla="*/ 123640 h 135"/>
                <a:gd name="T2" fmla="*/ 0 w 68"/>
                <a:gd name="T3" fmla="*/ 0 h 135"/>
                <a:gd name="T4" fmla="*/ 26824 w 68"/>
                <a:gd name="T5" fmla="*/ 82376 h 135"/>
                <a:gd name="T6" fmla="*/ 41953 w 68"/>
                <a:gd name="T7" fmla="*/ 123640 h 135"/>
                <a:gd name="T8" fmla="*/ 36911 w 68"/>
                <a:gd name="T9" fmla="*/ 12364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135">
                  <a:moveTo>
                    <a:pt x="58" y="129"/>
                  </a:moveTo>
                  <a:cubicBezTo>
                    <a:pt x="0" y="0"/>
                    <a:pt x="0" y="0"/>
                    <a:pt x="0" y="0"/>
                  </a:cubicBezTo>
                  <a:cubicBezTo>
                    <a:pt x="3" y="5"/>
                    <a:pt x="24" y="51"/>
                    <a:pt x="42" y="86"/>
                  </a:cubicBezTo>
                  <a:cubicBezTo>
                    <a:pt x="53" y="109"/>
                    <a:pt x="63" y="129"/>
                    <a:pt x="66" y="129"/>
                  </a:cubicBezTo>
                  <a:cubicBezTo>
                    <a:pt x="68" y="129"/>
                    <a:pt x="61" y="135"/>
                    <a:pt x="58" y="1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01" name="Freeform 187"/>
            <p:cNvSpPr>
              <a:spLocks/>
            </p:cNvSpPr>
            <p:nvPr/>
          </p:nvSpPr>
          <p:spPr bwMode="auto">
            <a:xfrm>
              <a:off x="4615" y="1483"/>
              <a:ext cx="98" cy="189"/>
            </a:xfrm>
            <a:custGeom>
              <a:avLst/>
              <a:gdLst>
                <a:gd name="T0" fmla="*/ 17630 w 39"/>
                <a:gd name="T1" fmla="*/ 62663 h 71"/>
                <a:gd name="T2" fmla="*/ 0 w 39"/>
                <a:gd name="T3" fmla="*/ 1057 h 71"/>
                <a:gd name="T4" fmla="*/ 10803 w 39"/>
                <a:gd name="T5" fmla="*/ 34198 h 71"/>
                <a:gd name="T6" fmla="*/ 22643 w 39"/>
                <a:gd name="T7" fmla="*/ 62663 h 71"/>
                <a:gd name="T8" fmla="*/ 17630 w 39"/>
                <a:gd name="T9" fmla="*/ 62663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71">
                  <a:moveTo>
                    <a:pt x="28" y="66"/>
                  </a:moveTo>
                  <a:cubicBezTo>
                    <a:pt x="0" y="1"/>
                    <a:pt x="0" y="1"/>
                    <a:pt x="0" y="1"/>
                  </a:cubicBezTo>
                  <a:cubicBezTo>
                    <a:pt x="2" y="7"/>
                    <a:pt x="0" y="0"/>
                    <a:pt x="17" y="36"/>
                  </a:cubicBezTo>
                  <a:cubicBezTo>
                    <a:pt x="28" y="58"/>
                    <a:pt x="34" y="66"/>
                    <a:pt x="36" y="66"/>
                  </a:cubicBezTo>
                  <a:cubicBezTo>
                    <a:pt x="39" y="66"/>
                    <a:pt x="31" y="71"/>
                    <a:pt x="28"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02" name="Freeform 188"/>
            <p:cNvSpPr>
              <a:spLocks/>
            </p:cNvSpPr>
            <p:nvPr/>
          </p:nvSpPr>
          <p:spPr bwMode="auto">
            <a:xfrm>
              <a:off x="4535" y="1776"/>
              <a:ext cx="68" cy="165"/>
            </a:xfrm>
            <a:custGeom>
              <a:avLst/>
              <a:gdLst>
                <a:gd name="T0" fmla="*/ 17335 w 27"/>
                <a:gd name="T1" fmla="*/ 58580 h 62"/>
                <a:gd name="T2" fmla="*/ 0 w 27"/>
                <a:gd name="T3" fmla="*/ 0 h 62"/>
                <a:gd name="T4" fmla="*/ 17335 w 27"/>
                <a:gd name="T5" fmla="*/ 58580 h 62"/>
                <a:gd name="T6" fmla="*/ 0 60000 65536"/>
                <a:gd name="T7" fmla="*/ 0 60000 65536"/>
                <a:gd name="T8" fmla="*/ 0 60000 65536"/>
              </a:gdLst>
              <a:ahLst/>
              <a:cxnLst>
                <a:cxn ang="T6">
                  <a:pos x="T0" y="T1"/>
                </a:cxn>
                <a:cxn ang="T7">
                  <a:pos x="T2" y="T3"/>
                </a:cxn>
                <a:cxn ang="T8">
                  <a:pos x="T4" y="T5"/>
                </a:cxn>
              </a:cxnLst>
              <a:rect l="0" t="0" r="r" b="b"/>
              <a:pathLst>
                <a:path w="27" h="62">
                  <a:moveTo>
                    <a:pt x="27" y="62"/>
                  </a:moveTo>
                  <a:cubicBezTo>
                    <a:pt x="0" y="0"/>
                    <a:pt x="0" y="0"/>
                    <a:pt x="0" y="0"/>
                  </a:cubicBezTo>
                  <a:cubicBezTo>
                    <a:pt x="4" y="6"/>
                    <a:pt x="27" y="52"/>
                    <a:pt x="27"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03" name="Freeform 189"/>
            <p:cNvSpPr>
              <a:spLocks/>
            </p:cNvSpPr>
            <p:nvPr/>
          </p:nvSpPr>
          <p:spPr bwMode="auto">
            <a:xfrm>
              <a:off x="4520" y="1414"/>
              <a:ext cx="193" cy="418"/>
            </a:xfrm>
            <a:custGeom>
              <a:avLst/>
              <a:gdLst>
                <a:gd name="T0" fmla="*/ 20563 w 77"/>
                <a:gd name="T1" fmla="*/ 76925 h 157"/>
                <a:gd name="T2" fmla="*/ 40452 w 77"/>
                <a:gd name="T3" fmla="*/ 144207 h 157"/>
                <a:gd name="T4" fmla="*/ 45385 w 77"/>
                <a:gd name="T5" fmla="*/ 147831 h 157"/>
                <a:gd name="T6" fmla="*/ 47082 w 77"/>
                <a:gd name="T7" fmla="*/ 139282 h 157"/>
                <a:gd name="T8" fmla="*/ 7419 w 77"/>
                <a:gd name="T9" fmla="*/ 4678 h 157"/>
                <a:gd name="T10" fmla="*/ 2489 w 77"/>
                <a:gd name="T11" fmla="*/ 1057 h 157"/>
                <a:gd name="T12" fmla="*/ 785 w 77"/>
                <a:gd name="T13" fmla="*/ 9641 h 157"/>
                <a:gd name="T14" fmla="*/ 20563 w 77"/>
                <a:gd name="T15" fmla="*/ 76925 h 1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 h="157">
                  <a:moveTo>
                    <a:pt x="33" y="81"/>
                  </a:moveTo>
                  <a:cubicBezTo>
                    <a:pt x="65" y="152"/>
                    <a:pt x="65" y="152"/>
                    <a:pt x="65" y="152"/>
                  </a:cubicBezTo>
                  <a:cubicBezTo>
                    <a:pt x="66" y="156"/>
                    <a:pt x="70" y="157"/>
                    <a:pt x="73" y="156"/>
                  </a:cubicBezTo>
                  <a:cubicBezTo>
                    <a:pt x="76" y="154"/>
                    <a:pt x="77" y="151"/>
                    <a:pt x="76" y="147"/>
                  </a:cubicBezTo>
                  <a:cubicBezTo>
                    <a:pt x="12" y="5"/>
                    <a:pt x="12" y="5"/>
                    <a:pt x="12" y="5"/>
                  </a:cubicBezTo>
                  <a:cubicBezTo>
                    <a:pt x="11" y="2"/>
                    <a:pt x="7" y="0"/>
                    <a:pt x="4" y="1"/>
                  </a:cubicBezTo>
                  <a:cubicBezTo>
                    <a:pt x="1" y="3"/>
                    <a:pt x="0" y="7"/>
                    <a:pt x="1" y="10"/>
                  </a:cubicBezTo>
                  <a:lnTo>
                    <a:pt x="33" y="81"/>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04" name="Freeform 190"/>
            <p:cNvSpPr>
              <a:spLocks/>
            </p:cNvSpPr>
            <p:nvPr/>
          </p:nvSpPr>
          <p:spPr bwMode="auto">
            <a:xfrm>
              <a:off x="4515" y="1557"/>
              <a:ext cx="183" cy="395"/>
            </a:xfrm>
            <a:custGeom>
              <a:avLst/>
              <a:gdLst>
                <a:gd name="T0" fmla="*/ 19393 w 73"/>
                <a:gd name="T1" fmla="*/ 74487 h 148"/>
                <a:gd name="T2" fmla="*/ 38031 w 73"/>
                <a:gd name="T3" fmla="*/ 138117 h 148"/>
                <a:gd name="T4" fmla="*/ 42960 w 73"/>
                <a:gd name="T5" fmla="*/ 141672 h 148"/>
                <a:gd name="T6" fmla="*/ 44662 w 73"/>
                <a:gd name="T7" fmla="*/ 132982 h 148"/>
                <a:gd name="T8" fmla="*/ 8207 w 73"/>
                <a:gd name="T9" fmla="*/ 4716 h 148"/>
                <a:gd name="T10" fmla="*/ 2489 w 73"/>
                <a:gd name="T11" fmla="*/ 1767 h 148"/>
                <a:gd name="T12" fmla="*/ 785 w 73"/>
                <a:gd name="T13" fmla="*/ 9731 h 148"/>
                <a:gd name="T14" fmla="*/ 19393 w 73"/>
                <a:gd name="T15" fmla="*/ 74487 h 1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148">
                  <a:moveTo>
                    <a:pt x="31" y="77"/>
                  </a:moveTo>
                  <a:cubicBezTo>
                    <a:pt x="61" y="143"/>
                    <a:pt x="61" y="143"/>
                    <a:pt x="61" y="143"/>
                  </a:cubicBezTo>
                  <a:cubicBezTo>
                    <a:pt x="62" y="147"/>
                    <a:pt x="66" y="148"/>
                    <a:pt x="69" y="147"/>
                  </a:cubicBezTo>
                  <a:cubicBezTo>
                    <a:pt x="72" y="145"/>
                    <a:pt x="73" y="142"/>
                    <a:pt x="72" y="138"/>
                  </a:cubicBezTo>
                  <a:cubicBezTo>
                    <a:pt x="13" y="5"/>
                    <a:pt x="13" y="5"/>
                    <a:pt x="13" y="5"/>
                  </a:cubicBezTo>
                  <a:cubicBezTo>
                    <a:pt x="11" y="2"/>
                    <a:pt x="7" y="0"/>
                    <a:pt x="4" y="2"/>
                  </a:cubicBezTo>
                  <a:cubicBezTo>
                    <a:pt x="1" y="3"/>
                    <a:pt x="0" y="7"/>
                    <a:pt x="1" y="10"/>
                  </a:cubicBezTo>
                  <a:lnTo>
                    <a:pt x="31" y="77"/>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05" name="Freeform 191"/>
            <p:cNvSpPr>
              <a:spLocks/>
            </p:cNvSpPr>
            <p:nvPr/>
          </p:nvSpPr>
          <p:spPr bwMode="auto">
            <a:xfrm>
              <a:off x="4523" y="1741"/>
              <a:ext cx="130" cy="243"/>
            </a:xfrm>
            <a:custGeom>
              <a:avLst/>
              <a:gdLst>
                <a:gd name="T0" fmla="*/ 783 w 52"/>
                <a:gd name="T1" fmla="*/ 9768 h 91"/>
                <a:gd name="T2" fmla="*/ 13020 w 52"/>
                <a:gd name="T3" fmla="*/ 51447 h 91"/>
                <a:gd name="T4" fmla="*/ 21488 w 52"/>
                <a:gd name="T5" fmla="*/ 82273 h 91"/>
                <a:gd name="T6" fmla="*/ 31770 w 52"/>
                <a:gd name="T7" fmla="*/ 88121 h 91"/>
                <a:gd name="T8" fmla="*/ 8125 w 52"/>
                <a:gd name="T9" fmla="*/ 4721 h 91"/>
                <a:gd name="T10" fmla="*/ 3250 w 52"/>
                <a:gd name="T11" fmla="*/ 1071 h 91"/>
                <a:gd name="T12" fmla="*/ 783 w 52"/>
                <a:gd name="T13" fmla="*/ 9768 h 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91">
                  <a:moveTo>
                    <a:pt x="1" y="10"/>
                  </a:moveTo>
                  <a:cubicBezTo>
                    <a:pt x="21" y="53"/>
                    <a:pt x="21" y="53"/>
                    <a:pt x="21" y="53"/>
                  </a:cubicBezTo>
                  <a:cubicBezTo>
                    <a:pt x="35" y="85"/>
                    <a:pt x="35" y="85"/>
                    <a:pt x="35" y="85"/>
                  </a:cubicBezTo>
                  <a:cubicBezTo>
                    <a:pt x="41" y="88"/>
                    <a:pt x="46" y="90"/>
                    <a:pt x="52" y="91"/>
                  </a:cubicBezTo>
                  <a:cubicBezTo>
                    <a:pt x="13" y="5"/>
                    <a:pt x="13" y="5"/>
                    <a:pt x="13" y="5"/>
                  </a:cubicBezTo>
                  <a:cubicBezTo>
                    <a:pt x="11" y="1"/>
                    <a:pt x="8" y="0"/>
                    <a:pt x="5" y="1"/>
                  </a:cubicBezTo>
                  <a:cubicBezTo>
                    <a:pt x="1" y="3"/>
                    <a:pt x="0" y="7"/>
                    <a:pt x="1" y="10"/>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06" name="Freeform 192"/>
            <p:cNvSpPr>
              <a:spLocks/>
            </p:cNvSpPr>
            <p:nvPr/>
          </p:nvSpPr>
          <p:spPr bwMode="auto">
            <a:xfrm>
              <a:off x="4518" y="1880"/>
              <a:ext cx="47" cy="56"/>
            </a:xfrm>
            <a:custGeom>
              <a:avLst/>
              <a:gdLst>
                <a:gd name="T0" fmla="*/ 10746 w 19"/>
                <a:gd name="T1" fmla="*/ 20083 h 21"/>
                <a:gd name="T2" fmla="*/ 6860 w 19"/>
                <a:gd name="T3" fmla="*/ 4701 h 21"/>
                <a:gd name="T4" fmla="*/ 2313 w 19"/>
                <a:gd name="T5" fmla="*/ 1763 h 21"/>
                <a:gd name="T6" fmla="*/ 0 w 19"/>
                <a:gd name="T7" fmla="*/ 4701 h 21"/>
                <a:gd name="T8" fmla="*/ 10746 w 19"/>
                <a:gd name="T9" fmla="*/ 20083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1">
                  <a:moveTo>
                    <a:pt x="19" y="21"/>
                  </a:moveTo>
                  <a:cubicBezTo>
                    <a:pt x="12" y="5"/>
                    <a:pt x="12" y="5"/>
                    <a:pt x="12" y="5"/>
                  </a:cubicBezTo>
                  <a:cubicBezTo>
                    <a:pt x="10" y="2"/>
                    <a:pt x="7" y="0"/>
                    <a:pt x="4" y="2"/>
                  </a:cubicBezTo>
                  <a:cubicBezTo>
                    <a:pt x="2" y="2"/>
                    <a:pt x="1" y="3"/>
                    <a:pt x="0" y="5"/>
                  </a:cubicBezTo>
                  <a:cubicBezTo>
                    <a:pt x="7" y="11"/>
                    <a:pt x="13" y="16"/>
                    <a:pt x="19" y="21"/>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07" name="Freeform 193"/>
            <p:cNvSpPr>
              <a:spLocks/>
            </p:cNvSpPr>
            <p:nvPr/>
          </p:nvSpPr>
          <p:spPr bwMode="auto">
            <a:xfrm>
              <a:off x="4600" y="1461"/>
              <a:ext cx="116" cy="214"/>
            </a:xfrm>
            <a:custGeom>
              <a:avLst/>
              <a:gdLst>
                <a:gd name="T0" fmla="*/ 29073 w 46"/>
                <a:gd name="T1" fmla="*/ 68507 h 80"/>
                <a:gd name="T2" fmla="*/ 17430 w 46"/>
                <a:gd name="T3" fmla="*/ 30417 h 80"/>
                <a:gd name="T4" fmla="*/ 0 w 46"/>
                <a:gd name="T5" fmla="*/ 0 h 80"/>
                <a:gd name="T6" fmla="*/ 7764 w 46"/>
                <a:gd name="T7" fmla="*/ 26410 h 80"/>
                <a:gd name="T8" fmla="*/ 21309 w 46"/>
                <a:gd name="T9" fmla="*/ 73675 h 80"/>
                <a:gd name="T10" fmla="*/ 26524 w 46"/>
                <a:gd name="T11" fmla="*/ 76542 h 80"/>
                <a:gd name="T12" fmla="*/ 29073 w 46"/>
                <a:gd name="T13" fmla="*/ 68507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80">
                  <a:moveTo>
                    <a:pt x="45" y="70"/>
                  </a:moveTo>
                  <a:cubicBezTo>
                    <a:pt x="27" y="31"/>
                    <a:pt x="27" y="31"/>
                    <a:pt x="27" y="31"/>
                  </a:cubicBezTo>
                  <a:cubicBezTo>
                    <a:pt x="17" y="20"/>
                    <a:pt x="8" y="9"/>
                    <a:pt x="0" y="0"/>
                  </a:cubicBezTo>
                  <a:cubicBezTo>
                    <a:pt x="12" y="27"/>
                    <a:pt x="12" y="27"/>
                    <a:pt x="12" y="27"/>
                  </a:cubicBezTo>
                  <a:cubicBezTo>
                    <a:pt x="33" y="75"/>
                    <a:pt x="33" y="75"/>
                    <a:pt x="33" y="75"/>
                  </a:cubicBezTo>
                  <a:cubicBezTo>
                    <a:pt x="35" y="78"/>
                    <a:pt x="38" y="80"/>
                    <a:pt x="41" y="78"/>
                  </a:cubicBezTo>
                  <a:cubicBezTo>
                    <a:pt x="45" y="77"/>
                    <a:pt x="46" y="73"/>
                    <a:pt x="45" y="70"/>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08" name="Freeform 194"/>
            <p:cNvSpPr>
              <a:spLocks/>
            </p:cNvSpPr>
            <p:nvPr/>
          </p:nvSpPr>
          <p:spPr bwMode="auto">
            <a:xfrm>
              <a:off x="4113" y="1539"/>
              <a:ext cx="570" cy="506"/>
            </a:xfrm>
            <a:custGeom>
              <a:avLst/>
              <a:gdLst>
                <a:gd name="T0" fmla="*/ 139188 w 228"/>
                <a:gd name="T1" fmla="*/ 157699 h 190"/>
                <a:gd name="T2" fmla="*/ 70313 w 228"/>
                <a:gd name="T3" fmla="*/ 79975 h 190"/>
                <a:gd name="T4" fmla="*/ 17113 w 228"/>
                <a:gd name="T5" fmla="*/ 7497 h 190"/>
                <a:gd name="T6" fmla="*/ 0 w 228"/>
                <a:gd name="T7" fmla="*/ 19966 h 190"/>
                <a:gd name="T8" fmla="*/ 52550 w 228"/>
                <a:gd name="T9" fmla="*/ 92060 h 190"/>
                <a:gd name="T10" fmla="*/ 121613 w 228"/>
                <a:gd name="T11" fmla="*/ 170125 h 190"/>
                <a:gd name="T12" fmla="*/ 139188 w 228"/>
                <a:gd name="T13" fmla="*/ 157699 h 1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8" h="190">
                  <a:moveTo>
                    <a:pt x="228" y="166"/>
                  </a:moveTo>
                  <a:cubicBezTo>
                    <a:pt x="202" y="178"/>
                    <a:pt x="154" y="126"/>
                    <a:pt x="115" y="84"/>
                  </a:cubicBezTo>
                  <a:cubicBezTo>
                    <a:pt x="74" y="41"/>
                    <a:pt x="47" y="0"/>
                    <a:pt x="28" y="8"/>
                  </a:cubicBezTo>
                  <a:cubicBezTo>
                    <a:pt x="0" y="21"/>
                    <a:pt x="0" y="21"/>
                    <a:pt x="0" y="21"/>
                  </a:cubicBezTo>
                  <a:cubicBezTo>
                    <a:pt x="19" y="12"/>
                    <a:pt x="46" y="54"/>
                    <a:pt x="86" y="97"/>
                  </a:cubicBezTo>
                  <a:cubicBezTo>
                    <a:pt x="126" y="139"/>
                    <a:pt x="174" y="190"/>
                    <a:pt x="199" y="179"/>
                  </a:cubicBezTo>
                  <a:lnTo>
                    <a:pt x="228" y="166"/>
                  </a:lnTo>
                  <a:close/>
                </a:path>
              </a:pathLst>
            </a:custGeom>
            <a:solidFill>
              <a:srgbClr val="95C895"/>
            </a:solidFill>
            <a:ln w="7938" cap="rnd">
              <a:solidFill>
                <a:srgbClr val="000000"/>
              </a:solidFill>
              <a:prstDash val="solid"/>
              <a:round/>
              <a:headEnd/>
              <a:tailEnd/>
            </a:ln>
          </p:spPr>
          <p:txBody>
            <a:bodyPr/>
            <a:lstStyle/>
            <a:p>
              <a:endParaRPr lang="de-DE" sz="1350"/>
            </a:p>
          </p:txBody>
        </p:sp>
        <p:sp>
          <p:nvSpPr>
            <p:cNvPr id="41409" name="Freeform 195"/>
            <p:cNvSpPr>
              <a:spLocks/>
            </p:cNvSpPr>
            <p:nvPr/>
          </p:nvSpPr>
          <p:spPr bwMode="auto">
            <a:xfrm>
              <a:off x="720" y="1568"/>
              <a:ext cx="373" cy="600"/>
            </a:xfrm>
            <a:custGeom>
              <a:avLst/>
              <a:gdLst>
                <a:gd name="T0" fmla="*/ 91821 w 149"/>
                <a:gd name="T1" fmla="*/ 215779 h 225"/>
                <a:gd name="T2" fmla="*/ 48775 w 149"/>
                <a:gd name="T3" fmla="*/ 99669 h 225"/>
                <a:gd name="T4" fmla="*/ 19171 w 149"/>
                <a:gd name="T5" fmla="*/ 0 h 225"/>
                <a:gd name="T6" fmla="*/ 0 w 149"/>
                <a:gd name="T7" fmla="*/ 0 h 225"/>
                <a:gd name="T8" fmla="*/ 29492 w 149"/>
                <a:gd name="T9" fmla="*/ 99669 h 225"/>
                <a:gd name="T10" fmla="*/ 72545 w 149"/>
                <a:gd name="T11" fmla="*/ 215779 h 225"/>
                <a:gd name="T12" fmla="*/ 91821 w 149"/>
                <a:gd name="T13" fmla="*/ 215779 h 2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9" h="225">
                  <a:moveTo>
                    <a:pt x="149" y="225"/>
                  </a:moveTo>
                  <a:cubicBezTo>
                    <a:pt x="121" y="225"/>
                    <a:pt x="98" y="158"/>
                    <a:pt x="79" y="104"/>
                  </a:cubicBezTo>
                  <a:cubicBezTo>
                    <a:pt x="59" y="49"/>
                    <a:pt x="52" y="0"/>
                    <a:pt x="31" y="0"/>
                  </a:cubicBezTo>
                  <a:cubicBezTo>
                    <a:pt x="0" y="0"/>
                    <a:pt x="0" y="0"/>
                    <a:pt x="0" y="0"/>
                  </a:cubicBezTo>
                  <a:cubicBezTo>
                    <a:pt x="21" y="0"/>
                    <a:pt x="28" y="49"/>
                    <a:pt x="48" y="104"/>
                  </a:cubicBezTo>
                  <a:cubicBezTo>
                    <a:pt x="67" y="158"/>
                    <a:pt x="90" y="225"/>
                    <a:pt x="118" y="225"/>
                  </a:cubicBezTo>
                  <a:lnTo>
                    <a:pt x="149" y="225"/>
                  </a:lnTo>
                  <a:close/>
                </a:path>
              </a:pathLst>
            </a:custGeom>
            <a:solidFill>
              <a:srgbClr val="95C8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10" name="Freeform 196"/>
            <p:cNvSpPr>
              <a:spLocks/>
            </p:cNvSpPr>
            <p:nvPr/>
          </p:nvSpPr>
          <p:spPr bwMode="auto">
            <a:xfrm>
              <a:off x="890" y="1568"/>
              <a:ext cx="373" cy="600"/>
            </a:xfrm>
            <a:custGeom>
              <a:avLst/>
              <a:gdLst>
                <a:gd name="T0" fmla="*/ 91821 w 149"/>
                <a:gd name="T1" fmla="*/ 215779 h 225"/>
                <a:gd name="T2" fmla="*/ 47992 w 149"/>
                <a:gd name="T3" fmla="*/ 99669 h 225"/>
                <a:gd name="T4" fmla="*/ 19171 w 149"/>
                <a:gd name="T5" fmla="*/ 0 h 225"/>
                <a:gd name="T6" fmla="*/ 0 w 149"/>
                <a:gd name="T7" fmla="*/ 0 h 225"/>
                <a:gd name="T8" fmla="*/ 29492 w 149"/>
                <a:gd name="T9" fmla="*/ 99669 h 225"/>
                <a:gd name="T10" fmla="*/ 72545 w 149"/>
                <a:gd name="T11" fmla="*/ 215779 h 225"/>
                <a:gd name="T12" fmla="*/ 91821 w 149"/>
                <a:gd name="T13" fmla="*/ 215779 h 2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9" h="225">
                  <a:moveTo>
                    <a:pt x="149" y="225"/>
                  </a:moveTo>
                  <a:cubicBezTo>
                    <a:pt x="121" y="225"/>
                    <a:pt x="97" y="158"/>
                    <a:pt x="78" y="104"/>
                  </a:cubicBezTo>
                  <a:cubicBezTo>
                    <a:pt x="59" y="49"/>
                    <a:pt x="52" y="0"/>
                    <a:pt x="31" y="0"/>
                  </a:cubicBezTo>
                  <a:cubicBezTo>
                    <a:pt x="0" y="0"/>
                    <a:pt x="0" y="0"/>
                    <a:pt x="0" y="0"/>
                  </a:cubicBezTo>
                  <a:cubicBezTo>
                    <a:pt x="21" y="0"/>
                    <a:pt x="28" y="49"/>
                    <a:pt x="48" y="104"/>
                  </a:cubicBezTo>
                  <a:cubicBezTo>
                    <a:pt x="66" y="158"/>
                    <a:pt x="90" y="225"/>
                    <a:pt x="118" y="225"/>
                  </a:cubicBezTo>
                  <a:lnTo>
                    <a:pt x="149" y="225"/>
                  </a:lnTo>
                  <a:close/>
                </a:path>
              </a:pathLst>
            </a:custGeom>
            <a:solidFill>
              <a:srgbClr val="95C895"/>
            </a:solidFill>
            <a:ln w="7938" cap="rnd">
              <a:solidFill>
                <a:srgbClr val="000000"/>
              </a:solidFill>
              <a:prstDash val="solid"/>
              <a:round/>
              <a:headEnd/>
              <a:tailEnd/>
            </a:ln>
          </p:spPr>
          <p:txBody>
            <a:bodyPr/>
            <a:lstStyle/>
            <a:p>
              <a:endParaRPr lang="de-DE" sz="1350"/>
            </a:p>
          </p:txBody>
        </p:sp>
        <p:sp>
          <p:nvSpPr>
            <p:cNvPr id="41411" name="Freeform 197"/>
            <p:cNvSpPr>
              <a:spLocks/>
            </p:cNvSpPr>
            <p:nvPr/>
          </p:nvSpPr>
          <p:spPr bwMode="auto">
            <a:xfrm>
              <a:off x="4508" y="1350"/>
              <a:ext cx="570" cy="509"/>
            </a:xfrm>
            <a:custGeom>
              <a:avLst/>
              <a:gdLst>
                <a:gd name="T0" fmla="*/ 139188 w 228"/>
                <a:gd name="T1" fmla="*/ 159429 h 191"/>
                <a:gd name="T2" fmla="*/ 69658 w 228"/>
                <a:gd name="T3" fmla="*/ 81309 h 191"/>
                <a:gd name="T4" fmla="*/ 17113 w 228"/>
                <a:gd name="T5" fmla="*/ 8629 h 191"/>
                <a:gd name="T6" fmla="*/ 0 w 228"/>
                <a:gd name="T7" fmla="*/ 20019 h 191"/>
                <a:gd name="T8" fmla="*/ 52550 w 228"/>
                <a:gd name="T9" fmla="*/ 93552 h 191"/>
                <a:gd name="T10" fmla="*/ 121613 w 228"/>
                <a:gd name="T11" fmla="*/ 171885 h 191"/>
                <a:gd name="T12" fmla="*/ 139188 w 228"/>
                <a:gd name="T13" fmla="*/ 159429 h 1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8" h="191">
                  <a:moveTo>
                    <a:pt x="228" y="167"/>
                  </a:moveTo>
                  <a:cubicBezTo>
                    <a:pt x="202" y="178"/>
                    <a:pt x="154" y="127"/>
                    <a:pt x="114" y="85"/>
                  </a:cubicBezTo>
                  <a:cubicBezTo>
                    <a:pt x="74" y="42"/>
                    <a:pt x="47" y="0"/>
                    <a:pt x="28" y="9"/>
                  </a:cubicBezTo>
                  <a:cubicBezTo>
                    <a:pt x="0" y="21"/>
                    <a:pt x="0" y="21"/>
                    <a:pt x="0" y="21"/>
                  </a:cubicBezTo>
                  <a:cubicBezTo>
                    <a:pt x="19" y="13"/>
                    <a:pt x="45" y="55"/>
                    <a:pt x="86" y="98"/>
                  </a:cubicBezTo>
                  <a:cubicBezTo>
                    <a:pt x="125" y="139"/>
                    <a:pt x="174" y="191"/>
                    <a:pt x="199" y="180"/>
                  </a:cubicBezTo>
                  <a:lnTo>
                    <a:pt x="228" y="167"/>
                  </a:lnTo>
                  <a:close/>
                </a:path>
              </a:pathLst>
            </a:custGeom>
            <a:solidFill>
              <a:srgbClr val="95C895"/>
            </a:solidFill>
            <a:ln w="7938" cap="rnd">
              <a:solidFill>
                <a:srgbClr val="000000"/>
              </a:solidFill>
              <a:prstDash val="solid"/>
              <a:round/>
              <a:headEnd/>
              <a:tailEnd/>
            </a:ln>
          </p:spPr>
          <p:txBody>
            <a:bodyPr/>
            <a:lstStyle/>
            <a:p>
              <a:endParaRPr lang="de-DE" sz="1350"/>
            </a:p>
          </p:txBody>
        </p:sp>
        <p:sp>
          <p:nvSpPr>
            <p:cNvPr id="41412" name="Freeform 198"/>
            <p:cNvSpPr>
              <a:spLocks/>
            </p:cNvSpPr>
            <p:nvPr/>
          </p:nvSpPr>
          <p:spPr bwMode="auto">
            <a:xfrm>
              <a:off x="4553" y="1406"/>
              <a:ext cx="423" cy="418"/>
            </a:xfrm>
            <a:custGeom>
              <a:avLst/>
              <a:gdLst>
                <a:gd name="T0" fmla="*/ 0 w 169"/>
                <a:gd name="T1" fmla="*/ 0 h 157"/>
                <a:gd name="T2" fmla="*/ 46272 w 169"/>
                <a:gd name="T3" fmla="*/ 69127 h 157"/>
                <a:gd name="T4" fmla="*/ 104040 w 169"/>
                <a:gd name="T5" fmla="*/ 148885 h 157"/>
                <a:gd name="T6" fmla="*/ 44310 w 169"/>
                <a:gd name="T7" fmla="*/ 71148 h 157"/>
                <a:gd name="T8" fmla="*/ 0 w 169"/>
                <a:gd name="T9" fmla="*/ 0 h 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157">
                  <a:moveTo>
                    <a:pt x="0" y="0"/>
                  </a:moveTo>
                  <a:cubicBezTo>
                    <a:pt x="17" y="9"/>
                    <a:pt x="44" y="40"/>
                    <a:pt x="75" y="73"/>
                  </a:cubicBezTo>
                  <a:cubicBezTo>
                    <a:pt x="107" y="107"/>
                    <a:pt x="142" y="149"/>
                    <a:pt x="169" y="157"/>
                  </a:cubicBezTo>
                  <a:cubicBezTo>
                    <a:pt x="142" y="149"/>
                    <a:pt x="104" y="108"/>
                    <a:pt x="72" y="75"/>
                  </a:cubicBezTo>
                  <a:cubicBezTo>
                    <a:pt x="40" y="41"/>
                    <a:pt x="17" y="9"/>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13" name="Freeform 199"/>
            <p:cNvSpPr>
              <a:spLocks/>
            </p:cNvSpPr>
            <p:nvPr/>
          </p:nvSpPr>
          <p:spPr bwMode="auto">
            <a:xfrm>
              <a:off x="4663" y="1278"/>
              <a:ext cx="568" cy="506"/>
            </a:xfrm>
            <a:custGeom>
              <a:avLst/>
              <a:gdLst>
                <a:gd name="T0" fmla="*/ 139403 w 227"/>
                <a:gd name="T1" fmla="*/ 158756 h 190"/>
                <a:gd name="T2" fmla="*/ 69937 w 227"/>
                <a:gd name="T3" fmla="*/ 80632 h 190"/>
                <a:gd name="T4" fmla="*/ 17168 w 227"/>
                <a:gd name="T5" fmla="*/ 7497 h 190"/>
                <a:gd name="T6" fmla="*/ 0 w 227"/>
                <a:gd name="T7" fmla="*/ 19966 h 190"/>
                <a:gd name="T8" fmla="*/ 52761 w 227"/>
                <a:gd name="T9" fmla="*/ 92060 h 190"/>
                <a:gd name="T10" fmla="*/ 122228 w 227"/>
                <a:gd name="T11" fmla="*/ 170125 h 190"/>
                <a:gd name="T12" fmla="*/ 139403 w 227"/>
                <a:gd name="T13" fmla="*/ 158756 h 1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7" h="190">
                  <a:moveTo>
                    <a:pt x="227" y="167"/>
                  </a:moveTo>
                  <a:cubicBezTo>
                    <a:pt x="202" y="178"/>
                    <a:pt x="153" y="126"/>
                    <a:pt x="114" y="85"/>
                  </a:cubicBezTo>
                  <a:cubicBezTo>
                    <a:pt x="73" y="42"/>
                    <a:pt x="47" y="0"/>
                    <a:pt x="28" y="8"/>
                  </a:cubicBezTo>
                  <a:cubicBezTo>
                    <a:pt x="0" y="21"/>
                    <a:pt x="0" y="21"/>
                    <a:pt x="0" y="21"/>
                  </a:cubicBezTo>
                  <a:cubicBezTo>
                    <a:pt x="19" y="13"/>
                    <a:pt x="45" y="54"/>
                    <a:pt x="86" y="97"/>
                  </a:cubicBezTo>
                  <a:cubicBezTo>
                    <a:pt x="125" y="139"/>
                    <a:pt x="173" y="190"/>
                    <a:pt x="199" y="179"/>
                  </a:cubicBezTo>
                  <a:lnTo>
                    <a:pt x="227" y="167"/>
                  </a:lnTo>
                  <a:close/>
                </a:path>
              </a:pathLst>
            </a:custGeom>
            <a:solidFill>
              <a:srgbClr val="95C8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14" name="Freeform 200"/>
            <p:cNvSpPr>
              <a:spLocks noEditPoints="1"/>
            </p:cNvSpPr>
            <p:nvPr/>
          </p:nvSpPr>
          <p:spPr bwMode="auto">
            <a:xfrm>
              <a:off x="4661" y="1280"/>
              <a:ext cx="570" cy="509"/>
            </a:xfrm>
            <a:custGeom>
              <a:avLst/>
              <a:gdLst>
                <a:gd name="T0" fmla="*/ 783 w 228"/>
                <a:gd name="T1" fmla="*/ 20019 h 191"/>
                <a:gd name="T2" fmla="*/ 34188 w 228"/>
                <a:gd name="T3" fmla="*/ 61283 h 191"/>
                <a:gd name="T4" fmla="*/ 52550 w 228"/>
                <a:gd name="T5" fmla="*/ 92451 h 191"/>
                <a:gd name="T6" fmla="*/ 53250 w 228"/>
                <a:gd name="T7" fmla="*/ 93552 h 191"/>
                <a:gd name="T8" fmla="*/ 122083 w 228"/>
                <a:gd name="T9" fmla="*/ 170827 h 191"/>
                <a:gd name="T10" fmla="*/ 139188 w 228"/>
                <a:gd name="T11" fmla="*/ 158312 h 191"/>
                <a:gd name="T12" fmla="*/ 139188 w 228"/>
                <a:gd name="T13" fmla="*/ 158312 h 191"/>
                <a:gd name="T14" fmla="*/ 70833 w 228"/>
                <a:gd name="T15" fmla="*/ 80243 h 191"/>
                <a:gd name="T16" fmla="*/ 70833 w 228"/>
                <a:gd name="T17" fmla="*/ 79185 h 191"/>
                <a:gd name="T18" fmla="*/ 52550 w 228"/>
                <a:gd name="T19" fmla="*/ 47561 h 191"/>
                <a:gd name="T20" fmla="*/ 17113 w 228"/>
                <a:gd name="T21" fmla="*/ 6854 h 191"/>
                <a:gd name="T22" fmla="*/ 0 w 228"/>
                <a:gd name="T23" fmla="*/ 18265 h 191"/>
                <a:gd name="T24" fmla="*/ 783 w 228"/>
                <a:gd name="T25" fmla="*/ 20019 h 191"/>
                <a:gd name="T26" fmla="*/ 122083 w 228"/>
                <a:gd name="T27" fmla="*/ 169761 h 191"/>
                <a:gd name="T28" fmla="*/ 53720 w 228"/>
                <a:gd name="T29" fmla="*/ 92451 h 191"/>
                <a:gd name="T30" fmla="*/ 53250 w 228"/>
                <a:gd name="T31" fmla="*/ 91641 h 191"/>
                <a:gd name="T32" fmla="*/ 35470 w 228"/>
                <a:gd name="T33" fmla="*/ 59164 h 191"/>
                <a:gd name="T34" fmla="*/ 4425 w 228"/>
                <a:gd name="T35" fmla="*/ 17199 h 191"/>
                <a:gd name="T36" fmla="*/ 17895 w 228"/>
                <a:gd name="T37" fmla="*/ 7512 h 191"/>
                <a:gd name="T38" fmla="*/ 51300 w 228"/>
                <a:gd name="T39" fmla="*/ 48675 h 191"/>
                <a:gd name="T40" fmla="*/ 69658 w 228"/>
                <a:gd name="T41" fmla="*/ 80243 h 191"/>
                <a:gd name="T42" fmla="*/ 70313 w 228"/>
                <a:gd name="T43" fmla="*/ 81309 h 191"/>
                <a:gd name="T44" fmla="*/ 135083 w 228"/>
                <a:gd name="T45" fmla="*/ 160495 h 191"/>
                <a:gd name="T46" fmla="*/ 122083 w 228"/>
                <a:gd name="T47" fmla="*/ 169761 h 1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8" h="191">
                  <a:moveTo>
                    <a:pt x="1" y="21"/>
                  </a:moveTo>
                  <a:cubicBezTo>
                    <a:pt x="14" y="15"/>
                    <a:pt x="32" y="35"/>
                    <a:pt x="56" y="64"/>
                  </a:cubicBezTo>
                  <a:cubicBezTo>
                    <a:pt x="65" y="74"/>
                    <a:pt x="75" y="85"/>
                    <a:pt x="86" y="97"/>
                  </a:cubicBezTo>
                  <a:cubicBezTo>
                    <a:pt x="87" y="98"/>
                    <a:pt x="87" y="98"/>
                    <a:pt x="87" y="98"/>
                  </a:cubicBezTo>
                  <a:cubicBezTo>
                    <a:pt x="126" y="139"/>
                    <a:pt x="174" y="191"/>
                    <a:pt x="200" y="179"/>
                  </a:cubicBezTo>
                  <a:cubicBezTo>
                    <a:pt x="228" y="166"/>
                    <a:pt x="228" y="166"/>
                    <a:pt x="228" y="166"/>
                  </a:cubicBezTo>
                  <a:cubicBezTo>
                    <a:pt x="228" y="166"/>
                    <a:pt x="228" y="166"/>
                    <a:pt x="228" y="166"/>
                  </a:cubicBezTo>
                  <a:cubicBezTo>
                    <a:pt x="203" y="176"/>
                    <a:pt x="155" y="125"/>
                    <a:pt x="116" y="84"/>
                  </a:cubicBezTo>
                  <a:cubicBezTo>
                    <a:pt x="116" y="83"/>
                    <a:pt x="116" y="83"/>
                    <a:pt x="116" y="83"/>
                  </a:cubicBezTo>
                  <a:cubicBezTo>
                    <a:pt x="105" y="72"/>
                    <a:pt x="95" y="60"/>
                    <a:pt x="86" y="50"/>
                  </a:cubicBezTo>
                  <a:cubicBezTo>
                    <a:pt x="61" y="21"/>
                    <a:pt x="43" y="0"/>
                    <a:pt x="28" y="7"/>
                  </a:cubicBezTo>
                  <a:cubicBezTo>
                    <a:pt x="0" y="19"/>
                    <a:pt x="0" y="19"/>
                    <a:pt x="0" y="19"/>
                  </a:cubicBezTo>
                  <a:lnTo>
                    <a:pt x="1" y="21"/>
                  </a:lnTo>
                  <a:close/>
                  <a:moveTo>
                    <a:pt x="200" y="178"/>
                  </a:moveTo>
                  <a:cubicBezTo>
                    <a:pt x="175" y="189"/>
                    <a:pt x="127" y="137"/>
                    <a:pt x="88" y="97"/>
                  </a:cubicBezTo>
                  <a:cubicBezTo>
                    <a:pt x="87" y="96"/>
                    <a:pt x="87" y="96"/>
                    <a:pt x="87" y="96"/>
                  </a:cubicBezTo>
                  <a:cubicBezTo>
                    <a:pt x="77" y="84"/>
                    <a:pt x="67" y="73"/>
                    <a:pt x="58" y="62"/>
                  </a:cubicBezTo>
                  <a:cubicBezTo>
                    <a:pt x="37" y="38"/>
                    <a:pt x="21" y="19"/>
                    <a:pt x="7" y="18"/>
                  </a:cubicBezTo>
                  <a:cubicBezTo>
                    <a:pt x="15" y="15"/>
                    <a:pt x="29" y="8"/>
                    <a:pt x="29" y="8"/>
                  </a:cubicBezTo>
                  <a:cubicBezTo>
                    <a:pt x="43" y="2"/>
                    <a:pt x="60" y="23"/>
                    <a:pt x="84" y="51"/>
                  </a:cubicBezTo>
                  <a:cubicBezTo>
                    <a:pt x="93" y="61"/>
                    <a:pt x="103" y="73"/>
                    <a:pt x="114" y="84"/>
                  </a:cubicBezTo>
                  <a:cubicBezTo>
                    <a:pt x="115" y="85"/>
                    <a:pt x="115" y="85"/>
                    <a:pt x="115" y="85"/>
                  </a:cubicBezTo>
                  <a:cubicBezTo>
                    <a:pt x="150" y="123"/>
                    <a:pt x="194" y="168"/>
                    <a:pt x="221" y="168"/>
                  </a:cubicBezTo>
                  <a:cubicBezTo>
                    <a:pt x="213" y="172"/>
                    <a:pt x="200" y="178"/>
                    <a:pt x="200" y="178"/>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15" name="Freeform 201"/>
            <p:cNvSpPr>
              <a:spLocks/>
            </p:cNvSpPr>
            <p:nvPr/>
          </p:nvSpPr>
          <p:spPr bwMode="auto">
            <a:xfrm>
              <a:off x="4706" y="1331"/>
              <a:ext cx="422" cy="418"/>
            </a:xfrm>
            <a:custGeom>
              <a:avLst/>
              <a:gdLst>
                <a:gd name="T0" fmla="*/ 0 w 169"/>
                <a:gd name="T1" fmla="*/ 0 h 157"/>
                <a:gd name="T2" fmla="*/ 46023 w 169"/>
                <a:gd name="T3" fmla="*/ 70091 h 157"/>
                <a:gd name="T4" fmla="*/ 102326 w 169"/>
                <a:gd name="T5" fmla="*/ 148885 h 157"/>
                <a:gd name="T6" fmla="*/ 44095 w 169"/>
                <a:gd name="T7" fmla="*/ 71148 h 157"/>
                <a:gd name="T8" fmla="*/ 0 w 169"/>
                <a:gd name="T9" fmla="*/ 0 h 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157">
                  <a:moveTo>
                    <a:pt x="0" y="0"/>
                  </a:moveTo>
                  <a:cubicBezTo>
                    <a:pt x="18" y="9"/>
                    <a:pt x="44" y="40"/>
                    <a:pt x="76" y="74"/>
                  </a:cubicBezTo>
                  <a:cubicBezTo>
                    <a:pt x="108" y="108"/>
                    <a:pt x="142" y="149"/>
                    <a:pt x="169" y="157"/>
                  </a:cubicBezTo>
                  <a:cubicBezTo>
                    <a:pt x="142" y="149"/>
                    <a:pt x="104" y="109"/>
                    <a:pt x="73" y="75"/>
                  </a:cubicBezTo>
                  <a:cubicBezTo>
                    <a:pt x="41" y="42"/>
                    <a:pt x="18" y="9"/>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16" name="Freeform 202"/>
            <p:cNvSpPr>
              <a:spLocks/>
            </p:cNvSpPr>
            <p:nvPr/>
          </p:nvSpPr>
          <p:spPr bwMode="auto">
            <a:xfrm>
              <a:off x="4155" y="1592"/>
              <a:ext cx="423" cy="419"/>
            </a:xfrm>
            <a:custGeom>
              <a:avLst/>
              <a:gdLst>
                <a:gd name="T0" fmla="*/ 0 w 169"/>
                <a:gd name="T1" fmla="*/ 0 h 157"/>
                <a:gd name="T2" fmla="*/ 46743 w 169"/>
                <a:gd name="T3" fmla="*/ 71225 h 157"/>
                <a:gd name="T4" fmla="*/ 104040 w 169"/>
                <a:gd name="T5" fmla="*/ 151379 h 157"/>
                <a:gd name="T6" fmla="*/ 44968 w 169"/>
                <a:gd name="T7" fmla="*/ 72287 h 157"/>
                <a:gd name="T8" fmla="*/ 0 w 169"/>
                <a:gd name="T9" fmla="*/ 0 h 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157">
                  <a:moveTo>
                    <a:pt x="0" y="0"/>
                  </a:moveTo>
                  <a:cubicBezTo>
                    <a:pt x="18" y="9"/>
                    <a:pt x="44" y="40"/>
                    <a:pt x="76" y="74"/>
                  </a:cubicBezTo>
                  <a:cubicBezTo>
                    <a:pt x="108" y="107"/>
                    <a:pt x="143" y="149"/>
                    <a:pt x="169" y="157"/>
                  </a:cubicBezTo>
                  <a:cubicBezTo>
                    <a:pt x="143" y="149"/>
                    <a:pt x="105" y="109"/>
                    <a:pt x="73" y="75"/>
                  </a:cubicBezTo>
                  <a:cubicBezTo>
                    <a:pt x="41" y="42"/>
                    <a:pt x="18" y="9"/>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17" name="Freeform 203"/>
            <p:cNvSpPr>
              <a:spLocks/>
            </p:cNvSpPr>
            <p:nvPr/>
          </p:nvSpPr>
          <p:spPr bwMode="auto">
            <a:xfrm>
              <a:off x="763" y="1584"/>
              <a:ext cx="225" cy="565"/>
            </a:xfrm>
            <a:custGeom>
              <a:avLst/>
              <a:gdLst>
                <a:gd name="T0" fmla="*/ 0 w 90"/>
                <a:gd name="T1" fmla="*/ 0 h 212"/>
                <a:gd name="T2" fmla="*/ 23958 w 90"/>
                <a:gd name="T3" fmla="*/ 93585 h 212"/>
                <a:gd name="T4" fmla="*/ 55000 w 90"/>
                <a:gd name="T5" fmla="*/ 202507 h 212"/>
                <a:gd name="T6" fmla="*/ 21488 w 90"/>
                <a:gd name="T7" fmla="*/ 93585 h 212"/>
                <a:gd name="T8" fmla="*/ 0 w 90"/>
                <a:gd name="T9" fmla="*/ 0 h 2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212">
                  <a:moveTo>
                    <a:pt x="0" y="0"/>
                  </a:moveTo>
                  <a:cubicBezTo>
                    <a:pt x="13" y="15"/>
                    <a:pt x="24" y="55"/>
                    <a:pt x="39" y="98"/>
                  </a:cubicBezTo>
                  <a:cubicBezTo>
                    <a:pt x="55" y="142"/>
                    <a:pt x="69" y="194"/>
                    <a:pt x="90" y="212"/>
                  </a:cubicBezTo>
                  <a:cubicBezTo>
                    <a:pt x="69" y="194"/>
                    <a:pt x="51" y="142"/>
                    <a:pt x="35" y="98"/>
                  </a:cubicBezTo>
                  <a:cubicBezTo>
                    <a:pt x="20" y="55"/>
                    <a:pt x="13" y="15"/>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18" name="Freeform 204"/>
            <p:cNvSpPr>
              <a:spLocks/>
            </p:cNvSpPr>
            <p:nvPr/>
          </p:nvSpPr>
          <p:spPr bwMode="auto">
            <a:xfrm>
              <a:off x="930" y="1584"/>
              <a:ext cx="228" cy="565"/>
            </a:xfrm>
            <a:custGeom>
              <a:avLst/>
              <a:gdLst>
                <a:gd name="T0" fmla="*/ 0 w 91"/>
                <a:gd name="T1" fmla="*/ 0 h 212"/>
                <a:gd name="T2" fmla="*/ 24268 w 91"/>
                <a:gd name="T3" fmla="*/ 93585 h 212"/>
                <a:gd name="T4" fmla="*/ 56384 w 91"/>
                <a:gd name="T5" fmla="*/ 202507 h 212"/>
                <a:gd name="T6" fmla="*/ 22221 w 91"/>
                <a:gd name="T7" fmla="*/ 93585 h 212"/>
                <a:gd name="T8" fmla="*/ 0 w 91"/>
                <a:gd name="T9" fmla="*/ 0 h 2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 h="212">
                  <a:moveTo>
                    <a:pt x="0" y="0"/>
                  </a:moveTo>
                  <a:cubicBezTo>
                    <a:pt x="13" y="15"/>
                    <a:pt x="24" y="55"/>
                    <a:pt x="39" y="98"/>
                  </a:cubicBezTo>
                  <a:cubicBezTo>
                    <a:pt x="55" y="142"/>
                    <a:pt x="69" y="194"/>
                    <a:pt x="91" y="212"/>
                  </a:cubicBezTo>
                  <a:cubicBezTo>
                    <a:pt x="69" y="194"/>
                    <a:pt x="51" y="142"/>
                    <a:pt x="36" y="98"/>
                  </a:cubicBezTo>
                  <a:cubicBezTo>
                    <a:pt x="21" y="55"/>
                    <a:pt x="13" y="15"/>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19" name="Freeform 205"/>
            <p:cNvSpPr>
              <a:spLocks noEditPoints="1"/>
            </p:cNvSpPr>
            <p:nvPr/>
          </p:nvSpPr>
          <p:spPr bwMode="auto">
            <a:xfrm>
              <a:off x="720" y="1568"/>
              <a:ext cx="373" cy="603"/>
            </a:xfrm>
            <a:custGeom>
              <a:avLst/>
              <a:gdLst>
                <a:gd name="T0" fmla="*/ 0 w 149"/>
                <a:gd name="T1" fmla="*/ 0 h 226"/>
                <a:gd name="T2" fmla="*/ 20455 w 149"/>
                <a:gd name="T3" fmla="*/ 59494 h 226"/>
                <a:gd name="T4" fmla="*/ 28979 w 149"/>
                <a:gd name="T5" fmla="*/ 101011 h 226"/>
                <a:gd name="T6" fmla="*/ 28979 w 149"/>
                <a:gd name="T7" fmla="*/ 102078 h 226"/>
                <a:gd name="T8" fmla="*/ 72545 w 149"/>
                <a:gd name="T9" fmla="*/ 217563 h 226"/>
                <a:gd name="T10" fmla="*/ 91821 w 149"/>
                <a:gd name="T11" fmla="*/ 217563 h 226"/>
                <a:gd name="T12" fmla="*/ 91821 w 149"/>
                <a:gd name="T13" fmla="*/ 215797 h 226"/>
                <a:gd name="T14" fmla="*/ 49244 w 149"/>
                <a:gd name="T15" fmla="*/ 101011 h 226"/>
                <a:gd name="T16" fmla="*/ 49244 w 149"/>
                <a:gd name="T17" fmla="*/ 99951 h 226"/>
                <a:gd name="T18" fmla="*/ 40602 w 149"/>
                <a:gd name="T19" fmla="*/ 59494 h 226"/>
                <a:gd name="T20" fmla="*/ 19171 w 149"/>
                <a:gd name="T21" fmla="*/ 0 h 226"/>
                <a:gd name="T22" fmla="*/ 0 w 149"/>
                <a:gd name="T23" fmla="*/ 0 h 226"/>
                <a:gd name="T24" fmla="*/ 72545 w 149"/>
                <a:gd name="T25" fmla="*/ 215797 h 226"/>
                <a:gd name="T26" fmla="*/ 30276 w 149"/>
                <a:gd name="T27" fmla="*/ 101011 h 226"/>
                <a:gd name="T28" fmla="*/ 30276 w 149"/>
                <a:gd name="T29" fmla="*/ 99951 h 226"/>
                <a:gd name="T30" fmla="*/ 21634 w 149"/>
                <a:gd name="T31" fmla="*/ 59494 h 226"/>
                <a:gd name="T32" fmla="*/ 4914 w 149"/>
                <a:gd name="T33" fmla="*/ 1766 h 226"/>
                <a:gd name="T34" fmla="*/ 2481 w 149"/>
                <a:gd name="T35" fmla="*/ 0 h 226"/>
                <a:gd name="T36" fmla="*/ 19171 w 149"/>
                <a:gd name="T37" fmla="*/ 1062 h 226"/>
                <a:gd name="T38" fmla="*/ 39425 w 149"/>
                <a:gd name="T39" fmla="*/ 59494 h 226"/>
                <a:gd name="T40" fmla="*/ 47992 w 149"/>
                <a:gd name="T41" fmla="*/ 101011 h 226"/>
                <a:gd name="T42" fmla="*/ 47992 w 149"/>
                <a:gd name="T43" fmla="*/ 102078 h 226"/>
                <a:gd name="T44" fmla="*/ 86914 w 149"/>
                <a:gd name="T45" fmla="*/ 215797 h 226"/>
                <a:gd name="T46" fmla="*/ 72545 w 149"/>
                <a:gd name="T47" fmla="*/ 215797 h 2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9" h="226">
                  <a:moveTo>
                    <a:pt x="0" y="0"/>
                  </a:moveTo>
                  <a:cubicBezTo>
                    <a:pt x="15" y="0"/>
                    <a:pt x="22" y="27"/>
                    <a:pt x="33" y="62"/>
                  </a:cubicBezTo>
                  <a:cubicBezTo>
                    <a:pt x="37" y="75"/>
                    <a:pt x="42" y="90"/>
                    <a:pt x="47" y="105"/>
                  </a:cubicBezTo>
                  <a:cubicBezTo>
                    <a:pt x="47" y="106"/>
                    <a:pt x="47" y="106"/>
                    <a:pt x="47" y="106"/>
                  </a:cubicBezTo>
                  <a:cubicBezTo>
                    <a:pt x="66" y="160"/>
                    <a:pt x="89" y="226"/>
                    <a:pt x="118" y="226"/>
                  </a:cubicBezTo>
                  <a:cubicBezTo>
                    <a:pt x="149" y="226"/>
                    <a:pt x="149" y="226"/>
                    <a:pt x="149" y="226"/>
                  </a:cubicBezTo>
                  <a:cubicBezTo>
                    <a:pt x="149" y="224"/>
                    <a:pt x="149" y="224"/>
                    <a:pt x="149" y="224"/>
                  </a:cubicBezTo>
                  <a:cubicBezTo>
                    <a:pt x="122" y="224"/>
                    <a:pt x="99" y="158"/>
                    <a:pt x="80" y="105"/>
                  </a:cubicBezTo>
                  <a:cubicBezTo>
                    <a:pt x="80" y="104"/>
                    <a:pt x="80" y="104"/>
                    <a:pt x="80" y="104"/>
                  </a:cubicBezTo>
                  <a:cubicBezTo>
                    <a:pt x="74" y="89"/>
                    <a:pt x="70" y="75"/>
                    <a:pt x="66" y="62"/>
                  </a:cubicBezTo>
                  <a:cubicBezTo>
                    <a:pt x="55" y="25"/>
                    <a:pt x="47" y="0"/>
                    <a:pt x="31" y="0"/>
                  </a:cubicBezTo>
                  <a:cubicBezTo>
                    <a:pt x="0" y="0"/>
                    <a:pt x="0" y="0"/>
                    <a:pt x="0" y="0"/>
                  </a:cubicBezTo>
                  <a:close/>
                  <a:moveTo>
                    <a:pt x="118" y="224"/>
                  </a:moveTo>
                  <a:cubicBezTo>
                    <a:pt x="91" y="224"/>
                    <a:pt x="68" y="158"/>
                    <a:pt x="49" y="105"/>
                  </a:cubicBezTo>
                  <a:cubicBezTo>
                    <a:pt x="49" y="104"/>
                    <a:pt x="49" y="104"/>
                    <a:pt x="49" y="104"/>
                  </a:cubicBezTo>
                  <a:cubicBezTo>
                    <a:pt x="43" y="89"/>
                    <a:pt x="39" y="75"/>
                    <a:pt x="35" y="62"/>
                  </a:cubicBezTo>
                  <a:cubicBezTo>
                    <a:pt x="26" y="33"/>
                    <a:pt x="18" y="10"/>
                    <a:pt x="8" y="2"/>
                  </a:cubicBezTo>
                  <a:cubicBezTo>
                    <a:pt x="7" y="1"/>
                    <a:pt x="5" y="0"/>
                    <a:pt x="4" y="0"/>
                  </a:cubicBezTo>
                  <a:cubicBezTo>
                    <a:pt x="12" y="0"/>
                    <a:pt x="31" y="1"/>
                    <a:pt x="31" y="1"/>
                  </a:cubicBezTo>
                  <a:cubicBezTo>
                    <a:pt x="46" y="1"/>
                    <a:pt x="53" y="27"/>
                    <a:pt x="64" y="62"/>
                  </a:cubicBezTo>
                  <a:cubicBezTo>
                    <a:pt x="68" y="75"/>
                    <a:pt x="72" y="90"/>
                    <a:pt x="78" y="105"/>
                  </a:cubicBezTo>
                  <a:cubicBezTo>
                    <a:pt x="78" y="106"/>
                    <a:pt x="78" y="106"/>
                    <a:pt x="78" y="106"/>
                  </a:cubicBezTo>
                  <a:cubicBezTo>
                    <a:pt x="95" y="154"/>
                    <a:pt x="116" y="213"/>
                    <a:pt x="141" y="224"/>
                  </a:cubicBezTo>
                  <a:cubicBezTo>
                    <a:pt x="132" y="224"/>
                    <a:pt x="118" y="224"/>
                    <a:pt x="118" y="224"/>
                  </a:cubicBezTo>
                  <a:close/>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20" name="Freeform 206"/>
            <p:cNvSpPr>
              <a:spLocks/>
            </p:cNvSpPr>
            <p:nvPr/>
          </p:nvSpPr>
          <p:spPr bwMode="auto">
            <a:xfrm>
              <a:off x="1213" y="1587"/>
              <a:ext cx="85" cy="208"/>
            </a:xfrm>
            <a:custGeom>
              <a:avLst/>
              <a:gdLst>
                <a:gd name="T0" fmla="*/ 0 w 34"/>
                <a:gd name="T1" fmla="*/ 74845 h 78"/>
                <a:gd name="T2" fmla="*/ 20833 w 34"/>
                <a:gd name="T3" fmla="*/ 0 h 78"/>
                <a:gd name="T4" fmla="*/ 11063 w 34"/>
                <a:gd name="T5" fmla="*/ 30584 h 78"/>
                <a:gd name="T6" fmla="*/ 0 w 34"/>
                <a:gd name="T7" fmla="*/ 74845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78">
                  <a:moveTo>
                    <a:pt x="0" y="78"/>
                  </a:moveTo>
                  <a:cubicBezTo>
                    <a:pt x="3" y="68"/>
                    <a:pt x="22" y="11"/>
                    <a:pt x="34" y="0"/>
                  </a:cubicBezTo>
                  <a:cubicBezTo>
                    <a:pt x="30" y="8"/>
                    <a:pt x="20" y="28"/>
                    <a:pt x="18" y="32"/>
                  </a:cubicBezTo>
                  <a:cubicBezTo>
                    <a:pt x="16" y="37"/>
                    <a:pt x="0" y="78"/>
                    <a:pt x="0"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21" name="Freeform 207"/>
            <p:cNvSpPr>
              <a:spLocks/>
            </p:cNvSpPr>
            <p:nvPr/>
          </p:nvSpPr>
          <p:spPr bwMode="auto">
            <a:xfrm>
              <a:off x="1810" y="1587"/>
              <a:ext cx="85" cy="208"/>
            </a:xfrm>
            <a:custGeom>
              <a:avLst/>
              <a:gdLst>
                <a:gd name="T0" fmla="*/ 0 w 34"/>
                <a:gd name="T1" fmla="*/ 74845 h 78"/>
                <a:gd name="T2" fmla="*/ 20833 w 34"/>
                <a:gd name="T3" fmla="*/ 0 h 78"/>
                <a:gd name="T4" fmla="*/ 11063 w 34"/>
                <a:gd name="T5" fmla="*/ 30584 h 78"/>
                <a:gd name="T6" fmla="*/ 0 w 34"/>
                <a:gd name="T7" fmla="*/ 74845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78">
                  <a:moveTo>
                    <a:pt x="0" y="78"/>
                  </a:moveTo>
                  <a:cubicBezTo>
                    <a:pt x="3" y="68"/>
                    <a:pt x="22" y="11"/>
                    <a:pt x="34" y="0"/>
                  </a:cubicBezTo>
                  <a:cubicBezTo>
                    <a:pt x="30" y="8"/>
                    <a:pt x="20" y="28"/>
                    <a:pt x="18" y="32"/>
                  </a:cubicBezTo>
                  <a:cubicBezTo>
                    <a:pt x="16" y="37"/>
                    <a:pt x="0" y="78"/>
                    <a:pt x="0"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22" name="Freeform 208"/>
            <p:cNvSpPr>
              <a:spLocks/>
            </p:cNvSpPr>
            <p:nvPr/>
          </p:nvSpPr>
          <p:spPr bwMode="auto">
            <a:xfrm>
              <a:off x="4483" y="1432"/>
              <a:ext cx="17" cy="227"/>
            </a:xfrm>
            <a:custGeom>
              <a:avLst/>
              <a:gdLst>
                <a:gd name="T0" fmla="*/ 3480 w 7"/>
                <a:gd name="T1" fmla="*/ 82305 h 85"/>
                <a:gd name="T2" fmla="*/ 3019 w 7"/>
                <a:gd name="T3" fmla="*/ 0 h 85"/>
                <a:gd name="T4" fmla="*/ 2436 w 7"/>
                <a:gd name="T5" fmla="*/ 34798 h 85"/>
                <a:gd name="T6" fmla="*/ 3480 w 7"/>
                <a:gd name="T7" fmla="*/ 82305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85">
                  <a:moveTo>
                    <a:pt x="7" y="85"/>
                  </a:moveTo>
                  <a:cubicBezTo>
                    <a:pt x="6" y="75"/>
                    <a:pt x="0" y="15"/>
                    <a:pt x="6" y="0"/>
                  </a:cubicBezTo>
                  <a:cubicBezTo>
                    <a:pt x="6" y="9"/>
                    <a:pt x="5" y="31"/>
                    <a:pt x="5" y="36"/>
                  </a:cubicBezTo>
                  <a:cubicBezTo>
                    <a:pt x="5" y="41"/>
                    <a:pt x="7" y="85"/>
                    <a:pt x="7" y="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23" name="Freeform 209"/>
            <p:cNvSpPr>
              <a:spLocks/>
            </p:cNvSpPr>
            <p:nvPr/>
          </p:nvSpPr>
          <p:spPr bwMode="auto">
            <a:xfrm>
              <a:off x="3915" y="2936"/>
              <a:ext cx="585" cy="384"/>
            </a:xfrm>
            <a:custGeom>
              <a:avLst/>
              <a:gdLst>
                <a:gd name="T0" fmla="*/ 141613 w 234"/>
                <a:gd name="T1" fmla="*/ 107464 h 144"/>
                <a:gd name="T2" fmla="*/ 68363 w 234"/>
                <a:gd name="T3" fmla="*/ 59315 h 144"/>
                <a:gd name="T4" fmla="*/ 0 w 234"/>
                <a:gd name="T5" fmla="*/ 0 h 144"/>
                <a:gd name="T6" fmla="*/ 1300 w 234"/>
                <a:gd name="T7" fmla="*/ 30584 h 144"/>
                <a:gd name="T8" fmla="*/ 69658 w 234"/>
                <a:gd name="T9" fmla="*/ 91021 h 144"/>
                <a:gd name="T10" fmla="*/ 142895 w 234"/>
                <a:gd name="T11" fmla="*/ 138104 h 144"/>
                <a:gd name="T12" fmla="*/ 141613 w 234"/>
                <a:gd name="T13" fmla="*/ 107464 h 1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4" h="144">
                  <a:moveTo>
                    <a:pt x="232" y="112"/>
                  </a:moveTo>
                  <a:cubicBezTo>
                    <a:pt x="231" y="90"/>
                    <a:pt x="144" y="72"/>
                    <a:pt x="112" y="62"/>
                  </a:cubicBezTo>
                  <a:cubicBezTo>
                    <a:pt x="81" y="52"/>
                    <a:pt x="2" y="27"/>
                    <a:pt x="0" y="0"/>
                  </a:cubicBezTo>
                  <a:cubicBezTo>
                    <a:pt x="2" y="32"/>
                    <a:pt x="2" y="32"/>
                    <a:pt x="2" y="32"/>
                  </a:cubicBezTo>
                  <a:cubicBezTo>
                    <a:pt x="4" y="59"/>
                    <a:pt x="83" y="85"/>
                    <a:pt x="114" y="95"/>
                  </a:cubicBezTo>
                  <a:cubicBezTo>
                    <a:pt x="146" y="106"/>
                    <a:pt x="233" y="122"/>
                    <a:pt x="234" y="144"/>
                  </a:cubicBezTo>
                  <a:lnTo>
                    <a:pt x="232" y="112"/>
                  </a:lnTo>
                  <a:close/>
                </a:path>
              </a:pathLst>
            </a:custGeom>
            <a:solidFill>
              <a:srgbClr val="00ACE5"/>
            </a:solidFill>
            <a:ln w="7938" cap="rnd">
              <a:solidFill>
                <a:srgbClr val="000000"/>
              </a:solidFill>
              <a:prstDash val="solid"/>
              <a:round/>
              <a:headEnd/>
              <a:tailEnd/>
            </a:ln>
          </p:spPr>
          <p:txBody>
            <a:bodyPr/>
            <a:lstStyle/>
            <a:p>
              <a:endParaRPr lang="de-DE" sz="1350"/>
            </a:p>
          </p:txBody>
        </p:sp>
        <p:sp>
          <p:nvSpPr>
            <p:cNvPr id="41424" name="Freeform 210"/>
            <p:cNvSpPr>
              <a:spLocks/>
            </p:cNvSpPr>
            <p:nvPr/>
          </p:nvSpPr>
          <p:spPr bwMode="auto">
            <a:xfrm>
              <a:off x="3915" y="2981"/>
              <a:ext cx="280" cy="166"/>
            </a:xfrm>
            <a:custGeom>
              <a:avLst/>
              <a:gdLst>
                <a:gd name="T0" fmla="*/ 8125 w 112"/>
                <a:gd name="T1" fmla="*/ 1807 h 62"/>
                <a:gd name="T2" fmla="*/ 30595 w 112"/>
                <a:gd name="T3" fmla="*/ 24603 h 62"/>
                <a:gd name="T4" fmla="*/ 23250 w 112"/>
                <a:gd name="T5" fmla="*/ 30517 h 62"/>
                <a:gd name="T6" fmla="*/ 35470 w 112"/>
                <a:gd name="T7" fmla="*/ 47484 h 62"/>
                <a:gd name="T8" fmla="*/ 68363 w 112"/>
                <a:gd name="T9" fmla="*/ 46351 h 62"/>
                <a:gd name="T10" fmla="*/ 48363 w 112"/>
                <a:gd name="T11" fmla="*/ 52266 h 62"/>
                <a:gd name="T12" fmla="*/ 44738 w 112"/>
                <a:gd name="T13" fmla="*/ 61091 h 62"/>
                <a:gd name="T14" fmla="*/ 30595 w 112"/>
                <a:gd name="T15" fmla="*/ 51190 h 62"/>
                <a:gd name="T16" fmla="*/ 15938 w 112"/>
                <a:gd name="T17" fmla="*/ 40595 h 62"/>
                <a:gd name="T18" fmla="*/ 5675 w 112"/>
                <a:gd name="T19" fmla="*/ 24603 h 62"/>
                <a:gd name="T20" fmla="*/ 5675 w 112"/>
                <a:gd name="T21" fmla="*/ 0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 h="62">
                  <a:moveTo>
                    <a:pt x="13" y="2"/>
                  </a:moveTo>
                  <a:cubicBezTo>
                    <a:pt x="12" y="21"/>
                    <a:pt x="39" y="21"/>
                    <a:pt x="50" y="25"/>
                  </a:cubicBezTo>
                  <a:cubicBezTo>
                    <a:pt x="49" y="29"/>
                    <a:pt x="39" y="26"/>
                    <a:pt x="38" y="31"/>
                  </a:cubicBezTo>
                  <a:cubicBezTo>
                    <a:pt x="36" y="36"/>
                    <a:pt x="51" y="48"/>
                    <a:pt x="58" y="48"/>
                  </a:cubicBezTo>
                  <a:cubicBezTo>
                    <a:pt x="67" y="48"/>
                    <a:pt x="103" y="45"/>
                    <a:pt x="112" y="47"/>
                  </a:cubicBezTo>
                  <a:cubicBezTo>
                    <a:pt x="108" y="47"/>
                    <a:pt x="81" y="51"/>
                    <a:pt x="79" y="53"/>
                  </a:cubicBezTo>
                  <a:cubicBezTo>
                    <a:pt x="75" y="56"/>
                    <a:pt x="72" y="58"/>
                    <a:pt x="73" y="62"/>
                  </a:cubicBezTo>
                  <a:cubicBezTo>
                    <a:pt x="65" y="61"/>
                    <a:pt x="57" y="56"/>
                    <a:pt x="50" y="52"/>
                  </a:cubicBezTo>
                  <a:cubicBezTo>
                    <a:pt x="42" y="49"/>
                    <a:pt x="33" y="45"/>
                    <a:pt x="26" y="41"/>
                  </a:cubicBezTo>
                  <a:cubicBezTo>
                    <a:pt x="20" y="37"/>
                    <a:pt x="14" y="31"/>
                    <a:pt x="9" y="25"/>
                  </a:cubicBezTo>
                  <a:cubicBezTo>
                    <a:pt x="4" y="20"/>
                    <a:pt x="0" y="10"/>
                    <a:pt x="9" y="0"/>
                  </a:cubicBezTo>
                </a:path>
              </a:pathLst>
            </a:custGeom>
            <a:solidFill>
              <a:srgbClr val="0091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25" name="Freeform 211"/>
            <p:cNvSpPr>
              <a:spLocks/>
            </p:cNvSpPr>
            <p:nvPr/>
          </p:nvSpPr>
          <p:spPr bwMode="auto">
            <a:xfrm>
              <a:off x="4085" y="3139"/>
              <a:ext cx="225" cy="53"/>
            </a:xfrm>
            <a:custGeom>
              <a:avLst/>
              <a:gdLst>
                <a:gd name="T0" fmla="*/ 0 w 90"/>
                <a:gd name="T1" fmla="*/ 1677 h 20"/>
                <a:gd name="T2" fmla="*/ 34970 w 90"/>
                <a:gd name="T3" fmla="*/ 18293 h 20"/>
                <a:gd name="T4" fmla="*/ 55000 w 90"/>
                <a:gd name="T5" fmla="*/ 15540 h 20"/>
                <a:gd name="T6" fmla="*/ 28833 w 90"/>
                <a:gd name="T7" fmla="*/ 11088 h 20"/>
                <a:gd name="T8" fmla="*/ 25208 w 90"/>
                <a:gd name="T9" fmla="*/ 4444 h 20"/>
                <a:gd name="T10" fmla="*/ 3720 w 90"/>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 h="20">
                  <a:moveTo>
                    <a:pt x="0" y="2"/>
                  </a:moveTo>
                  <a:cubicBezTo>
                    <a:pt x="9" y="6"/>
                    <a:pt x="57" y="20"/>
                    <a:pt x="57" y="20"/>
                  </a:cubicBezTo>
                  <a:cubicBezTo>
                    <a:pt x="90" y="17"/>
                    <a:pt x="90" y="17"/>
                    <a:pt x="90" y="17"/>
                  </a:cubicBezTo>
                  <a:cubicBezTo>
                    <a:pt x="47" y="12"/>
                    <a:pt x="47" y="12"/>
                    <a:pt x="47" y="12"/>
                  </a:cubicBezTo>
                  <a:cubicBezTo>
                    <a:pt x="41" y="5"/>
                    <a:pt x="41" y="5"/>
                    <a:pt x="41" y="5"/>
                  </a:cubicBezTo>
                  <a:cubicBezTo>
                    <a:pt x="41" y="5"/>
                    <a:pt x="17" y="8"/>
                    <a:pt x="6" y="0"/>
                  </a:cubicBezTo>
                </a:path>
              </a:pathLst>
            </a:custGeom>
            <a:solidFill>
              <a:srgbClr val="0091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26" name="Freeform 212"/>
            <p:cNvSpPr>
              <a:spLocks/>
            </p:cNvSpPr>
            <p:nvPr/>
          </p:nvSpPr>
          <p:spPr bwMode="auto">
            <a:xfrm>
              <a:off x="4038" y="3083"/>
              <a:ext cx="42" cy="29"/>
            </a:xfrm>
            <a:custGeom>
              <a:avLst/>
              <a:gdLst>
                <a:gd name="T0" fmla="*/ 1117 w 17"/>
                <a:gd name="T1" fmla="*/ 8792 h 11"/>
                <a:gd name="T2" fmla="*/ 6184 w 17"/>
                <a:gd name="T3" fmla="*/ 8028 h 11"/>
                <a:gd name="T4" fmla="*/ 7903 w 17"/>
                <a:gd name="T5" fmla="*/ 0 h 11"/>
                <a:gd name="T6" fmla="*/ 0 w 17"/>
                <a:gd name="T7" fmla="*/ 5992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1">
                  <a:moveTo>
                    <a:pt x="2" y="10"/>
                  </a:moveTo>
                  <a:cubicBezTo>
                    <a:pt x="5" y="11"/>
                    <a:pt x="8" y="11"/>
                    <a:pt x="11" y="9"/>
                  </a:cubicBezTo>
                  <a:cubicBezTo>
                    <a:pt x="13" y="7"/>
                    <a:pt x="17" y="2"/>
                    <a:pt x="14" y="0"/>
                  </a:cubicBezTo>
                  <a:cubicBezTo>
                    <a:pt x="13" y="7"/>
                    <a:pt x="6" y="7"/>
                    <a:pt x="0" y="7"/>
                  </a:cubicBezTo>
                </a:path>
              </a:pathLst>
            </a:custGeom>
            <a:solidFill>
              <a:srgbClr val="0091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27" name="Freeform 213"/>
            <p:cNvSpPr>
              <a:spLocks/>
            </p:cNvSpPr>
            <p:nvPr/>
          </p:nvSpPr>
          <p:spPr bwMode="auto">
            <a:xfrm>
              <a:off x="4185" y="3128"/>
              <a:ext cx="13" cy="40"/>
            </a:xfrm>
            <a:custGeom>
              <a:avLst/>
              <a:gdLst>
                <a:gd name="T0" fmla="*/ 967 w 5"/>
                <a:gd name="T1" fmla="*/ 0 h 15"/>
                <a:gd name="T2" fmla="*/ 0 w 5"/>
                <a:gd name="T3" fmla="*/ 14413 h 15"/>
                <a:gd name="T4" fmla="*/ 0 60000 65536"/>
                <a:gd name="T5" fmla="*/ 0 60000 65536"/>
              </a:gdLst>
              <a:ahLst/>
              <a:cxnLst>
                <a:cxn ang="T4">
                  <a:pos x="T0" y="T1"/>
                </a:cxn>
                <a:cxn ang="T5">
                  <a:pos x="T2" y="T3"/>
                </a:cxn>
              </a:cxnLst>
              <a:rect l="0" t="0" r="r" b="b"/>
              <a:pathLst>
                <a:path w="5" h="15">
                  <a:moveTo>
                    <a:pt x="1" y="0"/>
                  </a:moveTo>
                  <a:cubicBezTo>
                    <a:pt x="5" y="5"/>
                    <a:pt x="4" y="11"/>
                    <a:pt x="0" y="15"/>
                  </a:cubicBezTo>
                </a:path>
              </a:pathLst>
            </a:custGeom>
            <a:solidFill>
              <a:srgbClr val="0091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28" name="Freeform 214"/>
            <p:cNvSpPr>
              <a:spLocks/>
            </p:cNvSpPr>
            <p:nvPr/>
          </p:nvSpPr>
          <p:spPr bwMode="auto">
            <a:xfrm>
              <a:off x="4303" y="3192"/>
              <a:ext cx="57" cy="32"/>
            </a:xfrm>
            <a:custGeom>
              <a:avLst/>
              <a:gdLst>
                <a:gd name="T0" fmla="*/ 0 w 23"/>
                <a:gd name="T1" fmla="*/ 9707 h 12"/>
                <a:gd name="T2" fmla="*/ 8600 w 23"/>
                <a:gd name="T3" fmla="*/ 11469 h 12"/>
                <a:gd name="T4" fmla="*/ 12709 w 23"/>
                <a:gd name="T5" fmla="*/ 8648 h 12"/>
                <a:gd name="T6" fmla="*/ 12069 w 23"/>
                <a:gd name="T7" fmla="*/ 0 h 12"/>
                <a:gd name="T8" fmla="*/ 9730 w 23"/>
                <a:gd name="T9" fmla="*/ 5824 h 12"/>
                <a:gd name="T10" fmla="*/ 6909 w 23"/>
                <a:gd name="T11" fmla="*/ 6883 h 12"/>
                <a:gd name="T12" fmla="*/ 2788 w 23"/>
                <a:gd name="T13" fmla="*/ 6883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2">
                  <a:moveTo>
                    <a:pt x="0" y="10"/>
                  </a:moveTo>
                  <a:cubicBezTo>
                    <a:pt x="5" y="11"/>
                    <a:pt x="10" y="12"/>
                    <a:pt x="15" y="12"/>
                  </a:cubicBezTo>
                  <a:cubicBezTo>
                    <a:pt x="17" y="12"/>
                    <a:pt x="21" y="12"/>
                    <a:pt x="22" y="9"/>
                  </a:cubicBezTo>
                  <a:cubicBezTo>
                    <a:pt x="23" y="6"/>
                    <a:pt x="23" y="2"/>
                    <a:pt x="21" y="0"/>
                  </a:cubicBezTo>
                  <a:cubicBezTo>
                    <a:pt x="19" y="2"/>
                    <a:pt x="21" y="5"/>
                    <a:pt x="17" y="6"/>
                  </a:cubicBezTo>
                  <a:cubicBezTo>
                    <a:pt x="15" y="7"/>
                    <a:pt x="14" y="7"/>
                    <a:pt x="12" y="7"/>
                  </a:cubicBezTo>
                  <a:cubicBezTo>
                    <a:pt x="10" y="7"/>
                    <a:pt x="7" y="8"/>
                    <a:pt x="5" y="7"/>
                  </a:cubicBezTo>
                </a:path>
              </a:pathLst>
            </a:custGeom>
            <a:solidFill>
              <a:srgbClr val="0091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29" name="Freeform 215"/>
            <p:cNvSpPr>
              <a:spLocks/>
            </p:cNvSpPr>
            <p:nvPr/>
          </p:nvSpPr>
          <p:spPr bwMode="auto">
            <a:xfrm>
              <a:off x="4035" y="2837"/>
              <a:ext cx="200" cy="56"/>
            </a:xfrm>
            <a:custGeom>
              <a:avLst/>
              <a:gdLst>
                <a:gd name="T0" fmla="*/ 3720 w 80"/>
                <a:gd name="T1" fmla="*/ 7531 h 21"/>
                <a:gd name="T2" fmla="*/ 0 w 80"/>
                <a:gd name="T3" fmla="*/ 14413 h 21"/>
                <a:gd name="T4" fmla="*/ 4425 w 80"/>
                <a:gd name="T5" fmla="*/ 19021 h 21"/>
                <a:gd name="T6" fmla="*/ 48833 w 80"/>
                <a:gd name="T7" fmla="*/ 11469 h 21"/>
                <a:gd name="T8" fmla="*/ 46408 w 80"/>
                <a:gd name="T9" fmla="*/ 5824 h 21"/>
                <a:gd name="T10" fmla="*/ 47658 w 80"/>
                <a:gd name="T11" fmla="*/ 0 h 21"/>
                <a:gd name="T12" fmla="*/ 3720 w 80"/>
                <a:gd name="T13" fmla="*/ 753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21">
                  <a:moveTo>
                    <a:pt x="6" y="8"/>
                  </a:moveTo>
                  <a:cubicBezTo>
                    <a:pt x="2" y="8"/>
                    <a:pt x="0" y="11"/>
                    <a:pt x="0" y="15"/>
                  </a:cubicBezTo>
                  <a:cubicBezTo>
                    <a:pt x="0" y="18"/>
                    <a:pt x="4" y="21"/>
                    <a:pt x="7" y="20"/>
                  </a:cubicBezTo>
                  <a:cubicBezTo>
                    <a:pt x="80" y="12"/>
                    <a:pt x="80" y="12"/>
                    <a:pt x="80" y="12"/>
                  </a:cubicBezTo>
                  <a:cubicBezTo>
                    <a:pt x="76" y="6"/>
                    <a:pt x="76" y="6"/>
                    <a:pt x="76" y="6"/>
                  </a:cubicBezTo>
                  <a:cubicBezTo>
                    <a:pt x="78" y="0"/>
                    <a:pt x="78" y="0"/>
                    <a:pt x="78" y="0"/>
                  </a:cubicBezTo>
                  <a:lnTo>
                    <a:pt x="6" y="8"/>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30" name="Freeform 216"/>
            <p:cNvSpPr>
              <a:spLocks/>
            </p:cNvSpPr>
            <p:nvPr/>
          </p:nvSpPr>
          <p:spPr bwMode="auto">
            <a:xfrm>
              <a:off x="3920" y="2899"/>
              <a:ext cx="213" cy="64"/>
            </a:xfrm>
            <a:custGeom>
              <a:avLst/>
              <a:gdLst>
                <a:gd name="T0" fmla="*/ 3273 w 85"/>
                <a:gd name="T1" fmla="*/ 10376 h 24"/>
                <a:gd name="T2" fmla="*/ 0 w 85"/>
                <a:gd name="T3" fmla="*/ 17237 h 24"/>
                <a:gd name="T4" fmla="*/ 4453 w 85"/>
                <a:gd name="T5" fmla="*/ 21995 h 24"/>
                <a:gd name="T6" fmla="*/ 52759 w 85"/>
                <a:gd name="T7" fmla="*/ 12536 h 24"/>
                <a:gd name="T8" fmla="*/ 50273 w 85"/>
                <a:gd name="T9" fmla="*/ 6883 h 24"/>
                <a:gd name="T10" fmla="*/ 51503 w 85"/>
                <a:gd name="T11" fmla="*/ 0 h 24"/>
                <a:gd name="T12" fmla="*/ 3273 w 85"/>
                <a:gd name="T13" fmla="*/ 10376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 h="24">
                  <a:moveTo>
                    <a:pt x="5" y="11"/>
                  </a:moveTo>
                  <a:cubicBezTo>
                    <a:pt x="2" y="12"/>
                    <a:pt x="0" y="15"/>
                    <a:pt x="0" y="18"/>
                  </a:cubicBezTo>
                  <a:cubicBezTo>
                    <a:pt x="1" y="22"/>
                    <a:pt x="4" y="24"/>
                    <a:pt x="7" y="23"/>
                  </a:cubicBezTo>
                  <a:cubicBezTo>
                    <a:pt x="85" y="13"/>
                    <a:pt x="85" y="13"/>
                    <a:pt x="85" y="13"/>
                  </a:cubicBezTo>
                  <a:cubicBezTo>
                    <a:pt x="81" y="7"/>
                    <a:pt x="81" y="7"/>
                    <a:pt x="81" y="7"/>
                  </a:cubicBezTo>
                  <a:cubicBezTo>
                    <a:pt x="83" y="0"/>
                    <a:pt x="83" y="0"/>
                    <a:pt x="83" y="0"/>
                  </a:cubicBezTo>
                  <a:lnTo>
                    <a:pt x="5" y="11"/>
                  </a:lnTo>
                  <a:close/>
                </a:path>
              </a:pathLst>
            </a:custGeom>
            <a:solidFill>
              <a:srgbClr val="FE80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31" name="Freeform 217"/>
            <p:cNvSpPr>
              <a:spLocks/>
            </p:cNvSpPr>
            <p:nvPr/>
          </p:nvSpPr>
          <p:spPr bwMode="auto">
            <a:xfrm>
              <a:off x="3920" y="2899"/>
              <a:ext cx="213" cy="64"/>
            </a:xfrm>
            <a:custGeom>
              <a:avLst/>
              <a:gdLst>
                <a:gd name="T0" fmla="*/ 3273 w 85"/>
                <a:gd name="T1" fmla="*/ 10376 h 24"/>
                <a:gd name="T2" fmla="*/ 0 w 85"/>
                <a:gd name="T3" fmla="*/ 17237 h 24"/>
                <a:gd name="T4" fmla="*/ 4453 w 85"/>
                <a:gd name="T5" fmla="*/ 21995 h 24"/>
                <a:gd name="T6" fmla="*/ 52759 w 85"/>
                <a:gd name="T7" fmla="*/ 12536 h 24"/>
                <a:gd name="T8" fmla="*/ 50273 w 85"/>
                <a:gd name="T9" fmla="*/ 6883 h 24"/>
                <a:gd name="T10" fmla="*/ 51503 w 85"/>
                <a:gd name="T11" fmla="*/ 0 h 24"/>
                <a:gd name="T12" fmla="*/ 3273 w 85"/>
                <a:gd name="T13" fmla="*/ 10376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 h="24">
                  <a:moveTo>
                    <a:pt x="5" y="11"/>
                  </a:moveTo>
                  <a:cubicBezTo>
                    <a:pt x="2" y="12"/>
                    <a:pt x="0" y="15"/>
                    <a:pt x="0" y="18"/>
                  </a:cubicBezTo>
                  <a:cubicBezTo>
                    <a:pt x="1" y="22"/>
                    <a:pt x="4" y="24"/>
                    <a:pt x="7" y="23"/>
                  </a:cubicBezTo>
                  <a:cubicBezTo>
                    <a:pt x="85" y="13"/>
                    <a:pt x="85" y="13"/>
                    <a:pt x="85" y="13"/>
                  </a:cubicBezTo>
                  <a:cubicBezTo>
                    <a:pt x="81" y="7"/>
                    <a:pt x="81" y="7"/>
                    <a:pt x="81" y="7"/>
                  </a:cubicBezTo>
                  <a:cubicBezTo>
                    <a:pt x="83" y="0"/>
                    <a:pt x="83" y="0"/>
                    <a:pt x="83" y="0"/>
                  </a:cubicBezTo>
                  <a:lnTo>
                    <a:pt x="5" y="11"/>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32" name="Freeform 218"/>
            <p:cNvSpPr>
              <a:spLocks/>
            </p:cNvSpPr>
            <p:nvPr/>
          </p:nvSpPr>
          <p:spPr bwMode="auto">
            <a:xfrm>
              <a:off x="3938" y="2976"/>
              <a:ext cx="122" cy="53"/>
            </a:xfrm>
            <a:custGeom>
              <a:avLst/>
              <a:gdLst>
                <a:gd name="T0" fmla="*/ 3533 w 49"/>
                <a:gd name="T1" fmla="*/ 6551 h 20"/>
                <a:gd name="T2" fmla="*/ 466 w 49"/>
                <a:gd name="T3" fmla="*/ 12823 h 20"/>
                <a:gd name="T4" fmla="*/ 4768 w 49"/>
                <a:gd name="T5" fmla="*/ 17360 h 20"/>
                <a:gd name="T6" fmla="*/ 29093 w 49"/>
                <a:gd name="T7" fmla="*/ 11088 h 20"/>
                <a:gd name="T8" fmla="*/ 26701 w 49"/>
                <a:gd name="T9" fmla="*/ 6551 h 20"/>
                <a:gd name="T10" fmla="*/ 27858 w 49"/>
                <a:gd name="T11" fmla="*/ 0 h 20"/>
                <a:gd name="T12" fmla="*/ 3533 w 49"/>
                <a:gd name="T13" fmla="*/ 6551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20">
                  <a:moveTo>
                    <a:pt x="6" y="7"/>
                  </a:moveTo>
                  <a:cubicBezTo>
                    <a:pt x="2" y="8"/>
                    <a:pt x="0" y="11"/>
                    <a:pt x="1" y="14"/>
                  </a:cubicBezTo>
                  <a:cubicBezTo>
                    <a:pt x="1" y="18"/>
                    <a:pt x="5" y="20"/>
                    <a:pt x="8" y="19"/>
                  </a:cubicBezTo>
                  <a:cubicBezTo>
                    <a:pt x="49" y="12"/>
                    <a:pt x="49" y="12"/>
                    <a:pt x="49" y="12"/>
                  </a:cubicBezTo>
                  <a:cubicBezTo>
                    <a:pt x="45" y="7"/>
                    <a:pt x="45" y="7"/>
                    <a:pt x="45" y="7"/>
                  </a:cubicBezTo>
                  <a:cubicBezTo>
                    <a:pt x="47" y="0"/>
                    <a:pt x="47" y="0"/>
                    <a:pt x="47" y="0"/>
                  </a:cubicBezTo>
                  <a:lnTo>
                    <a:pt x="6" y="7"/>
                  </a:ln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33" name="Freeform 219"/>
            <p:cNvSpPr>
              <a:spLocks/>
            </p:cNvSpPr>
            <p:nvPr/>
          </p:nvSpPr>
          <p:spPr bwMode="auto">
            <a:xfrm>
              <a:off x="4195" y="2779"/>
              <a:ext cx="118" cy="40"/>
            </a:xfrm>
            <a:custGeom>
              <a:avLst/>
              <a:gdLst>
                <a:gd name="T0" fmla="*/ 7469 w 47"/>
                <a:gd name="T1" fmla="*/ 1763 h 15"/>
                <a:gd name="T2" fmla="*/ 0 w 47"/>
                <a:gd name="T3" fmla="*/ 14413 h 15"/>
                <a:gd name="T4" fmla="*/ 29513 w 47"/>
                <a:gd name="T5" fmla="*/ 12536 h 15"/>
                <a:gd name="T6" fmla="*/ 28328 w 47"/>
                <a:gd name="T7" fmla="*/ 6883 h 15"/>
                <a:gd name="T8" fmla="*/ 29513 w 47"/>
                <a:gd name="T9" fmla="*/ 0 h 15"/>
                <a:gd name="T10" fmla="*/ 7469 w 47"/>
                <a:gd name="T11" fmla="*/ 1763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15">
                  <a:moveTo>
                    <a:pt x="12" y="2"/>
                  </a:moveTo>
                  <a:cubicBezTo>
                    <a:pt x="7" y="7"/>
                    <a:pt x="3" y="11"/>
                    <a:pt x="0" y="15"/>
                  </a:cubicBezTo>
                  <a:cubicBezTo>
                    <a:pt x="47" y="13"/>
                    <a:pt x="47" y="13"/>
                    <a:pt x="47" y="13"/>
                  </a:cubicBezTo>
                  <a:cubicBezTo>
                    <a:pt x="45" y="7"/>
                    <a:pt x="45" y="7"/>
                    <a:pt x="45" y="7"/>
                  </a:cubicBezTo>
                  <a:cubicBezTo>
                    <a:pt x="47" y="0"/>
                    <a:pt x="47" y="0"/>
                    <a:pt x="47" y="0"/>
                  </a:cubicBezTo>
                  <a:lnTo>
                    <a:pt x="12" y="2"/>
                  </a:lnTo>
                  <a:close/>
                </a:path>
              </a:pathLst>
            </a:custGeom>
            <a:solidFill>
              <a:srgbClr val="FE80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34" name="Freeform 220"/>
            <p:cNvSpPr>
              <a:spLocks/>
            </p:cNvSpPr>
            <p:nvPr/>
          </p:nvSpPr>
          <p:spPr bwMode="auto">
            <a:xfrm>
              <a:off x="3918" y="2907"/>
              <a:ext cx="200" cy="53"/>
            </a:xfrm>
            <a:custGeom>
              <a:avLst/>
              <a:gdLst>
                <a:gd name="T0" fmla="*/ 4425 w 80"/>
                <a:gd name="T1" fmla="*/ 9418 h 20"/>
                <a:gd name="T2" fmla="*/ 47658 w 80"/>
                <a:gd name="T3" fmla="*/ 0 h 20"/>
                <a:gd name="T4" fmla="*/ 25208 w 80"/>
                <a:gd name="T5" fmla="*/ 8393 h 20"/>
                <a:gd name="T6" fmla="*/ 3250 w 80"/>
                <a:gd name="T7" fmla="*/ 16616 h 20"/>
                <a:gd name="T8" fmla="*/ 4425 w 80"/>
                <a:gd name="T9" fmla="*/ 9418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0">
                  <a:moveTo>
                    <a:pt x="7" y="10"/>
                  </a:moveTo>
                  <a:cubicBezTo>
                    <a:pt x="78" y="0"/>
                    <a:pt x="78" y="0"/>
                    <a:pt x="78" y="0"/>
                  </a:cubicBezTo>
                  <a:cubicBezTo>
                    <a:pt x="72" y="1"/>
                    <a:pt x="80" y="2"/>
                    <a:pt x="41" y="9"/>
                  </a:cubicBezTo>
                  <a:cubicBezTo>
                    <a:pt x="16" y="13"/>
                    <a:pt x="5" y="15"/>
                    <a:pt x="5" y="18"/>
                  </a:cubicBezTo>
                  <a:cubicBezTo>
                    <a:pt x="3" y="20"/>
                    <a:pt x="0" y="11"/>
                    <a:pt x="7"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35" name="Freeform 221"/>
            <p:cNvSpPr>
              <a:spLocks/>
            </p:cNvSpPr>
            <p:nvPr/>
          </p:nvSpPr>
          <p:spPr bwMode="auto">
            <a:xfrm>
              <a:off x="4035" y="2840"/>
              <a:ext cx="195" cy="48"/>
            </a:xfrm>
            <a:custGeom>
              <a:avLst/>
              <a:gdLst>
                <a:gd name="T0" fmla="*/ 3720 w 78"/>
                <a:gd name="T1" fmla="*/ 7531 h 18"/>
                <a:gd name="T2" fmla="*/ 47658 w 78"/>
                <a:gd name="T3" fmla="*/ 0 h 18"/>
                <a:gd name="T4" fmla="*/ 23250 w 78"/>
                <a:gd name="T5" fmla="*/ 6883 h 18"/>
                <a:gd name="T6" fmla="*/ 2470 w 78"/>
                <a:gd name="T7" fmla="*/ 15531 h 18"/>
                <a:gd name="T8" fmla="*/ 3720 w 78"/>
                <a:gd name="T9" fmla="*/ 7531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8">
                  <a:moveTo>
                    <a:pt x="6" y="8"/>
                  </a:moveTo>
                  <a:cubicBezTo>
                    <a:pt x="78" y="0"/>
                    <a:pt x="78" y="0"/>
                    <a:pt x="78" y="0"/>
                  </a:cubicBezTo>
                  <a:cubicBezTo>
                    <a:pt x="72" y="1"/>
                    <a:pt x="77" y="1"/>
                    <a:pt x="38" y="7"/>
                  </a:cubicBezTo>
                  <a:cubicBezTo>
                    <a:pt x="13" y="11"/>
                    <a:pt x="4" y="13"/>
                    <a:pt x="4" y="16"/>
                  </a:cubicBezTo>
                  <a:cubicBezTo>
                    <a:pt x="2" y="18"/>
                    <a:pt x="0" y="9"/>
                    <a:pt x="6"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36" name="Freeform 222"/>
            <p:cNvSpPr>
              <a:spLocks/>
            </p:cNvSpPr>
            <p:nvPr/>
          </p:nvSpPr>
          <p:spPr bwMode="auto">
            <a:xfrm>
              <a:off x="3940" y="2984"/>
              <a:ext cx="105" cy="40"/>
            </a:xfrm>
            <a:custGeom>
              <a:avLst/>
              <a:gdLst>
                <a:gd name="T0" fmla="*/ 3720 w 42"/>
                <a:gd name="T1" fmla="*/ 5824 h 15"/>
                <a:gd name="T2" fmla="*/ 25708 w 42"/>
                <a:gd name="T3" fmla="*/ 0 h 15"/>
                <a:gd name="T4" fmla="*/ 2470 w 42"/>
                <a:gd name="T5" fmla="*/ 12536 h 15"/>
                <a:gd name="T6" fmla="*/ 3720 w 42"/>
                <a:gd name="T7" fmla="*/ 5824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15">
                  <a:moveTo>
                    <a:pt x="6" y="6"/>
                  </a:moveTo>
                  <a:cubicBezTo>
                    <a:pt x="42" y="0"/>
                    <a:pt x="42" y="0"/>
                    <a:pt x="42" y="0"/>
                  </a:cubicBezTo>
                  <a:cubicBezTo>
                    <a:pt x="36" y="0"/>
                    <a:pt x="3" y="7"/>
                    <a:pt x="4" y="13"/>
                  </a:cubicBezTo>
                  <a:cubicBezTo>
                    <a:pt x="3" y="15"/>
                    <a:pt x="0" y="7"/>
                    <a:pt x="6"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37" name="Freeform 223"/>
            <p:cNvSpPr>
              <a:spLocks/>
            </p:cNvSpPr>
            <p:nvPr/>
          </p:nvSpPr>
          <p:spPr bwMode="auto">
            <a:xfrm>
              <a:off x="4035" y="2837"/>
              <a:ext cx="200" cy="56"/>
            </a:xfrm>
            <a:custGeom>
              <a:avLst/>
              <a:gdLst>
                <a:gd name="T0" fmla="*/ 3720 w 80"/>
                <a:gd name="T1" fmla="*/ 7531 h 21"/>
                <a:gd name="T2" fmla="*/ 0 w 80"/>
                <a:gd name="T3" fmla="*/ 14413 h 21"/>
                <a:gd name="T4" fmla="*/ 4425 w 80"/>
                <a:gd name="T5" fmla="*/ 19021 h 21"/>
                <a:gd name="T6" fmla="*/ 48833 w 80"/>
                <a:gd name="T7" fmla="*/ 11469 h 21"/>
                <a:gd name="T8" fmla="*/ 46408 w 80"/>
                <a:gd name="T9" fmla="*/ 5824 h 21"/>
                <a:gd name="T10" fmla="*/ 47658 w 80"/>
                <a:gd name="T11" fmla="*/ 0 h 21"/>
                <a:gd name="T12" fmla="*/ 3720 w 80"/>
                <a:gd name="T13" fmla="*/ 753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21">
                  <a:moveTo>
                    <a:pt x="6" y="8"/>
                  </a:moveTo>
                  <a:cubicBezTo>
                    <a:pt x="2" y="8"/>
                    <a:pt x="0" y="11"/>
                    <a:pt x="0" y="15"/>
                  </a:cubicBezTo>
                  <a:cubicBezTo>
                    <a:pt x="0" y="18"/>
                    <a:pt x="4" y="21"/>
                    <a:pt x="7" y="20"/>
                  </a:cubicBezTo>
                  <a:cubicBezTo>
                    <a:pt x="80" y="12"/>
                    <a:pt x="80" y="12"/>
                    <a:pt x="80" y="12"/>
                  </a:cubicBezTo>
                  <a:cubicBezTo>
                    <a:pt x="76" y="6"/>
                    <a:pt x="76" y="6"/>
                    <a:pt x="76" y="6"/>
                  </a:cubicBezTo>
                  <a:cubicBezTo>
                    <a:pt x="78" y="0"/>
                    <a:pt x="78" y="0"/>
                    <a:pt x="78" y="0"/>
                  </a:cubicBezTo>
                  <a:lnTo>
                    <a:pt x="6" y="8"/>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38" name="Freeform 224"/>
            <p:cNvSpPr>
              <a:spLocks/>
            </p:cNvSpPr>
            <p:nvPr/>
          </p:nvSpPr>
          <p:spPr bwMode="auto">
            <a:xfrm>
              <a:off x="4195" y="2779"/>
              <a:ext cx="118" cy="40"/>
            </a:xfrm>
            <a:custGeom>
              <a:avLst/>
              <a:gdLst>
                <a:gd name="T0" fmla="*/ 7469 w 47"/>
                <a:gd name="T1" fmla="*/ 1763 h 15"/>
                <a:gd name="T2" fmla="*/ 0 w 47"/>
                <a:gd name="T3" fmla="*/ 14413 h 15"/>
                <a:gd name="T4" fmla="*/ 29513 w 47"/>
                <a:gd name="T5" fmla="*/ 12536 h 15"/>
                <a:gd name="T6" fmla="*/ 28328 w 47"/>
                <a:gd name="T7" fmla="*/ 6883 h 15"/>
                <a:gd name="T8" fmla="*/ 29513 w 47"/>
                <a:gd name="T9" fmla="*/ 0 h 15"/>
                <a:gd name="T10" fmla="*/ 7469 w 47"/>
                <a:gd name="T11" fmla="*/ 1763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15">
                  <a:moveTo>
                    <a:pt x="12" y="2"/>
                  </a:moveTo>
                  <a:cubicBezTo>
                    <a:pt x="7" y="7"/>
                    <a:pt x="3" y="11"/>
                    <a:pt x="0" y="15"/>
                  </a:cubicBezTo>
                  <a:cubicBezTo>
                    <a:pt x="47" y="13"/>
                    <a:pt x="47" y="13"/>
                    <a:pt x="47" y="13"/>
                  </a:cubicBezTo>
                  <a:cubicBezTo>
                    <a:pt x="45" y="7"/>
                    <a:pt x="45" y="7"/>
                    <a:pt x="45" y="7"/>
                  </a:cubicBezTo>
                  <a:cubicBezTo>
                    <a:pt x="47" y="0"/>
                    <a:pt x="47" y="0"/>
                    <a:pt x="47" y="0"/>
                  </a:cubicBezTo>
                  <a:lnTo>
                    <a:pt x="12" y="2"/>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39" name="Freeform 225"/>
            <p:cNvSpPr>
              <a:spLocks/>
            </p:cNvSpPr>
            <p:nvPr/>
          </p:nvSpPr>
          <p:spPr bwMode="auto">
            <a:xfrm>
              <a:off x="3938" y="2976"/>
              <a:ext cx="122" cy="53"/>
            </a:xfrm>
            <a:custGeom>
              <a:avLst/>
              <a:gdLst>
                <a:gd name="T0" fmla="*/ 3533 w 49"/>
                <a:gd name="T1" fmla="*/ 6551 h 20"/>
                <a:gd name="T2" fmla="*/ 466 w 49"/>
                <a:gd name="T3" fmla="*/ 12823 h 20"/>
                <a:gd name="T4" fmla="*/ 4768 w 49"/>
                <a:gd name="T5" fmla="*/ 17360 h 20"/>
                <a:gd name="T6" fmla="*/ 29093 w 49"/>
                <a:gd name="T7" fmla="*/ 11088 h 20"/>
                <a:gd name="T8" fmla="*/ 26701 w 49"/>
                <a:gd name="T9" fmla="*/ 6551 h 20"/>
                <a:gd name="T10" fmla="*/ 27858 w 49"/>
                <a:gd name="T11" fmla="*/ 0 h 20"/>
                <a:gd name="T12" fmla="*/ 3533 w 49"/>
                <a:gd name="T13" fmla="*/ 6551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20">
                  <a:moveTo>
                    <a:pt x="6" y="7"/>
                  </a:moveTo>
                  <a:cubicBezTo>
                    <a:pt x="2" y="8"/>
                    <a:pt x="0" y="11"/>
                    <a:pt x="1" y="14"/>
                  </a:cubicBezTo>
                  <a:cubicBezTo>
                    <a:pt x="1" y="18"/>
                    <a:pt x="5" y="20"/>
                    <a:pt x="8" y="19"/>
                  </a:cubicBezTo>
                  <a:cubicBezTo>
                    <a:pt x="49" y="12"/>
                    <a:pt x="49" y="12"/>
                    <a:pt x="49" y="12"/>
                  </a:cubicBezTo>
                  <a:cubicBezTo>
                    <a:pt x="45" y="7"/>
                    <a:pt x="45" y="7"/>
                    <a:pt x="45" y="7"/>
                  </a:cubicBezTo>
                  <a:cubicBezTo>
                    <a:pt x="47" y="0"/>
                    <a:pt x="47" y="0"/>
                    <a:pt x="47" y="0"/>
                  </a:cubicBezTo>
                  <a:lnTo>
                    <a:pt x="6" y="7"/>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40" name="Freeform 226"/>
            <p:cNvSpPr>
              <a:spLocks/>
            </p:cNvSpPr>
            <p:nvPr/>
          </p:nvSpPr>
          <p:spPr bwMode="auto">
            <a:xfrm>
              <a:off x="3933" y="3067"/>
              <a:ext cx="142" cy="69"/>
            </a:xfrm>
            <a:custGeom>
              <a:avLst/>
              <a:gdLst>
                <a:gd name="T0" fmla="*/ 28696 w 57"/>
                <a:gd name="T1" fmla="*/ 1048 h 26"/>
                <a:gd name="T2" fmla="*/ 33477 w 57"/>
                <a:gd name="T3" fmla="*/ 4620 h 26"/>
                <a:gd name="T4" fmla="*/ 30318 w 57"/>
                <a:gd name="T5" fmla="*/ 12261 h 26"/>
                <a:gd name="T6" fmla="*/ 2384 w 57"/>
                <a:gd name="T7" fmla="*/ 24108 h 26"/>
                <a:gd name="T8" fmla="*/ 2892 w 57"/>
                <a:gd name="T9" fmla="*/ 18558 h 26"/>
                <a:gd name="T10" fmla="*/ 0 w 57"/>
                <a:gd name="T11" fmla="*/ 12895 h 26"/>
                <a:gd name="T12" fmla="*/ 28696 w 57"/>
                <a:gd name="T13" fmla="*/ 1048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26">
                  <a:moveTo>
                    <a:pt x="48" y="1"/>
                  </a:moveTo>
                  <a:cubicBezTo>
                    <a:pt x="51" y="0"/>
                    <a:pt x="55" y="2"/>
                    <a:pt x="56" y="5"/>
                  </a:cubicBezTo>
                  <a:cubicBezTo>
                    <a:pt x="57" y="8"/>
                    <a:pt x="55" y="12"/>
                    <a:pt x="51" y="13"/>
                  </a:cubicBezTo>
                  <a:cubicBezTo>
                    <a:pt x="4" y="26"/>
                    <a:pt x="4" y="26"/>
                    <a:pt x="4" y="26"/>
                  </a:cubicBezTo>
                  <a:cubicBezTo>
                    <a:pt x="5" y="20"/>
                    <a:pt x="5" y="20"/>
                    <a:pt x="5" y="20"/>
                  </a:cubicBezTo>
                  <a:cubicBezTo>
                    <a:pt x="0" y="14"/>
                    <a:pt x="0" y="14"/>
                    <a:pt x="0" y="14"/>
                  </a:cubicBezTo>
                  <a:lnTo>
                    <a:pt x="48" y="1"/>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41" name="Freeform 227"/>
            <p:cNvSpPr>
              <a:spLocks/>
            </p:cNvSpPr>
            <p:nvPr/>
          </p:nvSpPr>
          <p:spPr bwMode="auto">
            <a:xfrm>
              <a:off x="3955" y="3069"/>
              <a:ext cx="115" cy="38"/>
            </a:xfrm>
            <a:custGeom>
              <a:avLst/>
              <a:gdLst>
                <a:gd name="T0" fmla="*/ 23958 w 46"/>
                <a:gd name="T1" fmla="*/ 2063 h 14"/>
                <a:gd name="T2" fmla="*/ 0 w 46"/>
                <a:gd name="T3" fmla="*/ 15200 h 14"/>
                <a:gd name="T4" fmla="*/ 26875 w 46"/>
                <a:gd name="T5" fmla="*/ 8840 h 14"/>
                <a:gd name="T6" fmla="*/ 23958 w 46"/>
                <a:gd name="T7" fmla="*/ 2063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14">
                  <a:moveTo>
                    <a:pt x="39" y="2"/>
                  </a:moveTo>
                  <a:cubicBezTo>
                    <a:pt x="0" y="14"/>
                    <a:pt x="0" y="14"/>
                    <a:pt x="0" y="14"/>
                  </a:cubicBezTo>
                  <a:cubicBezTo>
                    <a:pt x="5" y="12"/>
                    <a:pt x="42" y="2"/>
                    <a:pt x="44" y="8"/>
                  </a:cubicBezTo>
                  <a:cubicBezTo>
                    <a:pt x="46" y="9"/>
                    <a:pt x="45" y="0"/>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42" name="Freeform 228"/>
            <p:cNvSpPr>
              <a:spLocks/>
            </p:cNvSpPr>
            <p:nvPr/>
          </p:nvSpPr>
          <p:spPr bwMode="auto">
            <a:xfrm>
              <a:off x="3933" y="3067"/>
              <a:ext cx="142" cy="69"/>
            </a:xfrm>
            <a:custGeom>
              <a:avLst/>
              <a:gdLst>
                <a:gd name="T0" fmla="*/ 28696 w 57"/>
                <a:gd name="T1" fmla="*/ 1048 h 26"/>
                <a:gd name="T2" fmla="*/ 33477 w 57"/>
                <a:gd name="T3" fmla="*/ 4620 h 26"/>
                <a:gd name="T4" fmla="*/ 30318 w 57"/>
                <a:gd name="T5" fmla="*/ 12261 h 26"/>
                <a:gd name="T6" fmla="*/ 2384 w 57"/>
                <a:gd name="T7" fmla="*/ 24108 h 26"/>
                <a:gd name="T8" fmla="*/ 2892 w 57"/>
                <a:gd name="T9" fmla="*/ 18558 h 26"/>
                <a:gd name="T10" fmla="*/ 0 w 57"/>
                <a:gd name="T11" fmla="*/ 12895 h 26"/>
                <a:gd name="T12" fmla="*/ 28696 w 57"/>
                <a:gd name="T13" fmla="*/ 1048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26">
                  <a:moveTo>
                    <a:pt x="48" y="1"/>
                  </a:moveTo>
                  <a:cubicBezTo>
                    <a:pt x="51" y="0"/>
                    <a:pt x="55" y="2"/>
                    <a:pt x="56" y="5"/>
                  </a:cubicBezTo>
                  <a:cubicBezTo>
                    <a:pt x="57" y="8"/>
                    <a:pt x="55" y="12"/>
                    <a:pt x="51" y="13"/>
                  </a:cubicBezTo>
                  <a:cubicBezTo>
                    <a:pt x="4" y="26"/>
                    <a:pt x="4" y="26"/>
                    <a:pt x="4" y="26"/>
                  </a:cubicBezTo>
                  <a:cubicBezTo>
                    <a:pt x="5" y="20"/>
                    <a:pt x="5" y="20"/>
                    <a:pt x="5" y="20"/>
                  </a:cubicBezTo>
                  <a:cubicBezTo>
                    <a:pt x="0" y="14"/>
                    <a:pt x="0" y="14"/>
                    <a:pt x="0" y="14"/>
                  </a:cubicBezTo>
                  <a:lnTo>
                    <a:pt x="48" y="1"/>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43" name="Freeform 229"/>
            <p:cNvSpPr>
              <a:spLocks/>
            </p:cNvSpPr>
            <p:nvPr/>
          </p:nvSpPr>
          <p:spPr bwMode="auto">
            <a:xfrm>
              <a:off x="4163" y="3179"/>
              <a:ext cx="187" cy="120"/>
            </a:xfrm>
            <a:custGeom>
              <a:avLst/>
              <a:gdLst>
                <a:gd name="T0" fmla="*/ 42516 w 75"/>
                <a:gd name="T1" fmla="*/ 12536 h 45"/>
                <a:gd name="T2" fmla="*/ 44406 w 75"/>
                <a:gd name="T3" fmla="*/ 3891 h 45"/>
                <a:gd name="T4" fmla="*/ 38923 w 75"/>
                <a:gd name="T5" fmla="*/ 1059 h 45"/>
                <a:gd name="T6" fmla="*/ 0 w 75"/>
                <a:gd name="T7" fmla="*/ 32768 h 45"/>
                <a:gd name="T8" fmla="*/ 3551 w 75"/>
                <a:gd name="T9" fmla="*/ 36259 h 45"/>
                <a:gd name="T10" fmla="*/ 3551 w 75"/>
                <a:gd name="T11" fmla="*/ 43144 h 45"/>
                <a:gd name="T12" fmla="*/ 42516 w 75"/>
                <a:gd name="T13" fmla="*/ 12536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45">
                  <a:moveTo>
                    <a:pt x="71" y="13"/>
                  </a:moveTo>
                  <a:cubicBezTo>
                    <a:pt x="74" y="11"/>
                    <a:pt x="75" y="7"/>
                    <a:pt x="74" y="4"/>
                  </a:cubicBezTo>
                  <a:cubicBezTo>
                    <a:pt x="72" y="1"/>
                    <a:pt x="69" y="0"/>
                    <a:pt x="65" y="1"/>
                  </a:cubicBezTo>
                  <a:cubicBezTo>
                    <a:pt x="0" y="34"/>
                    <a:pt x="0" y="34"/>
                    <a:pt x="0" y="34"/>
                  </a:cubicBezTo>
                  <a:cubicBezTo>
                    <a:pt x="6" y="38"/>
                    <a:pt x="6" y="38"/>
                    <a:pt x="6" y="38"/>
                  </a:cubicBezTo>
                  <a:cubicBezTo>
                    <a:pt x="6" y="45"/>
                    <a:pt x="6" y="45"/>
                    <a:pt x="6" y="45"/>
                  </a:cubicBezTo>
                  <a:lnTo>
                    <a:pt x="71" y="13"/>
                  </a:lnTo>
                  <a:close/>
                </a:path>
              </a:pathLst>
            </a:custGeom>
            <a:solidFill>
              <a:srgbClr val="FE80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44" name="Freeform 230"/>
            <p:cNvSpPr>
              <a:spLocks/>
            </p:cNvSpPr>
            <p:nvPr/>
          </p:nvSpPr>
          <p:spPr bwMode="auto">
            <a:xfrm>
              <a:off x="4020" y="3125"/>
              <a:ext cx="173" cy="96"/>
            </a:xfrm>
            <a:custGeom>
              <a:avLst/>
              <a:gdLst>
                <a:gd name="T0" fmla="*/ 3753 w 69"/>
                <a:gd name="T1" fmla="*/ 27669 h 36"/>
                <a:gd name="T2" fmla="*/ 3282 w 69"/>
                <a:gd name="T3" fmla="*/ 34531 h 36"/>
                <a:gd name="T4" fmla="*/ 39717 w 69"/>
                <a:gd name="T5" fmla="*/ 12536 h 36"/>
                <a:gd name="T6" fmla="*/ 42207 w 69"/>
                <a:gd name="T7" fmla="*/ 4701 h 36"/>
                <a:gd name="T8" fmla="*/ 37258 w 69"/>
                <a:gd name="T9" fmla="*/ 1059 h 36"/>
                <a:gd name="T10" fmla="*/ 0 w 69"/>
                <a:gd name="T11" fmla="*/ 23061 h 36"/>
                <a:gd name="T12" fmla="*/ 3753 w 69"/>
                <a:gd name="T13" fmla="*/ 27669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36">
                  <a:moveTo>
                    <a:pt x="6" y="29"/>
                  </a:moveTo>
                  <a:cubicBezTo>
                    <a:pt x="5" y="36"/>
                    <a:pt x="5" y="36"/>
                    <a:pt x="5" y="36"/>
                  </a:cubicBezTo>
                  <a:cubicBezTo>
                    <a:pt x="64" y="13"/>
                    <a:pt x="64" y="13"/>
                    <a:pt x="64" y="13"/>
                  </a:cubicBezTo>
                  <a:cubicBezTo>
                    <a:pt x="67" y="12"/>
                    <a:pt x="69" y="8"/>
                    <a:pt x="68" y="5"/>
                  </a:cubicBezTo>
                  <a:cubicBezTo>
                    <a:pt x="67" y="2"/>
                    <a:pt x="63" y="0"/>
                    <a:pt x="60" y="1"/>
                  </a:cubicBezTo>
                  <a:cubicBezTo>
                    <a:pt x="0" y="24"/>
                    <a:pt x="0" y="24"/>
                    <a:pt x="0" y="24"/>
                  </a:cubicBezTo>
                  <a:lnTo>
                    <a:pt x="6" y="29"/>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45" name="Freeform 231"/>
            <p:cNvSpPr>
              <a:spLocks/>
            </p:cNvSpPr>
            <p:nvPr/>
          </p:nvSpPr>
          <p:spPr bwMode="auto">
            <a:xfrm>
              <a:off x="3913" y="2603"/>
              <a:ext cx="557" cy="426"/>
            </a:xfrm>
            <a:custGeom>
              <a:avLst/>
              <a:gdLst>
                <a:gd name="T0" fmla="*/ 1634 w 223"/>
                <a:gd name="T1" fmla="*/ 151709 h 160"/>
                <a:gd name="T2" fmla="*/ 72820 w 223"/>
                <a:gd name="T3" fmla="*/ 79742 h 160"/>
                <a:gd name="T4" fmla="*/ 134747 w 223"/>
                <a:gd name="T5" fmla="*/ 29554 h 160"/>
                <a:gd name="T6" fmla="*/ 134047 w 223"/>
                <a:gd name="T7" fmla="*/ 0 h 160"/>
                <a:gd name="T8" fmla="*/ 72120 w 223"/>
                <a:gd name="T9" fmla="*/ 50148 h 160"/>
                <a:gd name="T10" fmla="*/ 1166 w 223"/>
                <a:gd name="T11" fmla="*/ 122171 h 160"/>
                <a:gd name="T12" fmla="*/ 1634 w 223"/>
                <a:gd name="T13" fmla="*/ 151709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3" h="160">
                  <a:moveTo>
                    <a:pt x="3" y="160"/>
                  </a:moveTo>
                  <a:cubicBezTo>
                    <a:pt x="2" y="132"/>
                    <a:pt x="67" y="105"/>
                    <a:pt x="120" y="84"/>
                  </a:cubicBezTo>
                  <a:cubicBezTo>
                    <a:pt x="175" y="61"/>
                    <a:pt x="223" y="51"/>
                    <a:pt x="222" y="31"/>
                  </a:cubicBezTo>
                  <a:cubicBezTo>
                    <a:pt x="221" y="0"/>
                    <a:pt x="221" y="0"/>
                    <a:pt x="221" y="0"/>
                  </a:cubicBezTo>
                  <a:cubicBezTo>
                    <a:pt x="222" y="21"/>
                    <a:pt x="173" y="30"/>
                    <a:pt x="119" y="53"/>
                  </a:cubicBezTo>
                  <a:cubicBezTo>
                    <a:pt x="66" y="74"/>
                    <a:pt x="0" y="101"/>
                    <a:pt x="2" y="129"/>
                  </a:cubicBezTo>
                  <a:lnTo>
                    <a:pt x="3" y="160"/>
                  </a:lnTo>
                  <a:close/>
                </a:path>
              </a:pathLst>
            </a:custGeom>
            <a:solidFill>
              <a:srgbClr val="89D2F1"/>
            </a:solidFill>
            <a:ln w="7938" cap="rnd">
              <a:solidFill>
                <a:srgbClr val="000000"/>
              </a:solidFill>
              <a:prstDash val="solid"/>
              <a:round/>
              <a:headEnd/>
              <a:tailEnd/>
            </a:ln>
          </p:spPr>
          <p:txBody>
            <a:bodyPr/>
            <a:lstStyle/>
            <a:p>
              <a:endParaRPr lang="de-DE" sz="1350"/>
            </a:p>
          </p:txBody>
        </p:sp>
        <p:sp>
          <p:nvSpPr>
            <p:cNvPr id="41446" name="Freeform 232"/>
            <p:cNvSpPr>
              <a:spLocks noEditPoints="1"/>
            </p:cNvSpPr>
            <p:nvPr/>
          </p:nvSpPr>
          <p:spPr bwMode="auto">
            <a:xfrm>
              <a:off x="3840" y="2243"/>
              <a:ext cx="625" cy="410"/>
            </a:xfrm>
            <a:custGeom>
              <a:avLst/>
              <a:gdLst>
                <a:gd name="T0" fmla="*/ 103333 w 250"/>
                <a:gd name="T1" fmla="*/ 57632 h 154"/>
                <a:gd name="T2" fmla="*/ 63020 w 250"/>
                <a:gd name="T3" fmla="*/ 19946 h 154"/>
                <a:gd name="T4" fmla="*/ 63020 w 250"/>
                <a:gd name="T5" fmla="*/ 19946 h 154"/>
                <a:gd name="T6" fmla="*/ 0 w 250"/>
                <a:gd name="T7" fmla="*/ 6832 h 154"/>
                <a:gd name="T8" fmla="*/ 23250 w 250"/>
                <a:gd name="T9" fmla="*/ 8549 h 154"/>
                <a:gd name="T10" fmla="*/ 142895 w 250"/>
                <a:gd name="T11" fmla="*/ 146043 h 154"/>
                <a:gd name="T12" fmla="*/ 152658 w 250"/>
                <a:gd name="T13" fmla="*/ 127869 h 154"/>
                <a:gd name="T14" fmla="*/ 103333 w 250"/>
                <a:gd name="T15" fmla="*/ 57632 h 154"/>
                <a:gd name="T16" fmla="*/ 152658 w 250"/>
                <a:gd name="T17" fmla="*/ 127869 h 154"/>
                <a:gd name="T18" fmla="*/ 152658 w 250"/>
                <a:gd name="T19" fmla="*/ 130684 h 154"/>
                <a:gd name="T20" fmla="*/ 152658 w 250"/>
                <a:gd name="T21" fmla="*/ 127869 h 1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0" h="154">
                  <a:moveTo>
                    <a:pt x="169" y="61"/>
                  </a:moveTo>
                  <a:cubicBezTo>
                    <a:pt x="148" y="48"/>
                    <a:pt x="124" y="32"/>
                    <a:pt x="103" y="21"/>
                  </a:cubicBezTo>
                  <a:cubicBezTo>
                    <a:pt x="103" y="21"/>
                    <a:pt x="103" y="21"/>
                    <a:pt x="103" y="21"/>
                  </a:cubicBezTo>
                  <a:cubicBezTo>
                    <a:pt x="78" y="7"/>
                    <a:pt x="24" y="0"/>
                    <a:pt x="0" y="7"/>
                  </a:cubicBezTo>
                  <a:cubicBezTo>
                    <a:pt x="13" y="5"/>
                    <a:pt x="26" y="6"/>
                    <a:pt x="38" y="9"/>
                  </a:cubicBezTo>
                  <a:cubicBezTo>
                    <a:pt x="65" y="15"/>
                    <a:pt x="212" y="104"/>
                    <a:pt x="234" y="154"/>
                  </a:cubicBezTo>
                  <a:cubicBezTo>
                    <a:pt x="244" y="148"/>
                    <a:pt x="250" y="142"/>
                    <a:pt x="250" y="135"/>
                  </a:cubicBezTo>
                  <a:cubicBezTo>
                    <a:pt x="246" y="119"/>
                    <a:pt x="197" y="79"/>
                    <a:pt x="169" y="61"/>
                  </a:cubicBezTo>
                  <a:close/>
                  <a:moveTo>
                    <a:pt x="250" y="135"/>
                  </a:moveTo>
                  <a:cubicBezTo>
                    <a:pt x="250" y="138"/>
                    <a:pt x="250" y="138"/>
                    <a:pt x="250" y="138"/>
                  </a:cubicBezTo>
                  <a:cubicBezTo>
                    <a:pt x="250" y="137"/>
                    <a:pt x="250" y="136"/>
                    <a:pt x="250" y="135"/>
                  </a:cubicBezTo>
                  <a:close/>
                </a:path>
              </a:pathLst>
            </a:custGeom>
            <a:solidFill>
              <a:srgbClr val="00ACE5"/>
            </a:solidFill>
            <a:ln w="7938" cap="rnd">
              <a:solidFill>
                <a:srgbClr val="000000"/>
              </a:solidFill>
              <a:prstDash val="solid"/>
              <a:round/>
              <a:headEnd/>
              <a:tailEnd/>
            </a:ln>
          </p:spPr>
          <p:txBody>
            <a:bodyPr/>
            <a:lstStyle/>
            <a:p>
              <a:endParaRPr lang="de-DE" sz="1350"/>
            </a:p>
          </p:txBody>
        </p:sp>
        <p:sp>
          <p:nvSpPr>
            <p:cNvPr id="41447" name="Freeform 233"/>
            <p:cNvSpPr>
              <a:spLocks/>
            </p:cNvSpPr>
            <p:nvPr/>
          </p:nvSpPr>
          <p:spPr bwMode="auto">
            <a:xfrm>
              <a:off x="4013" y="2309"/>
              <a:ext cx="67" cy="112"/>
            </a:xfrm>
            <a:custGeom>
              <a:avLst/>
              <a:gdLst>
                <a:gd name="T0" fmla="*/ 8650 w 27"/>
                <a:gd name="T1" fmla="*/ 4701 h 42"/>
                <a:gd name="T2" fmla="*/ 13276 w 27"/>
                <a:gd name="T3" fmla="*/ 1059 h 42"/>
                <a:gd name="T4" fmla="*/ 15172 w 27"/>
                <a:gd name="T5" fmla="*/ 8648 h 42"/>
                <a:gd name="T6" fmla="*/ 6983 w 27"/>
                <a:gd name="T7" fmla="*/ 40299 h 42"/>
                <a:gd name="T8" fmla="*/ 4705 w 27"/>
                <a:gd name="T9" fmla="*/ 34531 h 42"/>
                <a:gd name="T10" fmla="*/ 0 w 27"/>
                <a:gd name="T11" fmla="*/ 35592 h 42"/>
                <a:gd name="T12" fmla="*/ 8650 w 27"/>
                <a:gd name="T13" fmla="*/ 4701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42">
                  <a:moveTo>
                    <a:pt x="15" y="5"/>
                  </a:moveTo>
                  <a:cubicBezTo>
                    <a:pt x="16" y="1"/>
                    <a:pt x="19" y="0"/>
                    <a:pt x="23" y="1"/>
                  </a:cubicBezTo>
                  <a:cubicBezTo>
                    <a:pt x="26" y="3"/>
                    <a:pt x="27" y="6"/>
                    <a:pt x="26" y="9"/>
                  </a:cubicBezTo>
                  <a:cubicBezTo>
                    <a:pt x="12" y="42"/>
                    <a:pt x="12" y="42"/>
                    <a:pt x="12" y="42"/>
                  </a:cubicBezTo>
                  <a:cubicBezTo>
                    <a:pt x="8" y="36"/>
                    <a:pt x="8" y="36"/>
                    <a:pt x="8" y="36"/>
                  </a:cubicBezTo>
                  <a:cubicBezTo>
                    <a:pt x="0" y="37"/>
                    <a:pt x="0" y="37"/>
                    <a:pt x="0" y="37"/>
                  </a:cubicBezTo>
                  <a:lnTo>
                    <a:pt x="15" y="5"/>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48" name="Freeform 234"/>
            <p:cNvSpPr>
              <a:spLocks/>
            </p:cNvSpPr>
            <p:nvPr/>
          </p:nvSpPr>
          <p:spPr bwMode="auto">
            <a:xfrm>
              <a:off x="4023" y="2309"/>
              <a:ext cx="55" cy="91"/>
            </a:xfrm>
            <a:custGeom>
              <a:avLst/>
              <a:gdLst>
                <a:gd name="T0" fmla="*/ 6845 w 22"/>
                <a:gd name="T1" fmla="*/ 5902 h 34"/>
                <a:gd name="T2" fmla="*/ 0 w 22"/>
                <a:gd name="T3" fmla="*/ 33512 h 34"/>
                <a:gd name="T4" fmla="*/ 11720 w 22"/>
                <a:gd name="T5" fmla="*/ 5902 h 34"/>
                <a:gd name="T6" fmla="*/ 6845 w 22"/>
                <a:gd name="T7" fmla="*/ 5902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34">
                  <a:moveTo>
                    <a:pt x="11" y="6"/>
                  </a:moveTo>
                  <a:cubicBezTo>
                    <a:pt x="0" y="34"/>
                    <a:pt x="0" y="34"/>
                    <a:pt x="0" y="34"/>
                  </a:cubicBezTo>
                  <a:cubicBezTo>
                    <a:pt x="2" y="29"/>
                    <a:pt x="14" y="3"/>
                    <a:pt x="19" y="6"/>
                  </a:cubicBezTo>
                  <a:cubicBezTo>
                    <a:pt x="22" y="5"/>
                    <a:pt x="14" y="0"/>
                    <a:pt x="11"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49" name="Freeform 235"/>
            <p:cNvSpPr>
              <a:spLocks/>
            </p:cNvSpPr>
            <p:nvPr/>
          </p:nvSpPr>
          <p:spPr bwMode="auto">
            <a:xfrm>
              <a:off x="4013" y="2309"/>
              <a:ext cx="67" cy="112"/>
            </a:xfrm>
            <a:custGeom>
              <a:avLst/>
              <a:gdLst>
                <a:gd name="T0" fmla="*/ 8650 w 27"/>
                <a:gd name="T1" fmla="*/ 4701 h 42"/>
                <a:gd name="T2" fmla="*/ 13276 w 27"/>
                <a:gd name="T3" fmla="*/ 1059 h 42"/>
                <a:gd name="T4" fmla="*/ 15172 w 27"/>
                <a:gd name="T5" fmla="*/ 8648 h 42"/>
                <a:gd name="T6" fmla="*/ 6983 w 27"/>
                <a:gd name="T7" fmla="*/ 40299 h 42"/>
                <a:gd name="T8" fmla="*/ 4705 w 27"/>
                <a:gd name="T9" fmla="*/ 34531 h 42"/>
                <a:gd name="T10" fmla="*/ 0 w 27"/>
                <a:gd name="T11" fmla="*/ 35592 h 42"/>
                <a:gd name="T12" fmla="*/ 8650 w 27"/>
                <a:gd name="T13" fmla="*/ 4701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42">
                  <a:moveTo>
                    <a:pt x="15" y="5"/>
                  </a:moveTo>
                  <a:cubicBezTo>
                    <a:pt x="16" y="1"/>
                    <a:pt x="19" y="0"/>
                    <a:pt x="23" y="1"/>
                  </a:cubicBezTo>
                  <a:cubicBezTo>
                    <a:pt x="26" y="3"/>
                    <a:pt x="27" y="6"/>
                    <a:pt x="26" y="9"/>
                  </a:cubicBezTo>
                  <a:cubicBezTo>
                    <a:pt x="12" y="42"/>
                    <a:pt x="12" y="42"/>
                    <a:pt x="12" y="42"/>
                  </a:cubicBezTo>
                  <a:cubicBezTo>
                    <a:pt x="8" y="36"/>
                    <a:pt x="8" y="36"/>
                    <a:pt x="8" y="36"/>
                  </a:cubicBezTo>
                  <a:cubicBezTo>
                    <a:pt x="0" y="37"/>
                    <a:pt x="0" y="37"/>
                    <a:pt x="0" y="37"/>
                  </a:cubicBezTo>
                  <a:lnTo>
                    <a:pt x="15" y="5"/>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50" name="Freeform 236"/>
            <p:cNvSpPr>
              <a:spLocks/>
            </p:cNvSpPr>
            <p:nvPr/>
          </p:nvSpPr>
          <p:spPr bwMode="auto">
            <a:xfrm>
              <a:off x="4105" y="2376"/>
              <a:ext cx="80" cy="107"/>
            </a:xfrm>
            <a:custGeom>
              <a:avLst/>
              <a:gdLst>
                <a:gd name="T0" fmla="*/ 12238 w 32"/>
                <a:gd name="T1" fmla="*/ 3999 h 40"/>
                <a:gd name="T2" fmla="*/ 17895 w 32"/>
                <a:gd name="T3" fmla="*/ 1795 h 40"/>
                <a:gd name="T4" fmla="*/ 18363 w 32"/>
                <a:gd name="T5" fmla="*/ 10697 h 40"/>
                <a:gd name="T6" fmla="*/ 6845 w 32"/>
                <a:gd name="T7" fmla="*/ 39162 h 40"/>
                <a:gd name="T8" fmla="*/ 4895 w 32"/>
                <a:gd name="T9" fmla="*/ 33288 h 40"/>
                <a:gd name="T10" fmla="*/ 0 w 32"/>
                <a:gd name="T11" fmla="*/ 33288 h 40"/>
                <a:gd name="T12" fmla="*/ 12238 w 32"/>
                <a:gd name="T13" fmla="*/ 3999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40">
                  <a:moveTo>
                    <a:pt x="20" y="4"/>
                  </a:moveTo>
                  <a:cubicBezTo>
                    <a:pt x="22" y="1"/>
                    <a:pt x="26" y="0"/>
                    <a:pt x="29" y="2"/>
                  </a:cubicBezTo>
                  <a:cubicBezTo>
                    <a:pt x="31" y="4"/>
                    <a:pt x="32" y="8"/>
                    <a:pt x="30" y="11"/>
                  </a:cubicBezTo>
                  <a:cubicBezTo>
                    <a:pt x="11" y="40"/>
                    <a:pt x="11" y="40"/>
                    <a:pt x="11" y="40"/>
                  </a:cubicBezTo>
                  <a:cubicBezTo>
                    <a:pt x="8" y="34"/>
                    <a:pt x="8" y="34"/>
                    <a:pt x="8" y="34"/>
                  </a:cubicBezTo>
                  <a:cubicBezTo>
                    <a:pt x="0" y="34"/>
                    <a:pt x="0" y="34"/>
                    <a:pt x="0" y="34"/>
                  </a:cubicBezTo>
                  <a:lnTo>
                    <a:pt x="20" y="4"/>
                  </a:lnTo>
                  <a:close/>
                </a:path>
              </a:pathLst>
            </a:custGeom>
            <a:solidFill>
              <a:srgbClr val="FE80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51" name="Freeform 237"/>
            <p:cNvSpPr>
              <a:spLocks/>
            </p:cNvSpPr>
            <p:nvPr/>
          </p:nvSpPr>
          <p:spPr bwMode="auto">
            <a:xfrm>
              <a:off x="4105" y="2376"/>
              <a:ext cx="80" cy="107"/>
            </a:xfrm>
            <a:custGeom>
              <a:avLst/>
              <a:gdLst>
                <a:gd name="T0" fmla="*/ 12238 w 32"/>
                <a:gd name="T1" fmla="*/ 3999 h 40"/>
                <a:gd name="T2" fmla="*/ 17895 w 32"/>
                <a:gd name="T3" fmla="*/ 1795 h 40"/>
                <a:gd name="T4" fmla="*/ 18363 w 32"/>
                <a:gd name="T5" fmla="*/ 10697 h 40"/>
                <a:gd name="T6" fmla="*/ 6845 w 32"/>
                <a:gd name="T7" fmla="*/ 39162 h 40"/>
                <a:gd name="T8" fmla="*/ 4895 w 32"/>
                <a:gd name="T9" fmla="*/ 33288 h 40"/>
                <a:gd name="T10" fmla="*/ 0 w 32"/>
                <a:gd name="T11" fmla="*/ 33288 h 40"/>
                <a:gd name="T12" fmla="*/ 12238 w 32"/>
                <a:gd name="T13" fmla="*/ 3999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40">
                  <a:moveTo>
                    <a:pt x="20" y="4"/>
                  </a:moveTo>
                  <a:cubicBezTo>
                    <a:pt x="22" y="1"/>
                    <a:pt x="26" y="0"/>
                    <a:pt x="29" y="2"/>
                  </a:cubicBezTo>
                  <a:cubicBezTo>
                    <a:pt x="31" y="4"/>
                    <a:pt x="32" y="8"/>
                    <a:pt x="30" y="11"/>
                  </a:cubicBezTo>
                  <a:cubicBezTo>
                    <a:pt x="11" y="40"/>
                    <a:pt x="11" y="40"/>
                    <a:pt x="11" y="40"/>
                  </a:cubicBezTo>
                  <a:cubicBezTo>
                    <a:pt x="8" y="34"/>
                    <a:pt x="8" y="34"/>
                    <a:pt x="8" y="34"/>
                  </a:cubicBezTo>
                  <a:cubicBezTo>
                    <a:pt x="0" y="34"/>
                    <a:pt x="0" y="34"/>
                    <a:pt x="0" y="34"/>
                  </a:cubicBezTo>
                  <a:lnTo>
                    <a:pt x="20" y="4"/>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52" name="Freeform 238"/>
            <p:cNvSpPr>
              <a:spLocks/>
            </p:cNvSpPr>
            <p:nvPr/>
          </p:nvSpPr>
          <p:spPr bwMode="auto">
            <a:xfrm>
              <a:off x="4200" y="2451"/>
              <a:ext cx="85" cy="104"/>
            </a:xfrm>
            <a:custGeom>
              <a:avLst/>
              <a:gdLst>
                <a:gd name="T0" fmla="*/ 13488 w 34"/>
                <a:gd name="T1" fmla="*/ 2824 h 39"/>
                <a:gd name="T2" fmla="*/ 18363 w 34"/>
                <a:gd name="T3" fmla="*/ 1763 h 39"/>
                <a:gd name="T4" fmla="*/ 19533 w 34"/>
                <a:gd name="T5" fmla="*/ 9707 h 39"/>
                <a:gd name="T6" fmla="*/ 6175 w 34"/>
                <a:gd name="T7" fmla="*/ 37376 h 39"/>
                <a:gd name="T8" fmla="*/ 3720 w 34"/>
                <a:gd name="T9" fmla="*/ 30584 h 39"/>
                <a:gd name="T10" fmla="*/ 0 w 34"/>
                <a:gd name="T11" fmla="*/ 29789 h 39"/>
                <a:gd name="T12" fmla="*/ 13488 w 34"/>
                <a:gd name="T13" fmla="*/ 2824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9">
                  <a:moveTo>
                    <a:pt x="22" y="3"/>
                  </a:moveTo>
                  <a:cubicBezTo>
                    <a:pt x="24" y="0"/>
                    <a:pt x="28" y="0"/>
                    <a:pt x="30" y="2"/>
                  </a:cubicBezTo>
                  <a:cubicBezTo>
                    <a:pt x="33" y="4"/>
                    <a:pt x="34" y="8"/>
                    <a:pt x="32" y="10"/>
                  </a:cubicBezTo>
                  <a:cubicBezTo>
                    <a:pt x="10" y="39"/>
                    <a:pt x="10" y="39"/>
                    <a:pt x="10" y="39"/>
                  </a:cubicBezTo>
                  <a:cubicBezTo>
                    <a:pt x="6" y="32"/>
                    <a:pt x="6" y="32"/>
                    <a:pt x="6" y="32"/>
                  </a:cubicBezTo>
                  <a:cubicBezTo>
                    <a:pt x="0" y="31"/>
                    <a:pt x="0" y="31"/>
                    <a:pt x="0" y="31"/>
                  </a:cubicBezTo>
                  <a:lnTo>
                    <a:pt x="22" y="3"/>
                  </a:ln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53" name="Freeform 239"/>
            <p:cNvSpPr>
              <a:spLocks/>
            </p:cNvSpPr>
            <p:nvPr/>
          </p:nvSpPr>
          <p:spPr bwMode="auto">
            <a:xfrm>
              <a:off x="4200" y="2451"/>
              <a:ext cx="85" cy="104"/>
            </a:xfrm>
            <a:custGeom>
              <a:avLst/>
              <a:gdLst>
                <a:gd name="T0" fmla="*/ 13488 w 34"/>
                <a:gd name="T1" fmla="*/ 2824 h 39"/>
                <a:gd name="T2" fmla="*/ 18363 w 34"/>
                <a:gd name="T3" fmla="*/ 1763 h 39"/>
                <a:gd name="T4" fmla="*/ 19533 w 34"/>
                <a:gd name="T5" fmla="*/ 9707 h 39"/>
                <a:gd name="T6" fmla="*/ 6175 w 34"/>
                <a:gd name="T7" fmla="*/ 37376 h 39"/>
                <a:gd name="T8" fmla="*/ 3720 w 34"/>
                <a:gd name="T9" fmla="*/ 30584 h 39"/>
                <a:gd name="T10" fmla="*/ 0 w 34"/>
                <a:gd name="T11" fmla="*/ 29789 h 39"/>
                <a:gd name="T12" fmla="*/ 13488 w 34"/>
                <a:gd name="T13" fmla="*/ 2824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9">
                  <a:moveTo>
                    <a:pt x="22" y="3"/>
                  </a:moveTo>
                  <a:cubicBezTo>
                    <a:pt x="24" y="0"/>
                    <a:pt x="28" y="0"/>
                    <a:pt x="30" y="2"/>
                  </a:cubicBezTo>
                  <a:cubicBezTo>
                    <a:pt x="33" y="4"/>
                    <a:pt x="34" y="8"/>
                    <a:pt x="32" y="10"/>
                  </a:cubicBezTo>
                  <a:cubicBezTo>
                    <a:pt x="10" y="39"/>
                    <a:pt x="10" y="39"/>
                    <a:pt x="10" y="39"/>
                  </a:cubicBezTo>
                  <a:cubicBezTo>
                    <a:pt x="6" y="32"/>
                    <a:pt x="6" y="32"/>
                    <a:pt x="6" y="32"/>
                  </a:cubicBezTo>
                  <a:cubicBezTo>
                    <a:pt x="0" y="31"/>
                    <a:pt x="0" y="31"/>
                    <a:pt x="0" y="31"/>
                  </a:cubicBezTo>
                  <a:lnTo>
                    <a:pt x="22" y="3"/>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54" name="Freeform 240"/>
            <p:cNvSpPr>
              <a:spLocks/>
            </p:cNvSpPr>
            <p:nvPr/>
          </p:nvSpPr>
          <p:spPr bwMode="auto">
            <a:xfrm>
              <a:off x="4283" y="2531"/>
              <a:ext cx="95" cy="93"/>
            </a:xfrm>
            <a:custGeom>
              <a:avLst/>
              <a:gdLst>
                <a:gd name="T0" fmla="*/ 16613 w 38"/>
                <a:gd name="T1" fmla="*/ 1743 h 35"/>
                <a:gd name="T2" fmla="*/ 22000 w 38"/>
                <a:gd name="T3" fmla="*/ 2795 h 35"/>
                <a:gd name="T4" fmla="*/ 22000 w 38"/>
                <a:gd name="T5" fmla="*/ 11274 h 35"/>
                <a:gd name="T6" fmla="*/ 4895 w 38"/>
                <a:gd name="T7" fmla="*/ 32696 h 35"/>
                <a:gd name="T8" fmla="*/ 4425 w 38"/>
                <a:gd name="T9" fmla="*/ 26075 h 35"/>
                <a:gd name="T10" fmla="*/ 0 w 38"/>
                <a:gd name="T11" fmla="*/ 23186 h 35"/>
                <a:gd name="T12" fmla="*/ 16613 w 38"/>
                <a:gd name="T13" fmla="*/ 1743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5">
                  <a:moveTo>
                    <a:pt x="27" y="2"/>
                  </a:moveTo>
                  <a:cubicBezTo>
                    <a:pt x="30" y="0"/>
                    <a:pt x="34" y="0"/>
                    <a:pt x="36" y="3"/>
                  </a:cubicBezTo>
                  <a:cubicBezTo>
                    <a:pt x="38" y="6"/>
                    <a:pt x="38" y="10"/>
                    <a:pt x="36" y="12"/>
                  </a:cubicBezTo>
                  <a:cubicBezTo>
                    <a:pt x="8" y="35"/>
                    <a:pt x="8" y="35"/>
                    <a:pt x="8" y="35"/>
                  </a:cubicBezTo>
                  <a:cubicBezTo>
                    <a:pt x="7" y="28"/>
                    <a:pt x="7" y="28"/>
                    <a:pt x="7" y="28"/>
                  </a:cubicBezTo>
                  <a:cubicBezTo>
                    <a:pt x="0" y="25"/>
                    <a:pt x="0" y="25"/>
                    <a:pt x="0" y="25"/>
                  </a:cubicBezTo>
                  <a:lnTo>
                    <a:pt x="27" y="2"/>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55" name="Freeform 241"/>
            <p:cNvSpPr>
              <a:spLocks/>
            </p:cNvSpPr>
            <p:nvPr/>
          </p:nvSpPr>
          <p:spPr bwMode="auto">
            <a:xfrm>
              <a:off x="4283" y="2531"/>
              <a:ext cx="95" cy="93"/>
            </a:xfrm>
            <a:custGeom>
              <a:avLst/>
              <a:gdLst>
                <a:gd name="T0" fmla="*/ 16613 w 38"/>
                <a:gd name="T1" fmla="*/ 1743 h 35"/>
                <a:gd name="T2" fmla="*/ 22000 w 38"/>
                <a:gd name="T3" fmla="*/ 2795 h 35"/>
                <a:gd name="T4" fmla="*/ 22000 w 38"/>
                <a:gd name="T5" fmla="*/ 11274 h 35"/>
                <a:gd name="T6" fmla="*/ 4895 w 38"/>
                <a:gd name="T7" fmla="*/ 32696 h 35"/>
                <a:gd name="T8" fmla="*/ 4425 w 38"/>
                <a:gd name="T9" fmla="*/ 26075 h 35"/>
                <a:gd name="T10" fmla="*/ 0 w 38"/>
                <a:gd name="T11" fmla="*/ 23186 h 35"/>
                <a:gd name="T12" fmla="*/ 16613 w 38"/>
                <a:gd name="T13" fmla="*/ 1743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5">
                  <a:moveTo>
                    <a:pt x="27" y="2"/>
                  </a:moveTo>
                  <a:cubicBezTo>
                    <a:pt x="30" y="0"/>
                    <a:pt x="34" y="0"/>
                    <a:pt x="36" y="3"/>
                  </a:cubicBezTo>
                  <a:cubicBezTo>
                    <a:pt x="38" y="6"/>
                    <a:pt x="38" y="10"/>
                    <a:pt x="36" y="12"/>
                  </a:cubicBezTo>
                  <a:cubicBezTo>
                    <a:pt x="8" y="35"/>
                    <a:pt x="8" y="35"/>
                    <a:pt x="8" y="35"/>
                  </a:cubicBezTo>
                  <a:cubicBezTo>
                    <a:pt x="7" y="28"/>
                    <a:pt x="7" y="28"/>
                    <a:pt x="7" y="28"/>
                  </a:cubicBezTo>
                  <a:cubicBezTo>
                    <a:pt x="0" y="25"/>
                    <a:pt x="0" y="25"/>
                    <a:pt x="0" y="25"/>
                  </a:cubicBezTo>
                  <a:lnTo>
                    <a:pt x="27" y="2"/>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56" name="Freeform 242"/>
            <p:cNvSpPr>
              <a:spLocks/>
            </p:cNvSpPr>
            <p:nvPr/>
          </p:nvSpPr>
          <p:spPr bwMode="auto">
            <a:xfrm>
              <a:off x="4343" y="2627"/>
              <a:ext cx="95" cy="42"/>
            </a:xfrm>
            <a:custGeom>
              <a:avLst/>
              <a:gdLst>
                <a:gd name="T0" fmla="*/ 783 w 38"/>
                <a:gd name="T1" fmla="*/ 13726 h 16"/>
                <a:gd name="T2" fmla="*/ 15438 w 38"/>
                <a:gd name="T3" fmla="*/ 12101 h 16"/>
                <a:gd name="T4" fmla="*/ 23250 w 38"/>
                <a:gd name="T5" fmla="*/ 5843 h 16"/>
                <a:gd name="T6" fmla="*/ 23250 w 38"/>
                <a:gd name="T7" fmla="*/ 5229 h 16"/>
                <a:gd name="T8" fmla="*/ 19533 w 38"/>
                <a:gd name="T9" fmla="*/ 992 h 16"/>
                <a:gd name="T10" fmla="*/ 0 w 38"/>
                <a:gd name="T11" fmla="*/ 2604 h 16"/>
                <a:gd name="T12" fmla="*/ 2470 w 38"/>
                <a:gd name="T13" fmla="*/ 7836 h 16"/>
                <a:gd name="T14" fmla="*/ 783 w 38"/>
                <a:gd name="T15" fmla="*/ 13726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16">
                  <a:moveTo>
                    <a:pt x="1" y="16"/>
                  </a:moveTo>
                  <a:cubicBezTo>
                    <a:pt x="25" y="14"/>
                    <a:pt x="25" y="14"/>
                    <a:pt x="25" y="14"/>
                  </a:cubicBezTo>
                  <a:cubicBezTo>
                    <a:pt x="30" y="11"/>
                    <a:pt x="35" y="9"/>
                    <a:pt x="38" y="7"/>
                  </a:cubicBezTo>
                  <a:cubicBezTo>
                    <a:pt x="38" y="6"/>
                    <a:pt x="38" y="6"/>
                    <a:pt x="38" y="6"/>
                  </a:cubicBezTo>
                  <a:cubicBezTo>
                    <a:pt x="38" y="3"/>
                    <a:pt x="35" y="0"/>
                    <a:pt x="32" y="1"/>
                  </a:cubicBezTo>
                  <a:cubicBezTo>
                    <a:pt x="0" y="3"/>
                    <a:pt x="0" y="3"/>
                    <a:pt x="0" y="3"/>
                  </a:cubicBezTo>
                  <a:cubicBezTo>
                    <a:pt x="4" y="9"/>
                    <a:pt x="4" y="9"/>
                    <a:pt x="4" y="9"/>
                  </a:cubicBezTo>
                  <a:lnTo>
                    <a:pt x="1" y="16"/>
                  </a:lnTo>
                  <a:close/>
                </a:path>
              </a:pathLst>
            </a:custGeom>
            <a:solidFill>
              <a:srgbClr val="FE80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57" name="Freeform 243"/>
            <p:cNvSpPr>
              <a:spLocks noEditPoints="1"/>
            </p:cNvSpPr>
            <p:nvPr/>
          </p:nvSpPr>
          <p:spPr bwMode="auto">
            <a:xfrm>
              <a:off x="4355" y="2635"/>
              <a:ext cx="80" cy="16"/>
            </a:xfrm>
            <a:custGeom>
              <a:avLst/>
              <a:gdLst>
                <a:gd name="T0" fmla="*/ 1958 w 32"/>
                <a:gd name="T1" fmla="*/ 1763 h 6"/>
                <a:gd name="T2" fmla="*/ 0 w 32"/>
                <a:gd name="T3" fmla="*/ 1763 h 6"/>
                <a:gd name="T4" fmla="*/ 1958 w 32"/>
                <a:gd name="T5" fmla="*/ 1763 h 6"/>
                <a:gd name="T6" fmla="*/ 16613 w 32"/>
                <a:gd name="T7" fmla="*/ 0 h 6"/>
                <a:gd name="T8" fmla="*/ 1958 w 32"/>
                <a:gd name="T9" fmla="*/ 1763 h 6"/>
                <a:gd name="T10" fmla="*/ 18363 w 32"/>
                <a:gd name="T11" fmla="*/ 5824 h 6"/>
                <a:gd name="T12" fmla="*/ 19533 w 32"/>
                <a:gd name="T13" fmla="*/ 4701 h 6"/>
                <a:gd name="T14" fmla="*/ 16613 w 32"/>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6">
                  <a:moveTo>
                    <a:pt x="3" y="2"/>
                  </a:moveTo>
                  <a:cubicBezTo>
                    <a:pt x="2" y="2"/>
                    <a:pt x="1" y="2"/>
                    <a:pt x="0" y="2"/>
                  </a:cubicBezTo>
                  <a:lnTo>
                    <a:pt x="3" y="2"/>
                  </a:lnTo>
                  <a:close/>
                  <a:moveTo>
                    <a:pt x="27" y="0"/>
                  </a:moveTo>
                  <a:cubicBezTo>
                    <a:pt x="3" y="2"/>
                    <a:pt x="3" y="2"/>
                    <a:pt x="3" y="2"/>
                  </a:cubicBezTo>
                  <a:cubicBezTo>
                    <a:pt x="11" y="1"/>
                    <a:pt x="27" y="2"/>
                    <a:pt x="30" y="6"/>
                  </a:cubicBezTo>
                  <a:cubicBezTo>
                    <a:pt x="31" y="5"/>
                    <a:pt x="31" y="5"/>
                    <a:pt x="32" y="5"/>
                  </a:cubicBezTo>
                  <a:cubicBezTo>
                    <a:pt x="32" y="2"/>
                    <a:pt x="30" y="0"/>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58" name="Freeform 244"/>
            <p:cNvSpPr>
              <a:spLocks/>
            </p:cNvSpPr>
            <p:nvPr/>
          </p:nvSpPr>
          <p:spPr bwMode="auto">
            <a:xfrm>
              <a:off x="4343" y="2627"/>
              <a:ext cx="95" cy="42"/>
            </a:xfrm>
            <a:custGeom>
              <a:avLst/>
              <a:gdLst>
                <a:gd name="T0" fmla="*/ 783 w 38"/>
                <a:gd name="T1" fmla="*/ 13726 h 16"/>
                <a:gd name="T2" fmla="*/ 15438 w 38"/>
                <a:gd name="T3" fmla="*/ 12101 h 16"/>
                <a:gd name="T4" fmla="*/ 23250 w 38"/>
                <a:gd name="T5" fmla="*/ 5843 h 16"/>
                <a:gd name="T6" fmla="*/ 23250 w 38"/>
                <a:gd name="T7" fmla="*/ 5229 h 16"/>
                <a:gd name="T8" fmla="*/ 19533 w 38"/>
                <a:gd name="T9" fmla="*/ 992 h 16"/>
                <a:gd name="T10" fmla="*/ 0 w 38"/>
                <a:gd name="T11" fmla="*/ 2604 h 16"/>
                <a:gd name="T12" fmla="*/ 2470 w 38"/>
                <a:gd name="T13" fmla="*/ 7836 h 16"/>
                <a:gd name="T14" fmla="*/ 783 w 38"/>
                <a:gd name="T15" fmla="*/ 13726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16">
                  <a:moveTo>
                    <a:pt x="1" y="16"/>
                  </a:moveTo>
                  <a:cubicBezTo>
                    <a:pt x="25" y="14"/>
                    <a:pt x="25" y="14"/>
                    <a:pt x="25" y="14"/>
                  </a:cubicBezTo>
                  <a:cubicBezTo>
                    <a:pt x="30" y="11"/>
                    <a:pt x="35" y="9"/>
                    <a:pt x="38" y="7"/>
                  </a:cubicBezTo>
                  <a:cubicBezTo>
                    <a:pt x="38" y="6"/>
                    <a:pt x="38" y="6"/>
                    <a:pt x="38" y="6"/>
                  </a:cubicBezTo>
                  <a:cubicBezTo>
                    <a:pt x="38" y="3"/>
                    <a:pt x="35" y="0"/>
                    <a:pt x="32" y="1"/>
                  </a:cubicBezTo>
                  <a:cubicBezTo>
                    <a:pt x="0" y="3"/>
                    <a:pt x="0" y="3"/>
                    <a:pt x="0" y="3"/>
                  </a:cubicBezTo>
                  <a:cubicBezTo>
                    <a:pt x="4" y="9"/>
                    <a:pt x="4" y="9"/>
                    <a:pt x="4" y="9"/>
                  </a:cubicBezTo>
                  <a:lnTo>
                    <a:pt x="1" y="16"/>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59" name="Freeform 245"/>
            <p:cNvSpPr>
              <a:spLocks/>
            </p:cNvSpPr>
            <p:nvPr/>
          </p:nvSpPr>
          <p:spPr bwMode="auto">
            <a:xfrm>
              <a:off x="3933" y="2648"/>
              <a:ext cx="517" cy="269"/>
            </a:xfrm>
            <a:custGeom>
              <a:avLst/>
              <a:gdLst>
                <a:gd name="T0" fmla="*/ 125451 w 207"/>
                <a:gd name="T1" fmla="*/ 0 h 101"/>
                <a:gd name="T2" fmla="*/ 67245 w 207"/>
                <a:gd name="T3" fmla="*/ 41810 h 101"/>
                <a:gd name="T4" fmla="*/ 0 w 207"/>
                <a:gd name="T5" fmla="*/ 95953 h 101"/>
                <a:gd name="T6" fmla="*/ 67245 w 207"/>
                <a:gd name="T7" fmla="*/ 38185 h 101"/>
                <a:gd name="T8" fmla="*/ 125451 w 207"/>
                <a:gd name="T9" fmla="*/ 0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101">
                  <a:moveTo>
                    <a:pt x="207" y="0"/>
                  </a:moveTo>
                  <a:cubicBezTo>
                    <a:pt x="192" y="13"/>
                    <a:pt x="154" y="27"/>
                    <a:pt x="111" y="44"/>
                  </a:cubicBezTo>
                  <a:cubicBezTo>
                    <a:pt x="68" y="62"/>
                    <a:pt x="17" y="79"/>
                    <a:pt x="0" y="101"/>
                  </a:cubicBezTo>
                  <a:cubicBezTo>
                    <a:pt x="17" y="79"/>
                    <a:pt x="68" y="58"/>
                    <a:pt x="111" y="40"/>
                  </a:cubicBezTo>
                  <a:cubicBezTo>
                    <a:pt x="154" y="23"/>
                    <a:pt x="192" y="13"/>
                    <a:pt x="20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60" name="Freeform 246"/>
            <p:cNvSpPr>
              <a:spLocks/>
            </p:cNvSpPr>
            <p:nvPr/>
          </p:nvSpPr>
          <p:spPr bwMode="auto">
            <a:xfrm>
              <a:off x="4278" y="3136"/>
              <a:ext cx="197" cy="80"/>
            </a:xfrm>
            <a:custGeom>
              <a:avLst/>
              <a:gdLst>
                <a:gd name="T0" fmla="*/ 0 w 79"/>
                <a:gd name="T1" fmla="*/ 0 h 30"/>
                <a:gd name="T2" fmla="*/ 47327 w 79"/>
                <a:gd name="T3" fmla="*/ 28728 h 30"/>
                <a:gd name="T4" fmla="*/ 27677 w 79"/>
                <a:gd name="T5" fmla="*/ 16179 h 30"/>
                <a:gd name="T6" fmla="*/ 0 w 79"/>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30">
                  <a:moveTo>
                    <a:pt x="0" y="0"/>
                  </a:moveTo>
                  <a:cubicBezTo>
                    <a:pt x="10" y="3"/>
                    <a:pt x="68" y="19"/>
                    <a:pt x="79" y="30"/>
                  </a:cubicBezTo>
                  <a:cubicBezTo>
                    <a:pt x="71" y="27"/>
                    <a:pt x="51" y="18"/>
                    <a:pt x="46" y="17"/>
                  </a:cubicBezTo>
                  <a:cubicBezTo>
                    <a:pt x="41" y="15"/>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61" name="Freeform 247"/>
            <p:cNvSpPr>
              <a:spLocks/>
            </p:cNvSpPr>
            <p:nvPr/>
          </p:nvSpPr>
          <p:spPr bwMode="auto">
            <a:xfrm>
              <a:off x="4163" y="3179"/>
              <a:ext cx="187" cy="120"/>
            </a:xfrm>
            <a:custGeom>
              <a:avLst/>
              <a:gdLst>
                <a:gd name="T0" fmla="*/ 42516 w 75"/>
                <a:gd name="T1" fmla="*/ 12536 h 45"/>
                <a:gd name="T2" fmla="*/ 44406 w 75"/>
                <a:gd name="T3" fmla="*/ 3891 h 45"/>
                <a:gd name="T4" fmla="*/ 38923 w 75"/>
                <a:gd name="T5" fmla="*/ 1059 h 45"/>
                <a:gd name="T6" fmla="*/ 0 w 75"/>
                <a:gd name="T7" fmla="*/ 32768 h 45"/>
                <a:gd name="T8" fmla="*/ 3551 w 75"/>
                <a:gd name="T9" fmla="*/ 36259 h 45"/>
                <a:gd name="T10" fmla="*/ 3551 w 75"/>
                <a:gd name="T11" fmla="*/ 43144 h 45"/>
                <a:gd name="T12" fmla="*/ 42516 w 75"/>
                <a:gd name="T13" fmla="*/ 12536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45">
                  <a:moveTo>
                    <a:pt x="71" y="13"/>
                  </a:moveTo>
                  <a:cubicBezTo>
                    <a:pt x="74" y="11"/>
                    <a:pt x="75" y="7"/>
                    <a:pt x="74" y="4"/>
                  </a:cubicBezTo>
                  <a:cubicBezTo>
                    <a:pt x="72" y="1"/>
                    <a:pt x="69" y="0"/>
                    <a:pt x="65" y="1"/>
                  </a:cubicBezTo>
                  <a:cubicBezTo>
                    <a:pt x="0" y="34"/>
                    <a:pt x="0" y="34"/>
                    <a:pt x="0" y="34"/>
                  </a:cubicBezTo>
                  <a:cubicBezTo>
                    <a:pt x="6" y="38"/>
                    <a:pt x="6" y="38"/>
                    <a:pt x="6" y="38"/>
                  </a:cubicBezTo>
                  <a:cubicBezTo>
                    <a:pt x="6" y="45"/>
                    <a:pt x="6" y="45"/>
                    <a:pt x="6" y="45"/>
                  </a:cubicBezTo>
                  <a:lnTo>
                    <a:pt x="71" y="13"/>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62" name="Freeform 248"/>
            <p:cNvSpPr>
              <a:spLocks/>
            </p:cNvSpPr>
            <p:nvPr/>
          </p:nvSpPr>
          <p:spPr bwMode="auto">
            <a:xfrm>
              <a:off x="4020" y="3125"/>
              <a:ext cx="173" cy="96"/>
            </a:xfrm>
            <a:custGeom>
              <a:avLst/>
              <a:gdLst>
                <a:gd name="T0" fmla="*/ 3753 w 69"/>
                <a:gd name="T1" fmla="*/ 27669 h 36"/>
                <a:gd name="T2" fmla="*/ 3282 w 69"/>
                <a:gd name="T3" fmla="*/ 34531 h 36"/>
                <a:gd name="T4" fmla="*/ 39717 w 69"/>
                <a:gd name="T5" fmla="*/ 12536 h 36"/>
                <a:gd name="T6" fmla="*/ 42207 w 69"/>
                <a:gd name="T7" fmla="*/ 4701 h 36"/>
                <a:gd name="T8" fmla="*/ 37258 w 69"/>
                <a:gd name="T9" fmla="*/ 1059 h 36"/>
                <a:gd name="T10" fmla="*/ 0 w 69"/>
                <a:gd name="T11" fmla="*/ 23061 h 36"/>
                <a:gd name="T12" fmla="*/ 3753 w 69"/>
                <a:gd name="T13" fmla="*/ 27669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36">
                  <a:moveTo>
                    <a:pt x="6" y="29"/>
                  </a:moveTo>
                  <a:cubicBezTo>
                    <a:pt x="5" y="36"/>
                    <a:pt x="5" y="36"/>
                    <a:pt x="5" y="36"/>
                  </a:cubicBezTo>
                  <a:cubicBezTo>
                    <a:pt x="64" y="13"/>
                    <a:pt x="64" y="13"/>
                    <a:pt x="64" y="13"/>
                  </a:cubicBezTo>
                  <a:cubicBezTo>
                    <a:pt x="67" y="12"/>
                    <a:pt x="69" y="8"/>
                    <a:pt x="68" y="5"/>
                  </a:cubicBezTo>
                  <a:cubicBezTo>
                    <a:pt x="67" y="2"/>
                    <a:pt x="63" y="0"/>
                    <a:pt x="60" y="1"/>
                  </a:cubicBezTo>
                  <a:cubicBezTo>
                    <a:pt x="0" y="24"/>
                    <a:pt x="0" y="24"/>
                    <a:pt x="0" y="24"/>
                  </a:cubicBezTo>
                  <a:lnTo>
                    <a:pt x="6" y="29"/>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63" name="Freeform 249"/>
            <p:cNvSpPr>
              <a:spLocks/>
            </p:cNvSpPr>
            <p:nvPr/>
          </p:nvSpPr>
          <p:spPr bwMode="auto">
            <a:xfrm>
              <a:off x="4033" y="3136"/>
              <a:ext cx="132" cy="61"/>
            </a:xfrm>
            <a:custGeom>
              <a:avLst/>
              <a:gdLst>
                <a:gd name="T0" fmla="*/ 0 w 53"/>
                <a:gd name="T1" fmla="*/ 19547 h 23"/>
                <a:gd name="T2" fmla="*/ 31518 w 53"/>
                <a:gd name="T3" fmla="*/ 0 h 23"/>
                <a:gd name="T4" fmla="*/ 1626 w 53"/>
                <a:gd name="T5" fmla="*/ 21265 h 23"/>
                <a:gd name="T6" fmla="*/ 0 60000 65536"/>
                <a:gd name="T7" fmla="*/ 0 60000 65536"/>
                <a:gd name="T8" fmla="*/ 0 60000 65536"/>
              </a:gdLst>
              <a:ahLst/>
              <a:cxnLst>
                <a:cxn ang="T6">
                  <a:pos x="T0" y="T1"/>
                </a:cxn>
                <a:cxn ang="T7">
                  <a:pos x="T2" y="T3"/>
                </a:cxn>
                <a:cxn ang="T8">
                  <a:pos x="T4" y="T5"/>
                </a:cxn>
              </a:cxnLst>
              <a:rect l="0" t="0" r="r" b="b"/>
              <a:pathLst>
                <a:path w="53" h="23">
                  <a:moveTo>
                    <a:pt x="0" y="21"/>
                  </a:moveTo>
                  <a:cubicBezTo>
                    <a:pt x="53" y="0"/>
                    <a:pt x="53" y="0"/>
                    <a:pt x="53" y="0"/>
                  </a:cubicBezTo>
                  <a:cubicBezTo>
                    <a:pt x="46" y="3"/>
                    <a:pt x="3" y="22"/>
                    <a:pt x="3"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64" name="Freeform 250"/>
            <p:cNvSpPr>
              <a:spLocks/>
            </p:cNvSpPr>
            <p:nvPr/>
          </p:nvSpPr>
          <p:spPr bwMode="auto">
            <a:xfrm>
              <a:off x="4173" y="3192"/>
              <a:ext cx="145" cy="85"/>
            </a:xfrm>
            <a:custGeom>
              <a:avLst/>
              <a:gdLst>
                <a:gd name="T0" fmla="*/ 0 w 58"/>
                <a:gd name="T1" fmla="*/ 27136 h 32"/>
                <a:gd name="T2" fmla="*/ 35470 w 58"/>
                <a:gd name="T3" fmla="*/ 0 h 32"/>
                <a:gd name="T4" fmla="*/ 1958 w 58"/>
                <a:gd name="T5" fmla="*/ 29875 h 32"/>
                <a:gd name="T6" fmla="*/ 0 60000 65536"/>
                <a:gd name="T7" fmla="*/ 0 60000 65536"/>
                <a:gd name="T8" fmla="*/ 0 60000 65536"/>
              </a:gdLst>
              <a:ahLst/>
              <a:cxnLst>
                <a:cxn ang="T6">
                  <a:pos x="T0" y="T1"/>
                </a:cxn>
                <a:cxn ang="T7">
                  <a:pos x="T2" y="T3"/>
                </a:cxn>
                <a:cxn ang="T8">
                  <a:pos x="T4" y="T5"/>
                </a:cxn>
              </a:cxnLst>
              <a:rect l="0" t="0" r="r" b="b"/>
              <a:pathLst>
                <a:path w="58" h="32">
                  <a:moveTo>
                    <a:pt x="0" y="29"/>
                  </a:moveTo>
                  <a:cubicBezTo>
                    <a:pt x="58" y="0"/>
                    <a:pt x="58" y="0"/>
                    <a:pt x="58" y="0"/>
                  </a:cubicBezTo>
                  <a:cubicBezTo>
                    <a:pt x="51" y="4"/>
                    <a:pt x="2" y="30"/>
                    <a:pt x="3" y="3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65" name="Freeform 251"/>
            <p:cNvSpPr>
              <a:spLocks/>
            </p:cNvSpPr>
            <p:nvPr/>
          </p:nvSpPr>
          <p:spPr bwMode="auto">
            <a:xfrm>
              <a:off x="4320" y="3229"/>
              <a:ext cx="143" cy="184"/>
            </a:xfrm>
            <a:custGeom>
              <a:avLst/>
              <a:gdLst>
                <a:gd name="T0" fmla="*/ 33665 w 57"/>
                <a:gd name="T1" fmla="*/ 10376 h 69"/>
                <a:gd name="T2" fmla="*/ 33189 w 57"/>
                <a:gd name="T3" fmla="*/ 1763 h 69"/>
                <a:gd name="T4" fmla="*/ 28121 w 57"/>
                <a:gd name="T5" fmla="*/ 3891 h 69"/>
                <a:gd name="T6" fmla="*/ 0 w 57"/>
                <a:gd name="T7" fmla="*/ 59315 h 69"/>
                <a:gd name="T8" fmla="*/ 4468 w 57"/>
                <a:gd name="T9" fmla="*/ 60437 h 69"/>
                <a:gd name="T10" fmla="*/ 6249 w 57"/>
                <a:gd name="T11" fmla="*/ 66197 h 69"/>
                <a:gd name="T12" fmla="*/ 33665 w 57"/>
                <a:gd name="T13" fmla="*/ 10376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69">
                  <a:moveTo>
                    <a:pt x="54" y="11"/>
                  </a:moveTo>
                  <a:cubicBezTo>
                    <a:pt x="57" y="8"/>
                    <a:pt x="56" y="4"/>
                    <a:pt x="53" y="2"/>
                  </a:cubicBezTo>
                  <a:cubicBezTo>
                    <a:pt x="51" y="0"/>
                    <a:pt x="47" y="1"/>
                    <a:pt x="45" y="4"/>
                  </a:cubicBezTo>
                  <a:cubicBezTo>
                    <a:pt x="0" y="62"/>
                    <a:pt x="0" y="62"/>
                    <a:pt x="0" y="62"/>
                  </a:cubicBezTo>
                  <a:cubicBezTo>
                    <a:pt x="7" y="63"/>
                    <a:pt x="7" y="63"/>
                    <a:pt x="7" y="63"/>
                  </a:cubicBezTo>
                  <a:cubicBezTo>
                    <a:pt x="10" y="69"/>
                    <a:pt x="10" y="69"/>
                    <a:pt x="10" y="69"/>
                  </a:cubicBezTo>
                  <a:lnTo>
                    <a:pt x="54" y="11"/>
                  </a:lnTo>
                  <a:close/>
                </a:path>
              </a:pathLst>
            </a:custGeom>
            <a:solidFill>
              <a:srgbClr val="FE80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66" name="Freeform 252"/>
            <p:cNvSpPr>
              <a:spLocks/>
            </p:cNvSpPr>
            <p:nvPr/>
          </p:nvSpPr>
          <p:spPr bwMode="auto">
            <a:xfrm>
              <a:off x="4320" y="3229"/>
              <a:ext cx="143" cy="184"/>
            </a:xfrm>
            <a:custGeom>
              <a:avLst/>
              <a:gdLst>
                <a:gd name="T0" fmla="*/ 33665 w 57"/>
                <a:gd name="T1" fmla="*/ 10376 h 69"/>
                <a:gd name="T2" fmla="*/ 33189 w 57"/>
                <a:gd name="T3" fmla="*/ 1763 h 69"/>
                <a:gd name="T4" fmla="*/ 28121 w 57"/>
                <a:gd name="T5" fmla="*/ 3891 h 69"/>
                <a:gd name="T6" fmla="*/ 0 w 57"/>
                <a:gd name="T7" fmla="*/ 59315 h 69"/>
                <a:gd name="T8" fmla="*/ 4468 w 57"/>
                <a:gd name="T9" fmla="*/ 60437 h 69"/>
                <a:gd name="T10" fmla="*/ 6249 w 57"/>
                <a:gd name="T11" fmla="*/ 66197 h 69"/>
                <a:gd name="T12" fmla="*/ 33665 w 57"/>
                <a:gd name="T13" fmla="*/ 10376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69">
                  <a:moveTo>
                    <a:pt x="54" y="11"/>
                  </a:moveTo>
                  <a:cubicBezTo>
                    <a:pt x="57" y="8"/>
                    <a:pt x="56" y="4"/>
                    <a:pt x="53" y="2"/>
                  </a:cubicBezTo>
                  <a:cubicBezTo>
                    <a:pt x="51" y="0"/>
                    <a:pt x="47" y="1"/>
                    <a:pt x="45" y="4"/>
                  </a:cubicBezTo>
                  <a:cubicBezTo>
                    <a:pt x="0" y="62"/>
                    <a:pt x="0" y="62"/>
                    <a:pt x="0" y="62"/>
                  </a:cubicBezTo>
                  <a:cubicBezTo>
                    <a:pt x="7" y="63"/>
                    <a:pt x="7" y="63"/>
                    <a:pt x="7" y="63"/>
                  </a:cubicBezTo>
                  <a:cubicBezTo>
                    <a:pt x="10" y="69"/>
                    <a:pt x="10" y="69"/>
                    <a:pt x="10" y="69"/>
                  </a:cubicBezTo>
                  <a:lnTo>
                    <a:pt x="54" y="11"/>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67" name="Freeform 253"/>
            <p:cNvSpPr>
              <a:spLocks/>
            </p:cNvSpPr>
            <p:nvPr/>
          </p:nvSpPr>
          <p:spPr bwMode="auto">
            <a:xfrm>
              <a:off x="4330" y="3251"/>
              <a:ext cx="98" cy="141"/>
            </a:xfrm>
            <a:custGeom>
              <a:avLst/>
              <a:gdLst>
                <a:gd name="T0" fmla="*/ 0 w 39"/>
                <a:gd name="T1" fmla="*/ 48900 h 53"/>
                <a:gd name="T2" fmla="*/ 24638 w 39"/>
                <a:gd name="T3" fmla="*/ 0 h 53"/>
                <a:gd name="T4" fmla="*/ 2003 w 39"/>
                <a:gd name="T5" fmla="*/ 49988 h 53"/>
                <a:gd name="T6" fmla="*/ 0 60000 65536"/>
                <a:gd name="T7" fmla="*/ 0 60000 65536"/>
                <a:gd name="T8" fmla="*/ 0 60000 65536"/>
              </a:gdLst>
              <a:ahLst/>
              <a:cxnLst>
                <a:cxn ang="T6">
                  <a:pos x="T0" y="T1"/>
                </a:cxn>
                <a:cxn ang="T7">
                  <a:pos x="T2" y="T3"/>
                </a:cxn>
                <a:cxn ang="T8">
                  <a:pos x="T4" y="T5"/>
                </a:cxn>
              </a:cxnLst>
              <a:rect l="0" t="0" r="r" b="b"/>
              <a:pathLst>
                <a:path w="39" h="53">
                  <a:moveTo>
                    <a:pt x="0" y="52"/>
                  </a:moveTo>
                  <a:cubicBezTo>
                    <a:pt x="39" y="0"/>
                    <a:pt x="39" y="0"/>
                    <a:pt x="39" y="0"/>
                  </a:cubicBezTo>
                  <a:cubicBezTo>
                    <a:pt x="35" y="7"/>
                    <a:pt x="3" y="52"/>
                    <a:pt x="3" y="5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68" name="Freeform 254"/>
            <p:cNvSpPr>
              <a:spLocks/>
            </p:cNvSpPr>
            <p:nvPr/>
          </p:nvSpPr>
          <p:spPr bwMode="auto">
            <a:xfrm>
              <a:off x="3550" y="1475"/>
              <a:ext cx="978" cy="645"/>
            </a:xfrm>
            <a:custGeom>
              <a:avLst/>
              <a:gdLst>
                <a:gd name="T0" fmla="*/ 170149 w 391"/>
                <a:gd name="T1" fmla="*/ 129794 h 242"/>
                <a:gd name="T2" fmla="*/ 129839 w 391"/>
                <a:gd name="T3" fmla="*/ 62024 h 242"/>
                <a:gd name="T4" fmla="*/ 0 w 391"/>
                <a:gd name="T5" fmla="*/ 30539 h 242"/>
                <a:gd name="T6" fmla="*/ 0 w 391"/>
                <a:gd name="T7" fmla="*/ 30539 h 242"/>
                <a:gd name="T8" fmla="*/ 63145 w 391"/>
                <a:gd name="T9" fmla="*/ 31584 h 242"/>
                <a:gd name="T10" fmla="*/ 126117 w 391"/>
                <a:gd name="T11" fmla="*/ 94666 h 242"/>
                <a:gd name="T12" fmla="*/ 153001 w 391"/>
                <a:gd name="T13" fmla="*/ 141244 h 242"/>
                <a:gd name="T14" fmla="*/ 222326 w 391"/>
                <a:gd name="T15" fmla="*/ 219761 h 242"/>
                <a:gd name="T16" fmla="*/ 239475 w 391"/>
                <a:gd name="T17" fmla="*/ 208367 h 242"/>
                <a:gd name="T18" fmla="*/ 170149 w 391"/>
                <a:gd name="T19" fmla="*/ 129794 h 2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1" h="242">
                  <a:moveTo>
                    <a:pt x="278" y="136"/>
                  </a:moveTo>
                  <a:cubicBezTo>
                    <a:pt x="250" y="106"/>
                    <a:pt x="229" y="80"/>
                    <a:pt x="212" y="65"/>
                  </a:cubicBezTo>
                  <a:cubicBezTo>
                    <a:pt x="139" y="0"/>
                    <a:pt x="69" y="6"/>
                    <a:pt x="0" y="32"/>
                  </a:cubicBezTo>
                  <a:cubicBezTo>
                    <a:pt x="0" y="32"/>
                    <a:pt x="0" y="32"/>
                    <a:pt x="0" y="32"/>
                  </a:cubicBezTo>
                  <a:cubicBezTo>
                    <a:pt x="26" y="22"/>
                    <a:pt x="81" y="23"/>
                    <a:pt x="103" y="33"/>
                  </a:cubicBezTo>
                  <a:cubicBezTo>
                    <a:pt x="137" y="41"/>
                    <a:pt x="172" y="65"/>
                    <a:pt x="206" y="99"/>
                  </a:cubicBezTo>
                  <a:cubicBezTo>
                    <a:pt x="218" y="113"/>
                    <a:pt x="233" y="130"/>
                    <a:pt x="250" y="148"/>
                  </a:cubicBezTo>
                  <a:cubicBezTo>
                    <a:pt x="289" y="190"/>
                    <a:pt x="337" y="242"/>
                    <a:pt x="363" y="230"/>
                  </a:cubicBezTo>
                  <a:cubicBezTo>
                    <a:pt x="391" y="218"/>
                    <a:pt x="391" y="218"/>
                    <a:pt x="391" y="218"/>
                  </a:cubicBezTo>
                  <a:cubicBezTo>
                    <a:pt x="366" y="229"/>
                    <a:pt x="317" y="177"/>
                    <a:pt x="278" y="136"/>
                  </a:cubicBezTo>
                  <a:close/>
                </a:path>
              </a:pathLst>
            </a:custGeom>
            <a:solidFill>
              <a:srgbClr val="95C895"/>
            </a:solidFill>
            <a:ln w="7938" cap="rnd">
              <a:solidFill>
                <a:srgbClr val="000000"/>
              </a:solidFill>
              <a:prstDash val="solid"/>
              <a:round/>
              <a:headEnd/>
              <a:tailEnd/>
            </a:ln>
          </p:spPr>
          <p:txBody>
            <a:bodyPr/>
            <a:lstStyle/>
            <a:p>
              <a:endParaRPr lang="de-DE" sz="1350"/>
            </a:p>
          </p:txBody>
        </p:sp>
        <p:sp>
          <p:nvSpPr>
            <p:cNvPr id="41469" name="Freeform 255"/>
            <p:cNvSpPr>
              <a:spLocks/>
            </p:cNvSpPr>
            <p:nvPr/>
          </p:nvSpPr>
          <p:spPr bwMode="auto">
            <a:xfrm>
              <a:off x="4003" y="1667"/>
              <a:ext cx="422" cy="418"/>
            </a:xfrm>
            <a:custGeom>
              <a:avLst/>
              <a:gdLst>
                <a:gd name="T0" fmla="*/ 0 w 169"/>
                <a:gd name="T1" fmla="*/ 0 h 157"/>
                <a:gd name="T2" fmla="*/ 46023 w 169"/>
                <a:gd name="T3" fmla="*/ 69127 h 157"/>
                <a:gd name="T4" fmla="*/ 102326 w 169"/>
                <a:gd name="T5" fmla="*/ 148885 h 157"/>
                <a:gd name="T6" fmla="*/ 43578 w 169"/>
                <a:gd name="T7" fmla="*/ 71148 h 157"/>
                <a:gd name="T8" fmla="*/ 0 w 169"/>
                <a:gd name="T9" fmla="*/ 0 h 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157">
                  <a:moveTo>
                    <a:pt x="0" y="0"/>
                  </a:moveTo>
                  <a:cubicBezTo>
                    <a:pt x="18" y="8"/>
                    <a:pt x="44" y="40"/>
                    <a:pt x="76" y="73"/>
                  </a:cubicBezTo>
                  <a:cubicBezTo>
                    <a:pt x="107" y="107"/>
                    <a:pt x="142" y="149"/>
                    <a:pt x="169" y="157"/>
                  </a:cubicBezTo>
                  <a:cubicBezTo>
                    <a:pt x="142" y="149"/>
                    <a:pt x="104" y="108"/>
                    <a:pt x="72" y="75"/>
                  </a:cubicBezTo>
                  <a:cubicBezTo>
                    <a:pt x="41" y="41"/>
                    <a:pt x="18" y="8"/>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70" name="Freeform 256"/>
            <p:cNvSpPr>
              <a:spLocks/>
            </p:cNvSpPr>
            <p:nvPr/>
          </p:nvSpPr>
          <p:spPr bwMode="auto">
            <a:xfrm>
              <a:off x="3550" y="1533"/>
              <a:ext cx="260" cy="30"/>
            </a:xfrm>
            <a:custGeom>
              <a:avLst/>
              <a:gdLst>
                <a:gd name="T0" fmla="*/ 0 w 104"/>
                <a:gd name="T1" fmla="*/ 11179 h 11"/>
                <a:gd name="T2" fmla="*/ 63488 w 104"/>
                <a:gd name="T3" fmla="*/ 12393 h 11"/>
                <a:gd name="T4" fmla="*/ 0 60000 65536"/>
                <a:gd name="T5" fmla="*/ 0 60000 65536"/>
              </a:gdLst>
              <a:ahLst/>
              <a:cxnLst>
                <a:cxn ang="T4">
                  <a:pos x="T0" y="T1"/>
                </a:cxn>
                <a:cxn ang="T5">
                  <a:pos x="T2" y="T3"/>
                </a:cxn>
              </a:cxnLst>
              <a:rect l="0" t="0" r="r" b="b"/>
              <a:pathLst>
                <a:path w="104" h="11">
                  <a:moveTo>
                    <a:pt x="0" y="10"/>
                  </a:moveTo>
                  <a:cubicBezTo>
                    <a:pt x="26" y="0"/>
                    <a:pt x="81" y="1"/>
                    <a:pt x="104" y="11"/>
                  </a:cubicBez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71" name="Freeform 257"/>
            <p:cNvSpPr>
              <a:spLocks/>
            </p:cNvSpPr>
            <p:nvPr/>
          </p:nvSpPr>
          <p:spPr bwMode="auto">
            <a:xfrm>
              <a:off x="1605" y="1531"/>
              <a:ext cx="2203" cy="637"/>
            </a:xfrm>
            <a:custGeom>
              <a:avLst/>
              <a:gdLst>
                <a:gd name="T0" fmla="*/ 475540 w 881"/>
                <a:gd name="T1" fmla="*/ 10336 h 239"/>
                <a:gd name="T2" fmla="*/ 475540 w 881"/>
                <a:gd name="T3" fmla="*/ 10336 h 239"/>
                <a:gd name="T4" fmla="*/ 428982 w 881"/>
                <a:gd name="T5" fmla="*/ 41997 h 239"/>
                <a:gd name="T6" fmla="*/ 275800 w 881"/>
                <a:gd name="T7" fmla="*/ 110001 h 239"/>
                <a:gd name="T8" fmla="*/ 174805 w 881"/>
                <a:gd name="T9" fmla="*/ 46933 h 239"/>
                <a:gd name="T10" fmla="*/ 81911 w 881"/>
                <a:gd name="T11" fmla="*/ 16146 h 239"/>
                <a:gd name="T12" fmla="*/ 55713 w 881"/>
                <a:gd name="T13" fmla="*/ 61304 h 239"/>
                <a:gd name="T14" fmla="*/ 55713 w 881"/>
                <a:gd name="T15" fmla="*/ 61304 h 239"/>
                <a:gd name="T16" fmla="*/ 55050 w 881"/>
                <a:gd name="T17" fmla="*/ 64849 h 239"/>
                <a:gd name="T18" fmla="*/ 54537 w 881"/>
                <a:gd name="T19" fmla="*/ 65907 h 239"/>
                <a:gd name="T20" fmla="*/ 54537 w 881"/>
                <a:gd name="T21" fmla="*/ 65907 h 239"/>
                <a:gd name="T22" fmla="*/ 41562 w 881"/>
                <a:gd name="T23" fmla="*/ 125089 h 239"/>
                <a:gd name="T24" fmla="*/ 0 w 881"/>
                <a:gd name="T25" fmla="*/ 228390 h 239"/>
                <a:gd name="T26" fmla="*/ 19547 w 881"/>
                <a:gd name="T27" fmla="*/ 228390 h 239"/>
                <a:gd name="T28" fmla="*/ 61884 w 881"/>
                <a:gd name="T29" fmla="*/ 125089 h 239"/>
                <a:gd name="T30" fmla="*/ 72847 w 881"/>
                <a:gd name="T31" fmla="*/ 75598 h 239"/>
                <a:gd name="T32" fmla="*/ 72847 w 881"/>
                <a:gd name="T33" fmla="*/ 75598 h 239"/>
                <a:gd name="T34" fmla="*/ 89265 w 881"/>
                <a:gd name="T35" fmla="*/ 28662 h 239"/>
                <a:gd name="T36" fmla="*/ 168163 w 881"/>
                <a:gd name="T37" fmla="*/ 71698 h 239"/>
                <a:gd name="T38" fmla="*/ 273842 w 881"/>
                <a:gd name="T39" fmla="*/ 118333 h 239"/>
                <a:gd name="T40" fmla="*/ 436454 w 881"/>
                <a:gd name="T41" fmla="*/ 65907 h 239"/>
                <a:gd name="T42" fmla="*/ 515302 w 881"/>
                <a:gd name="T43" fmla="*/ 7516 h 239"/>
                <a:gd name="T44" fmla="*/ 538620 w 881"/>
                <a:gd name="T45" fmla="*/ 11450 h 239"/>
                <a:gd name="T46" fmla="*/ 475540 w 881"/>
                <a:gd name="T47" fmla="*/ 10336 h 2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81" h="239">
                  <a:moveTo>
                    <a:pt x="778" y="11"/>
                  </a:moveTo>
                  <a:cubicBezTo>
                    <a:pt x="778" y="11"/>
                    <a:pt x="778" y="11"/>
                    <a:pt x="778" y="11"/>
                  </a:cubicBezTo>
                  <a:cubicBezTo>
                    <a:pt x="753" y="20"/>
                    <a:pt x="727" y="32"/>
                    <a:pt x="702" y="44"/>
                  </a:cubicBezTo>
                  <a:cubicBezTo>
                    <a:pt x="627" y="79"/>
                    <a:pt x="548" y="127"/>
                    <a:pt x="451" y="115"/>
                  </a:cubicBezTo>
                  <a:cubicBezTo>
                    <a:pt x="392" y="108"/>
                    <a:pt x="336" y="71"/>
                    <a:pt x="286" y="49"/>
                  </a:cubicBezTo>
                  <a:cubicBezTo>
                    <a:pt x="214" y="17"/>
                    <a:pt x="173" y="0"/>
                    <a:pt x="134" y="17"/>
                  </a:cubicBezTo>
                  <a:cubicBezTo>
                    <a:pt x="115" y="25"/>
                    <a:pt x="101" y="40"/>
                    <a:pt x="91" y="64"/>
                  </a:cubicBezTo>
                  <a:cubicBezTo>
                    <a:pt x="91" y="64"/>
                    <a:pt x="91" y="64"/>
                    <a:pt x="91" y="64"/>
                  </a:cubicBezTo>
                  <a:cubicBezTo>
                    <a:pt x="91" y="65"/>
                    <a:pt x="90" y="67"/>
                    <a:pt x="90" y="68"/>
                  </a:cubicBezTo>
                  <a:cubicBezTo>
                    <a:pt x="90" y="68"/>
                    <a:pt x="90" y="69"/>
                    <a:pt x="89" y="69"/>
                  </a:cubicBezTo>
                  <a:cubicBezTo>
                    <a:pt x="89" y="69"/>
                    <a:pt x="89" y="69"/>
                    <a:pt x="89" y="69"/>
                  </a:cubicBezTo>
                  <a:cubicBezTo>
                    <a:pt x="81" y="92"/>
                    <a:pt x="74" y="117"/>
                    <a:pt x="68" y="131"/>
                  </a:cubicBezTo>
                  <a:cubicBezTo>
                    <a:pt x="56" y="161"/>
                    <a:pt x="27" y="239"/>
                    <a:pt x="0" y="239"/>
                  </a:cubicBezTo>
                  <a:cubicBezTo>
                    <a:pt x="32" y="239"/>
                    <a:pt x="32" y="239"/>
                    <a:pt x="32" y="239"/>
                  </a:cubicBezTo>
                  <a:cubicBezTo>
                    <a:pt x="59" y="239"/>
                    <a:pt x="90" y="161"/>
                    <a:pt x="101" y="131"/>
                  </a:cubicBezTo>
                  <a:cubicBezTo>
                    <a:pt x="106" y="119"/>
                    <a:pt x="112" y="99"/>
                    <a:pt x="119" y="79"/>
                  </a:cubicBezTo>
                  <a:cubicBezTo>
                    <a:pt x="119" y="79"/>
                    <a:pt x="119" y="79"/>
                    <a:pt x="119" y="79"/>
                  </a:cubicBezTo>
                  <a:cubicBezTo>
                    <a:pt x="126" y="61"/>
                    <a:pt x="124" y="42"/>
                    <a:pt x="146" y="30"/>
                  </a:cubicBezTo>
                  <a:cubicBezTo>
                    <a:pt x="174" y="16"/>
                    <a:pt x="220" y="51"/>
                    <a:pt x="275" y="75"/>
                  </a:cubicBezTo>
                  <a:cubicBezTo>
                    <a:pt x="327" y="97"/>
                    <a:pt x="385" y="117"/>
                    <a:pt x="448" y="124"/>
                  </a:cubicBezTo>
                  <a:cubicBezTo>
                    <a:pt x="553" y="137"/>
                    <a:pt x="638" y="104"/>
                    <a:pt x="714" y="69"/>
                  </a:cubicBezTo>
                  <a:cubicBezTo>
                    <a:pt x="762" y="47"/>
                    <a:pt x="801" y="13"/>
                    <a:pt x="843" y="8"/>
                  </a:cubicBezTo>
                  <a:cubicBezTo>
                    <a:pt x="856" y="7"/>
                    <a:pt x="869" y="9"/>
                    <a:pt x="881" y="12"/>
                  </a:cubicBezTo>
                  <a:cubicBezTo>
                    <a:pt x="859" y="2"/>
                    <a:pt x="804" y="1"/>
                    <a:pt x="778" y="11"/>
                  </a:cubicBezTo>
                  <a:close/>
                </a:path>
              </a:pathLst>
            </a:custGeom>
            <a:solidFill>
              <a:srgbClr val="258F48"/>
            </a:solidFill>
            <a:ln w="7938" cap="rnd">
              <a:solidFill>
                <a:srgbClr val="000000"/>
              </a:solidFill>
              <a:prstDash val="solid"/>
              <a:round/>
              <a:headEnd/>
              <a:tailEnd/>
            </a:ln>
          </p:spPr>
          <p:txBody>
            <a:bodyPr/>
            <a:lstStyle/>
            <a:p>
              <a:endParaRPr lang="de-DE" sz="1350"/>
            </a:p>
          </p:txBody>
        </p:sp>
        <p:sp>
          <p:nvSpPr>
            <p:cNvPr id="41472" name="Freeform 258"/>
            <p:cNvSpPr>
              <a:spLocks/>
            </p:cNvSpPr>
            <p:nvPr/>
          </p:nvSpPr>
          <p:spPr bwMode="auto">
            <a:xfrm>
              <a:off x="2093" y="2053"/>
              <a:ext cx="2005" cy="491"/>
            </a:xfrm>
            <a:custGeom>
              <a:avLst/>
              <a:gdLst>
                <a:gd name="T0" fmla="*/ 418283 w 802"/>
                <a:gd name="T1" fmla="*/ 76863 h 184"/>
                <a:gd name="T2" fmla="*/ 426770 w 802"/>
                <a:gd name="T3" fmla="*/ 75096 h 184"/>
                <a:gd name="T4" fmla="*/ 489583 w 802"/>
                <a:gd name="T5" fmla="*/ 88796 h 184"/>
                <a:gd name="T6" fmla="*/ 489583 w 802"/>
                <a:gd name="T7" fmla="*/ 88796 h 184"/>
                <a:gd name="T8" fmla="*/ 374345 w 802"/>
                <a:gd name="T9" fmla="*/ 75096 h 184"/>
                <a:gd name="T10" fmla="*/ 312033 w 802"/>
                <a:gd name="T11" fmla="*/ 109069 h 184"/>
                <a:gd name="T12" fmla="*/ 47658 w 802"/>
                <a:gd name="T13" fmla="*/ 37626 h 184"/>
                <a:gd name="T14" fmla="*/ 25208 w 802"/>
                <a:gd name="T15" fmla="*/ 3896 h 184"/>
                <a:gd name="T16" fmla="*/ 0 w 802"/>
                <a:gd name="T17" fmla="*/ 0 h 184"/>
                <a:gd name="T18" fmla="*/ 131845 w 802"/>
                <a:gd name="T19" fmla="*/ 146539 h 184"/>
                <a:gd name="T20" fmla="*/ 309583 w 802"/>
                <a:gd name="T21" fmla="*/ 135695 h 184"/>
                <a:gd name="T22" fmla="*/ 310083 w 802"/>
                <a:gd name="T23" fmla="*/ 135695 h 184"/>
                <a:gd name="T24" fmla="*/ 418283 w 802"/>
                <a:gd name="T25" fmla="*/ 76863 h 1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02" h="184">
                  <a:moveTo>
                    <a:pt x="685" y="80"/>
                  </a:moveTo>
                  <a:cubicBezTo>
                    <a:pt x="688" y="79"/>
                    <a:pt x="696" y="78"/>
                    <a:pt x="699" y="78"/>
                  </a:cubicBezTo>
                  <a:cubicBezTo>
                    <a:pt x="723" y="71"/>
                    <a:pt x="777" y="78"/>
                    <a:pt x="802" y="92"/>
                  </a:cubicBezTo>
                  <a:cubicBezTo>
                    <a:pt x="802" y="92"/>
                    <a:pt x="802" y="92"/>
                    <a:pt x="802" y="92"/>
                  </a:cubicBezTo>
                  <a:cubicBezTo>
                    <a:pt x="744" y="60"/>
                    <a:pt x="689" y="54"/>
                    <a:pt x="613" y="78"/>
                  </a:cubicBezTo>
                  <a:cubicBezTo>
                    <a:pt x="583" y="87"/>
                    <a:pt x="553" y="96"/>
                    <a:pt x="511" y="113"/>
                  </a:cubicBezTo>
                  <a:cubicBezTo>
                    <a:pt x="357" y="177"/>
                    <a:pt x="183" y="144"/>
                    <a:pt x="78" y="39"/>
                  </a:cubicBezTo>
                  <a:cubicBezTo>
                    <a:pt x="66" y="27"/>
                    <a:pt x="53" y="16"/>
                    <a:pt x="41" y="4"/>
                  </a:cubicBezTo>
                  <a:cubicBezTo>
                    <a:pt x="16" y="5"/>
                    <a:pt x="0" y="0"/>
                    <a:pt x="0" y="0"/>
                  </a:cubicBezTo>
                  <a:cubicBezTo>
                    <a:pt x="62" y="73"/>
                    <a:pt x="134" y="126"/>
                    <a:pt x="216" y="152"/>
                  </a:cubicBezTo>
                  <a:cubicBezTo>
                    <a:pt x="317" y="184"/>
                    <a:pt x="408" y="174"/>
                    <a:pt x="507" y="141"/>
                  </a:cubicBezTo>
                  <a:cubicBezTo>
                    <a:pt x="508" y="141"/>
                    <a:pt x="508" y="141"/>
                    <a:pt x="508" y="141"/>
                  </a:cubicBezTo>
                  <a:cubicBezTo>
                    <a:pt x="579" y="116"/>
                    <a:pt x="636" y="88"/>
                    <a:pt x="685" y="80"/>
                  </a:cubicBezTo>
                  <a:close/>
                </a:path>
              </a:pathLst>
            </a:custGeom>
            <a:solidFill>
              <a:srgbClr val="89D2F1"/>
            </a:solidFill>
            <a:ln w="7938" cap="rnd">
              <a:solidFill>
                <a:srgbClr val="000000"/>
              </a:solidFill>
              <a:prstDash val="solid"/>
              <a:round/>
              <a:headEnd/>
              <a:tailEnd/>
            </a:ln>
          </p:spPr>
          <p:txBody>
            <a:bodyPr/>
            <a:lstStyle/>
            <a:p>
              <a:endParaRPr lang="de-DE" sz="1350"/>
            </a:p>
          </p:txBody>
        </p:sp>
        <p:sp>
          <p:nvSpPr>
            <p:cNvPr id="41473" name="Freeform 259"/>
            <p:cNvSpPr>
              <a:spLocks/>
            </p:cNvSpPr>
            <p:nvPr/>
          </p:nvSpPr>
          <p:spPr bwMode="auto">
            <a:xfrm>
              <a:off x="1945" y="1549"/>
              <a:ext cx="1115" cy="328"/>
            </a:xfrm>
            <a:custGeom>
              <a:avLst/>
              <a:gdLst>
                <a:gd name="T0" fmla="*/ 204613 w 446"/>
                <a:gd name="T1" fmla="*/ 105336 h 123"/>
                <a:gd name="T2" fmla="*/ 204613 w 446"/>
                <a:gd name="T3" fmla="*/ 105336 h 123"/>
                <a:gd name="T4" fmla="*/ 192395 w 446"/>
                <a:gd name="T5" fmla="*/ 103560 h 123"/>
                <a:gd name="T6" fmla="*/ 91613 w 446"/>
                <a:gd name="T7" fmla="*/ 40299 h 123"/>
                <a:gd name="T8" fmla="*/ 39845 w 446"/>
                <a:gd name="T9" fmla="*/ 7531 h 123"/>
                <a:gd name="T10" fmla="*/ 39845 w 446"/>
                <a:gd name="T11" fmla="*/ 7531 h 123"/>
                <a:gd name="T12" fmla="*/ 0 w 446"/>
                <a:gd name="T13" fmla="*/ 29789 h 123"/>
                <a:gd name="T14" fmla="*/ 0 w 446"/>
                <a:gd name="T15" fmla="*/ 29789 h 123"/>
                <a:gd name="T16" fmla="*/ 6175 w 446"/>
                <a:gd name="T17" fmla="*/ 21995 h 123"/>
                <a:gd name="T18" fmla="*/ 84970 w 446"/>
                <a:gd name="T19" fmla="*/ 65139 h 123"/>
                <a:gd name="T20" fmla="*/ 190438 w 446"/>
                <a:gd name="T21" fmla="*/ 112205 h 123"/>
                <a:gd name="T22" fmla="*/ 272270 w 446"/>
                <a:gd name="T23" fmla="*/ 105336 h 123"/>
                <a:gd name="T24" fmla="*/ 204613 w 446"/>
                <a:gd name="T25" fmla="*/ 105336 h 1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6" h="123">
                  <a:moveTo>
                    <a:pt x="335" y="110"/>
                  </a:moveTo>
                  <a:cubicBezTo>
                    <a:pt x="335" y="110"/>
                    <a:pt x="335" y="110"/>
                    <a:pt x="335" y="110"/>
                  </a:cubicBezTo>
                  <a:cubicBezTo>
                    <a:pt x="328" y="109"/>
                    <a:pt x="322" y="109"/>
                    <a:pt x="315" y="108"/>
                  </a:cubicBezTo>
                  <a:cubicBezTo>
                    <a:pt x="256" y="101"/>
                    <a:pt x="200" y="64"/>
                    <a:pt x="150" y="42"/>
                  </a:cubicBezTo>
                  <a:cubicBezTo>
                    <a:pt x="116" y="27"/>
                    <a:pt x="88" y="15"/>
                    <a:pt x="65" y="8"/>
                  </a:cubicBezTo>
                  <a:cubicBezTo>
                    <a:pt x="65" y="8"/>
                    <a:pt x="65" y="8"/>
                    <a:pt x="65" y="8"/>
                  </a:cubicBezTo>
                  <a:cubicBezTo>
                    <a:pt x="27" y="0"/>
                    <a:pt x="10" y="21"/>
                    <a:pt x="0" y="31"/>
                  </a:cubicBezTo>
                  <a:cubicBezTo>
                    <a:pt x="0" y="31"/>
                    <a:pt x="0" y="31"/>
                    <a:pt x="0" y="31"/>
                  </a:cubicBezTo>
                  <a:cubicBezTo>
                    <a:pt x="3" y="28"/>
                    <a:pt x="6" y="26"/>
                    <a:pt x="10" y="23"/>
                  </a:cubicBezTo>
                  <a:cubicBezTo>
                    <a:pt x="38" y="9"/>
                    <a:pt x="84" y="44"/>
                    <a:pt x="139" y="68"/>
                  </a:cubicBezTo>
                  <a:cubicBezTo>
                    <a:pt x="191" y="90"/>
                    <a:pt x="249" y="110"/>
                    <a:pt x="312" y="117"/>
                  </a:cubicBezTo>
                  <a:cubicBezTo>
                    <a:pt x="361" y="123"/>
                    <a:pt x="405" y="120"/>
                    <a:pt x="446" y="110"/>
                  </a:cubicBezTo>
                  <a:cubicBezTo>
                    <a:pt x="393" y="116"/>
                    <a:pt x="359" y="113"/>
                    <a:pt x="335" y="110"/>
                  </a:cubicBezTo>
                  <a:close/>
                </a:path>
              </a:pathLst>
            </a:custGeom>
            <a:solidFill>
              <a:srgbClr val="95C895"/>
            </a:solidFill>
            <a:ln w="7938" cap="rnd">
              <a:solidFill>
                <a:srgbClr val="000000"/>
              </a:solidFill>
              <a:prstDash val="solid"/>
              <a:round/>
              <a:headEnd/>
              <a:tailEnd/>
            </a:ln>
          </p:spPr>
          <p:txBody>
            <a:bodyPr/>
            <a:lstStyle/>
            <a:p>
              <a:endParaRPr lang="de-DE" sz="1350"/>
            </a:p>
          </p:txBody>
        </p:sp>
        <p:sp>
          <p:nvSpPr>
            <p:cNvPr id="41474" name="Freeform 260"/>
            <p:cNvSpPr>
              <a:spLocks/>
            </p:cNvSpPr>
            <p:nvPr/>
          </p:nvSpPr>
          <p:spPr bwMode="auto">
            <a:xfrm>
              <a:off x="1315" y="1568"/>
              <a:ext cx="370" cy="600"/>
            </a:xfrm>
            <a:custGeom>
              <a:avLst/>
              <a:gdLst>
                <a:gd name="T0" fmla="*/ 90363 w 148"/>
                <a:gd name="T1" fmla="*/ 215779 h 225"/>
                <a:gd name="T2" fmla="*/ 47658 w 148"/>
                <a:gd name="T3" fmla="*/ 99669 h 225"/>
                <a:gd name="T4" fmla="*/ 18363 w 148"/>
                <a:gd name="T5" fmla="*/ 0 h 225"/>
                <a:gd name="T6" fmla="*/ 0 w 148"/>
                <a:gd name="T7" fmla="*/ 0 h 225"/>
                <a:gd name="T8" fmla="*/ 28833 w 148"/>
                <a:gd name="T9" fmla="*/ 99669 h 225"/>
                <a:gd name="T10" fmla="*/ 71613 w 148"/>
                <a:gd name="T11" fmla="*/ 215779 h 225"/>
                <a:gd name="T12" fmla="*/ 90363 w 148"/>
                <a:gd name="T13" fmla="*/ 215779 h 2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8" h="225">
                  <a:moveTo>
                    <a:pt x="148" y="225"/>
                  </a:moveTo>
                  <a:cubicBezTo>
                    <a:pt x="120" y="225"/>
                    <a:pt x="97" y="158"/>
                    <a:pt x="78" y="104"/>
                  </a:cubicBezTo>
                  <a:cubicBezTo>
                    <a:pt x="58" y="49"/>
                    <a:pt x="51" y="0"/>
                    <a:pt x="30" y="0"/>
                  </a:cubicBezTo>
                  <a:cubicBezTo>
                    <a:pt x="0" y="0"/>
                    <a:pt x="0" y="0"/>
                    <a:pt x="0" y="0"/>
                  </a:cubicBezTo>
                  <a:cubicBezTo>
                    <a:pt x="20" y="0"/>
                    <a:pt x="27" y="49"/>
                    <a:pt x="47" y="104"/>
                  </a:cubicBezTo>
                  <a:cubicBezTo>
                    <a:pt x="66" y="158"/>
                    <a:pt x="89" y="225"/>
                    <a:pt x="117" y="225"/>
                  </a:cubicBezTo>
                  <a:lnTo>
                    <a:pt x="148" y="225"/>
                  </a:lnTo>
                  <a:close/>
                </a:path>
              </a:pathLst>
            </a:custGeom>
            <a:solidFill>
              <a:srgbClr val="95C895"/>
            </a:solidFill>
            <a:ln w="7938" cap="rnd">
              <a:solidFill>
                <a:srgbClr val="000000"/>
              </a:solidFill>
              <a:prstDash val="solid"/>
              <a:round/>
              <a:headEnd/>
              <a:tailEnd/>
            </a:ln>
          </p:spPr>
          <p:txBody>
            <a:bodyPr/>
            <a:lstStyle/>
            <a:p>
              <a:endParaRPr lang="de-DE" sz="1350"/>
            </a:p>
          </p:txBody>
        </p:sp>
        <p:sp>
          <p:nvSpPr>
            <p:cNvPr id="41475" name="Freeform 261"/>
            <p:cNvSpPr>
              <a:spLocks/>
            </p:cNvSpPr>
            <p:nvPr/>
          </p:nvSpPr>
          <p:spPr bwMode="auto">
            <a:xfrm>
              <a:off x="1355" y="1584"/>
              <a:ext cx="228" cy="565"/>
            </a:xfrm>
            <a:custGeom>
              <a:avLst/>
              <a:gdLst>
                <a:gd name="T0" fmla="*/ 0 w 91"/>
                <a:gd name="T1" fmla="*/ 0 h 212"/>
                <a:gd name="T2" fmla="*/ 24268 w 91"/>
                <a:gd name="T3" fmla="*/ 93585 h 212"/>
                <a:gd name="T4" fmla="*/ 56384 w 91"/>
                <a:gd name="T5" fmla="*/ 202507 h 212"/>
                <a:gd name="T6" fmla="*/ 22221 w 91"/>
                <a:gd name="T7" fmla="*/ 93585 h 212"/>
                <a:gd name="T8" fmla="*/ 0 w 91"/>
                <a:gd name="T9" fmla="*/ 0 h 2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 h="212">
                  <a:moveTo>
                    <a:pt x="0" y="0"/>
                  </a:moveTo>
                  <a:cubicBezTo>
                    <a:pt x="13" y="15"/>
                    <a:pt x="24" y="55"/>
                    <a:pt x="39" y="98"/>
                  </a:cubicBezTo>
                  <a:cubicBezTo>
                    <a:pt x="55" y="142"/>
                    <a:pt x="69" y="194"/>
                    <a:pt x="91" y="212"/>
                  </a:cubicBezTo>
                  <a:cubicBezTo>
                    <a:pt x="69" y="194"/>
                    <a:pt x="51" y="142"/>
                    <a:pt x="36" y="98"/>
                  </a:cubicBezTo>
                  <a:cubicBezTo>
                    <a:pt x="20" y="55"/>
                    <a:pt x="13" y="15"/>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76" name="Freeform 262"/>
            <p:cNvSpPr>
              <a:spLocks/>
            </p:cNvSpPr>
            <p:nvPr/>
          </p:nvSpPr>
          <p:spPr bwMode="auto">
            <a:xfrm>
              <a:off x="1525" y="1584"/>
              <a:ext cx="225" cy="565"/>
            </a:xfrm>
            <a:custGeom>
              <a:avLst/>
              <a:gdLst>
                <a:gd name="T0" fmla="*/ 0 w 90"/>
                <a:gd name="T1" fmla="*/ 0 h 212"/>
                <a:gd name="T2" fmla="*/ 23958 w 90"/>
                <a:gd name="T3" fmla="*/ 93585 h 212"/>
                <a:gd name="T4" fmla="*/ 55000 w 90"/>
                <a:gd name="T5" fmla="*/ 202507 h 212"/>
                <a:gd name="T6" fmla="*/ 21488 w 90"/>
                <a:gd name="T7" fmla="*/ 93585 h 212"/>
                <a:gd name="T8" fmla="*/ 0 w 90"/>
                <a:gd name="T9" fmla="*/ 0 h 2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212">
                  <a:moveTo>
                    <a:pt x="0" y="0"/>
                  </a:moveTo>
                  <a:cubicBezTo>
                    <a:pt x="12" y="15"/>
                    <a:pt x="23" y="55"/>
                    <a:pt x="39" y="98"/>
                  </a:cubicBezTo>
                  <a:cubicBezTo>
                    <a:pt x="54" y="142"/>
                    <a:pt x="69" y="194"/>
                    <a:pt x="90" y="212"/>
                  </a:cubicBezTo>
                  <a:cubicBezTo>
                    <a:pt x="69" y="194"/>
                    <a:pt x="50" y="142"/>
                    <a:pt x="35" y="98"/>
                  </a:cubicBezTo>
                  <a:cubicBezTo>
                    <a:pt x="20" y="55"/>
                    <a:pt x="12" y="15"/>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77" name="Freeform 263"/>
            <p:cNvSpPr>
              <a:spLocks/>
            </p:cNvSpPr>
            <p:nvPr/>
          </p:nvSpPr>
          <p:spPr bwMode="auto">
            <a:xfrm>
              <a:off x="1483" y="1568"/>
              <a:ext cx="2662" cy="1331"/>
            </a:xfrm>
            <a:custGeom>
              <a:avLst/>
              <a:gdLst>
                <a:gd name="T0" fmla="*/ 647451 w 1065"/>
                <a:gd name="T1" fmla="*/ 168917 h 499"/>
                <a:gd name="T2" fmla="*/ 615044 w 1065"/>
                <a:gd name="T3" fmla="*/ 244936 h 499"/>
                <a:gd name="T4" fmla="*/ 526751 w 1065"/>
                <a:gd name="T5" fmla="*/ 361154 h 499"/>
                <a:gd name="T6" fmla="*/ 219986 w 1065"/>
                <a:gd name="T7" fmla="*/ 401559 h 499"/>
                <a:gd name="T8" fmla="*/ 55310 w 1065"/>
                <a:gd name="T9" fmla="*/ 134340 h 499"/>
                <a:gd name="T10" fmla="*/ 48006 w 1065"/>
                <a:gd name="T11" fmla="*/ 99761 h 499"/>
                <a:gd name="T12" fmla="*/ 18736 w 1065"/>
                <a:gd name="T13" fmla="*/ 0 h 499"/>
                <a:gd name="T14" fmla="*/ 0 w 1065"/>
                <a:gd name="T15" fmla="*/ 0 h 499"/>
                <a:gd name="T16" fmla="*/ 29282 w 1065"/>
                <a:gd name="T17" fmla="*/ 99761 h 499"/>
                <a:gd name="T18" fmla="*/ 48006 w 1065"/>
                <a:gd name="T19" fmla="*/ 179696 h 499"/>
                <a:gd name="T20" fmla="*/ 216282 w 1065"/>
                <a:gd name="T21" fmla="*/ 417040 h 499"/>
                <a:gd name="T22" fmla="*/ 532805 w 1065"/>
                <a:gd name="T23" fmla="*/ 377361 h 499"/>
                <a:gd name="T24" fmla="*/ 649193 w 1065"/>
                <a:gd name="T25" fmla="*/ 157418 h 499"/>
                <a:gd name="T26" fmla="*/ 647451 w 1065"/>
                <a:gd name="T27" fmla="*/ 168917 h 4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65" h="499">
                  <a:moveTo>
                    <a:pt x="1062" y="176"/>
                  </a:moveTo>
                  <a:cubicBezTo>
                    <a:pt x="1051" y="210"/>
                    <a:pt x="1037" y="229"/>
                    <a:pt x="1009" y="255"/>
                  </a:cubicBezTo>
                  <a:cubicBezTo>
                    <a:pt x="967" y="304"/>
                    <a:pt x="893" y="357"/>
                    <a:pt x="864" y="376"/>
                  </a:cubicBezTo>
                  <a:cubicBezTo>
                    <a:pt x="726" y="461"/>
                    <a:pt x="523" y="481"/>
                    <a:pt x="361" y="418"/>
                  </a:cubicBezTo>
                  <a:cubicBezTo>
                    <a:pt x="230" y="368"/>
                    <a:pt x="137" y="263"/>
                    <a:pt x="91" y="140"/>
                  </a:cubicBezTo>
                  <a:cubicBezTo>
                    <a:pt x="87" y="129"/>
                    <a:pt x="79" y="105"/>
                    <a:pt x="79" y="104"/>
                  </a:cubicBezTo>
                  <a:cubicBezTo>
                    <a:pt x="59" y="49"/>
                    <a:pt x="52" y="0"/>
                    <a:pt x="31" y="0"/>
                  </a:cubicBezTo>
                  <a:cubicBezTo>
                    <a:pt x="0" y="0"/>
                    <a:pt x="0" y="0"/>
                    <a:pt x="0" y="0"/>
                  </a:cubicBezTo>
                  <a:cubicBezTo>
                    <a:pt x="21" y="0"/>
                    <a:pt x="28" y="49"/>
                    <a:pt x="48" y="104"/>
                  </a:cubicBezTo>
                  <a:cubicBezTo>
                    <a:pt x="50" y="111"/>
                    <a:pt x="70" y="167"/>
                    <a:pt x="79" y="187"/>
                  </a:cubicBezTo>
                  <a:cubicBezTo>
                    <a:pt x="133" y="299"/>
                    <a:pt x="229" y="385"/>
                    <a:pt x="355" y="434"/>
                  </a:cubicBezTo>
                  <a:cubicBezTo>
                    <a:pt x="524" y="499"/>
                    <a:pt x="728" y="483"/>
                    <a:pt x="874" y="393"/>
                  </a:cubicBezTo>
                  <a:cubicBezTo>
                    <a:pt x="965" y="335"/>
                    <a:pt x="1040" y="277"/>
                    <a:pt x="1065" y="164"/>
                  </a:cubicBezTo>
                  <a:cubicBezTo>
                    <a:pt x="1064" y="168"/>
                    <a:pt x="1063" y="172"/>
                    <a:pt x="1062" y="176"/>
                  </a:cubicBezTo>
                  <a:close/>
                </a:path>
              </a:pathLst>
            </a:custGeom>
            <a:solidFill>
              <a:srgbClr val="95C895"/>
            </a:solidFill>
            <a:ln w="7938" cap="rnd">
              <a:solidFill>
                <a:srgbClr val="000000"/>
              </a:solidFill>
              <a:prstDash val="solid"/>
              <a:round/>
              <a:headEnd/>
              <a:tailEnd/>
            </a:ln>
          </p:spPr>
          <p:txBody>
            <a:bodyPr/>
            <a:lstStyle/>
            <a:p>
              <a:endParaRPr lang="de-DE" sz="1350"/>
            </a:p>
          </p:txBody>
        </p:sp>
        <p:sp>
          <p:nvSpPr>
            <p:cNvPr id="41478" name="Freeform 264"/>
            <p:cNvSpPr>
              <a:spLocks/>
            </p:cNvSpPr>
            <p:nvPr/>
          </p:nvSpPr>
          <p:spPr bwMode="auto">
            <a:xfrm>
              <a:off x="2150" y="2563"/>
              <a:ext cx="1490" cy="296"/>
            </a:xfrm>
            <a:custGeom>
              <a:avLst/>
              <a:gdLst>
                <a:gd name="T0" fmla="*/ 0 w 596"/>
                <a:gd name="T1" fmla="*/ 0 h 111"/>
                <a:gd name="T2" fmla="*/ 59375 w 596"/>
                <a:gd name="T3" fmla="*/ 50723 h 111"/>
                <a:gd name="T4" fmla="*/ 167970 w 596"/>
                <a:gd name="T5" fmla="*/ 88043 h 111"/>
                <a:gd name="T6" fmla="*/ 363800 w 596"/>
                <a:gd name="T7" fmla="*/ 6883 h 111"/>
                <a:gd name="T8" fmla="*/ 363800 w 596"/>
                <a:gd name="T9" fmla="*/ 6883 h 111"/>
                <a:gd name="T10" fmla="*/ 58125 w 596"/>
                <a:gd name="T11" fmla="*/ 47880 h 111"/>
                <a:gd name="T12" fmla="*/ 0 w 596"/>
                <a:gd name="T13" fmla="*/ 0 h 1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6" h="111">
                  <a:moveTo>
                    <a:pt x="0" y="0"/>
                  </a:moveTo>
                  <a:cubicBezTo>
                    <a:pt x="30" y="20"/>
                    <a:pt x="63" y="40"/>
                    <a:pt x="97" y="53"/>
                  </a:cubicBezTo>
                  <a:cubicBezTo>
                    <a:pt x="154" y="75"/>
                    <a:pt x="212" y="89"/>
                    <a:pt x="275" y="92"/>
                  </a:cubicBezTo>
                  <a:cubicBezTo>
                    <a:pt x="390" y="97"/>
                    <a:pt x="504" y="64"/>
                    <a:pt x="596" y="7"/>
                  </a:cubicBezTo>
                  <a:cubicBezTo>
                    <a:pt x="596" y="7"/>
                    <a:pt x="596" y="7"/>
                    <a:pt x="596" y="7"/>
                  </a:cubicBezTo>
                  <a:cubicBezTo>
                    <a:pt x="456" y="94"/>
                    <a:pt x="254" y="111"/>
                    <a:pt x="95" y="50"/>
                  </a:cubicBezTo>
                  <a:cubicBezTo>
                    <a:pt x="62" y="37"/>
                    <a:pt x="30" y="2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79" name="Freeform 265"/>
            <p:cNvSpPr>
              <a:spLocks/>
            </p:cNvSpPr>
            <p:nvPr/>
          </p:nvSpPr>
          <p:spPr bwMode="auto">
            <a:xfrm>
              <a:off x="4118" y="2376"/>
              <a:ext cx="65" cy="83"/>
            </a:xfrm>
            <a:custGeom>
              <a:avLst/>
              <a:gdLst>
                <a:gd name="T0" fmla="*/ 9770 w 26"/>
                <a:gd name="T1" fmla="*/ 4838 h 31"/>
                <a:gd name="T2" fmla="*/ 0 w 26"/>
                <a:gd name="T3" fmla="*/ 30517 h 31"/>
                <a:gd name="T4" fmla="*/ 14658 w 26"/>
                <a:gd name="T5" fmla="*/ 5914 h 31"/>
                <a:gd name="T6" fmla="*/ 9770 w 26"/>
                <a:gd name="T7" fmla="*/ 4838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31">
                  <a:moveTo>
                    <a:pt x="16" y="5"/>
                  </a:moveTo>
                  <a:cubicBezTo>
                    <a:pt x="0" y="31"/>
                    <a:pt x="0" y="31"/>
                    <a:pt x="0" y="31"/>
                  </a:cubicBezTo>
                  <a:cubicBezTo>
                    <a:pt x="3" y="26"/>
                    <a:pt x="19" y="3"/>
                    <a:pt x="24" y="6"/>
                  </a:cubicBezTo>
                  <a:cubicBezTo>
                    <a:pt x="26" y="6"/>
                    <a:pt x="19" y="0"/>
                    <a:pt x="16"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80" name="Freeform 266"/>
            <p:cNvSpPr>
              <a:spLocks/>
            </p:cNvSpPr>
            <p:nvPr/>
          </p:nvSpPr>
          <p:spPr bwMode="auto">
            <a:xfrm>
              <a:off x="4213" y="2448"/>
              <a:ext cx="67" cy="80"/>
            </a:xfrm>
            <a:custGeom>
              <a:avLst/>
              <a:gdLst>
                <a:gd name="T0" fmla="*/ 9780 w 27"/>
                <a:gd name="T1" fmla="*/ 4701 h 30"/>
                <a:gd name="T2" fmla="*/ 0 w 27"/>
                <a:gd name="T3" fmla="*/ 28728 h 30"/>
                <a:gd name="T4" fmla="*/ 14482 w 27"/>
                <a:gd name="T5" fmla="*/ 6883 h 30"/>
                <a:gd name="T6" fmla="*/ 9780 w 27"/>
                <a:gd name="T7" fmla="*/ 4701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0">
                  <a:moveTo>
                    <a:pt x="17" y="5"/>
                  </a:moveTo>
                  <a:cubicBezTo>
                    <a:pt x="0" y="30"/>
                    <a:pt x="0" y="30"/>
                    <a:pt x="0" y="30"/>
                  </a:cubicBezTo>
                  <a:cubicBezTo>
                    <a:pt x="3" y="25"/>
                    <a:pt x="21" y="3"/>
                    <a:pt x="25" y="7"/>
                  </a:cubicBezTo>
                  <a:cubicBezTo>
                    <a:pt x="27" y="7"/>
                    <a:pt x="21" y="0"/>
                    <a:pt x="1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81" name="Freeform 267"/>
            <p:cNvSpPr>
              <a:spLocks/>
            </p:cNvSpPr>
            <p:nvPr/>
          </p:nvSpPr>
          <p:spPr bwMode="auto">
            <a:xfrm>
              <a:off x="4295" y="2531"/>
              <a:ext cx="83" cy="64"/>
            </a:xfrm>
            <a:custGeom>
              <a:avLst/>
              <a:gdLst>
                <a:gd name="T0" fmla="*/ 14683 w 33"/>
                <a:gd name="T1" fmla="*/ 3891 h 24"/>
                <a:gd name="T2" fmla="*/ 0 w 33"/>
                <a:gd name="T3" fmla="*/ 23061 h 24"/>
                <a:gd name="T4" fmla="*/ 19017 w 33"/>
                <a:gd name="T5" fmla="*/ 6883 h 24"/>
                <a:gd name="T6" fmla="*/ 14683 w 33"/>
                <a:gd name="T7" fmla="*/ 3891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24">
                  <a:moveTo>
                    <a:pt x="23" y="4"/>
                  </a:moveTo>
                  <a:cubicBezTo>
                    <a:pt x="0" y="24"/>
                    <a:pt x="0" y="24"/>
                    <a:pt x="0" y="24"/>
                  </a:cubicBezTo>
                  <a:cubicBezTo>
                    <a:pt x="5" y="20"/>
                    <a:pt x="27" y="3"/>
                    <a:pt x="30" y="7"/>
                  </a:cubicBezTo>
                  <a:cubicBezTo>
                    <a:pt x="33" y="7"/>
                    <a:pt x="28" y="0"/>
                    <a:pt x="23"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82" name="Freeform 268"/>
            <p:cNvSpPr>
              <a:spLocks/>
            </p:cNvSpPr>
            <p:nvPr/>
          </p:nvSpPr>
          <p:spPr bwMode="auto">
            <a:xfrm>
              <a:off x="2290" y="2171"/>
              <a:ext cx="1080" cy="314"/>
            </a:xfrm>
            <a:custGeom>
              <a:avLst/>
              <a:gdLst>
                <a:gd name="T0" fmla="*/ 0 w 432"/>
                <a:gd name="T1" fmla="*/ 0 h 118"/>
                <a:gd name="T2" fmla="*/ 117188 w 432"/>
                <a:gd name="T3" fmla="*/ 97265 h 118"/>
                <a:gd name="T4" fmla="*/ 263675 w 432"/>
                <a:gd name="T5" fmla="*/ 69889 h 118"/>
                <a:gd name="T6" fmla="*/ 263675 w 432"/>
                <a:gd name="T7" fmla="*/ 69889 h 118"/>
                <a:gd name="T8" fmla="*/ 117970 w 432"/>
                <a:gd name="T9" fmla="*/ 92705 h 118"/>
                <a:gd name="T10" fmla="*/ 0 w 432"/>
                <a:gd name="T11" fmla="*/ 0 h 1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2" h="118">
                  <a:moveTo>
                    <a:pt x="0" y="0"/>
                  </a:moveTo>
                  <a:cubicBezTo>
                    <a:pt x="53" y="53"/>
                    <a:pt x="118" y="89"/>
                    <a:pt x="192" y="103"/>
                  </a:cubicBezTo>
                  <a:cubicBezTo>
                    <a:pt x="270" y="118"/>
                    <a:pt x="353" y="107"/>
                    <a:pt x="432" y="74"/>
                  </a:cubicBezTo>
                  <a:cubicBezTo>
                    <a:pt x="432" y="74"/>
                    <a:pt x="432" y="74"/>
                    <a:pt x="432" y="74"/>
                  </a:cubicBezTo>
                  <a:cubicBezTo>
                    <a:pt x="354" y="106"/>
                    <a:pt x="270" y="113"/>
                    <a:pt x="193" y="98"/>
                  </a:cubicBezTo>
                  <a:cubicBezTo>
                    <a:pt x="120" y="84"/>
                    <a:pt x="52" y="52"/>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83" name="Freeform 269"/>
            <p:cNvSpPr>
              <a:spLocks/>
            </p:cNvSpPr>
            <p:nvPr/>
          </p:nvSpPr>
          <p:spPr bwMode="auto">
            <a:xfrm>
              <a:off x="2125" y="1589"/>
              <a:ext cx="528" cy="240"/>
            </a:xfrm>
            <a:custGeom>
              <a:avLst/>
              <a:gdLst>
                <a:gd name="T0" fmla="*/ 0 w 211"/>
                <a:gd name="T1" fmla="*/ 0 h 90"/>
                <a:gd name="T2" fmla="*/ 72424 w 211"/>
                <a:gd name="T3" fmla="*/ 47880 h 90"/>
                <a:gd name="T4" fmla="*/ 129633 w 211"/>
                <a:gd name="T5" fmla="*/ 86323 h 90"/>
                <a:gd name="T6" fmla="*/ 52305 w 211"/>
                <a:gd name="T7" fmla="*/ 39232 h 90"/>
                <a:gd name="T8" fmla="*/ 0 w 211"/>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90">
                  <a:moveTo>
                    <a:pt x="0" y="0"/>
                  </a:moveTo>
                  <a:cubicBezTo>
                    <a:pt x="22" y="7"/>
                    <a:pt x="85" y="31"/>
                    <a:pt x="118" y="50"/>
                  </a:cubicBezTo>
                  <a:cubicBezTo>
                    <a:pt x="150" y="68"/>
                    <a:pt x="203" y="88"/>
                    <a:pt x="211" y="90"/>
                  </a:cubicBezTo>
                  <a:cubicBezTo>
                    <a:pt x="161" y="76"/>
                    <a:pt x="111" y="51"/>
                    <a:pt x="85" y="41"/>
                  </a:cubicBezTo>
                  <a:cubicBezTo>
                    <a:pt x="59" y="30"/>
                    <a:pt x="9"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84" name="Freeform 270"/>
            <p:cNvSpPr>
              <a:spLocks/>
            </p:cNvSpPr>
            <p:nvPr/>
          </p:nvSpPr>
          <p:spPr bwMode="auto">
            <a:xfrm>
              <a:off x="2718" y="2453"/>
              <a:ext cx="50" cy="171"/>
            </a:xfrm>
            <a:custGeom>
              <a:avLst/>
              <a:gdLst>
                <a:gd name="T0" fmla="*/ 4895 w 20"/>
                <a:gd name="T1" fmla="*/ 5854 h 64"/>
                <a:gd name="T2" fmla="*/ 8595 w 20"/>
                <a:gd name="T3" fmla="*/ 0 h 64"/>
                <a:gd name="T4" fmla="*/ 12238 w 20"/>
                <a:gd name="T5" fmla="*/ 6926 h 64"/>
                <a:gd name="T6" fmla="*/ 8125 w 20"/>
                <a:gd name="T7" fmla="*/ 62223 h 64"/>
                <a:gd name="T8" fmla="*/ 4425 w 20"/>
                <a:gd name="T9" fmla="*/ 59382 h 64"/>
                <a:gd name="T10" fmla="*/ 0 w 20"/>
                <a:gd name="T11" fmla="*/ 61151 h 64"/>
                <a:gd name="T12" fmla="*/ 4895 w 20"/>
                <a:gd name="T13" fmla="*/ 5854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64">
                  <a:moveTo>
                    <a:pt x="8" y="6"/>
                  </a:moveTo>
                  <a:cubicBezTo>
                    <a:pt x="8" y="2"/>
                    <a:pt x="11" y="0"/>
                    <a:pt x="14" y="0"/>
                  </a:cubicBezTo>
                  <a:cubicBezTo>
                    <a:pt x="18" y="1"/>
                    <a:pt x="20" y="4"/>
                    <a:pt x="20" y="7"/>
                  </a:cubicBezTo>
                  <a:cubicBezTo>
                    <a:pt x="13" y="64"/>
                    <a:pt x="13" y="64"/>
                    <a:pt x="13" y="64"/>
                  </a:cubicBezTo>
                  <a:cubicBezTo>
                    <a:pt x="7" y="61"/>
                    <a:pt x="7" y="61"/>
                    <a:pt x="7" y="61"/>
                  </a:cubicBezTo>
                  <a:cubicBezTo>
                    <a:pt x="0" y="63"/>
                    <a:pt x="0" y="63"/>
                    <a:pt x="0" y="63"/>
                  </a:cubicBezTo>
                  <a:lnTo>
                    <a:pt x="8" y="6"/>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85" name="Freeform 271"/>
            <p:cNvSpPr>
              <a:spLocks/>
            </p:cNvSpPr>
            <p:nvPr/>
          </p:nvSpPr>
          <p:spPr bwMode="auto">
            <a:xfrm>
              <a:off x="2718" y="2453"/>
              <a:ext cx="50" cy="171"/>
            </a:xfrm>
            <a:custGeom>
              <a:avLst/>
              <a:gdLst>
                <a:gd name="T0" fmla="*/ 4895 w 20"/>
                <a:gd name="T1" fmla="*/ 5854 h 64"/>
                <a:gd name="T2" fmla="*/ 8595 w 20"/>
                <a:gd name="T3" fmla="*/ 0 h 64"/>
                <a:gd name="T4" fmla="*/ 12238 w 20"/>
                <a:gd name="T5" fmla="*/ 6926 h 64"/>
                <a:gd name="T6" fmla="*/ 8125 w 20"/>
                <a:gd name="T7" fmla="*/ 62223 h 64"/>
                <a:gd name="T8" fmla="*/ 4425 w 20"/>
                <a:gd name="T9" fmla="*/ 59382 h 64"/>
                <a:gd name="T10" fmla="*/ 0 w 20"/>
                <a:gd name="T11" fmla="*/ 61151 h 64"/>
                <a:gd name="T12" fmla="*/ 4895 w 20"/>
                <a:gd name="T13" fmla="*/ 5854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64">
                  <a:moveTo>
                    <a:pt x="8" y="6"/>
                  </a:moveTo>
                  <a:cubicBezTo>
                    <a:pt x="8" y="2"/>
                    <a:pt x="11" y="0"/>
                    <a:pt x="14" y="0"/>
                  </a:cubicBezTo>
                  <a:cubicBezTo>
                    <a:pt x="18" y="1"/>
                    <a:pt x="20" y="4"/>
                    <a:pt x="20" y="7"/>
                  </a:cubicBezTo>
                  <a:cubicBezTo>
                    <a:pt x="13" y="64"/>
                    <a:pt x="13" y="64"/>
                    <a:pt x="13" y="64"/>
                  </a:cubicBezTo>
                  <a:cubicBezTo>
                    <a:pt x="7" y="61"/>
                    <a:pt x="7" y="61"/>
                    <a:pt x="7" y="61"/>
                  </a:cubicBezTo>
                  <a:cubicBezTo>
                    <a:pt x="0" y="63"/>
                    <a:pt x="0" y="63"/>
                    <a:pt x="0" y="63"/>
                  </a:cubicBezTo>
                  <a:lnTo>
                    <a:pt x="8" y="6"/>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86" name="Freeform 272"/>
            <p:cNvSpPr>
              <a:spLocks/>
            </p:cNvSpPr>
            <p:nvPr/>
          </p:nvSpPr>
          <p:spPr bwMode="auto">
            <a:xfrm>
              <a:off x="2725" y="2453"/>
              <a:ext cx="40" cy="152"/>
            </a:xfrm>
            <a:custGeom>
              <a:avLst/>
              <a:gdLst>
                <a:gd name="T0" fmla="*/ 4425 w 16"/>
                <a:gd name="T1" fmla="*/ 6883 h 57"/>
                <a:gd name="T2" fmla="*/ 0 w 16"/>
                <a:gd name="T3" fmla="*/ 54613 h 57"/>
                <a:gd name="T4" fmla="*/ 3250 w 16"/>
                <a:gd name="T5" fmla="*/ 29789 h 57"/>
                <a:gd name="T6" fmla="*/ 8595 w 16"/>
                <a:gd name="T7" fmla="*/ 3891 h 57"/>
                <a:gd name="T8" fmla="*/ 4425 w 16"/>
                <a:gd name="T9" fmla="*/ 6883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57">
                  <a:moveTo>
                    <a:pt x="7" y="7"/>
                  </a:moveTo>
                  <a:cubicBezTo>
                    <a:pt x="0" y="57"/>
                    <a:pt x="0" y="57"/>
                    <a:pt x="0" y="57"/>
                  </a:cubicBezTo>
                  <a:cubicBezTo>
                    <a:pt x="1" y="51"/>
                    <a:pt x="1" y="52"/>
                    <a:pt x="5" y="31"/>
                  </a:cubicBezTo>
                  <a:cubicBezTo>
                    <a:pt x="9" y="6"/>
                    <a:pt x="12" y="4"/>
                    <a:pt x="14" y="4"/>
                  </a:cubicBezTo>
                  <a:cubicBezTo>
                    <a:pt x="16" y="3"/>
                    <a:pt x="7" y="0"/>
                    <a:pt x="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87" name="Freeform 273"/>
            <p:cNvSpPr>
              <a:spLocks/>
            </p:cNvSpPr>
            <p:nvPr/>
          </p:nvSpPr>
          <p:spPr bwMode="auto">
            <a:xfrm>
              <a:off x="2550" y="2416"/>
              <a:ext cx="65" cy="171"/>
            </a:xfrm>
            <a:custGeom>
              <a:avLst/>
              <a:gdLst>
                <a:gd name="T0" fmla="*/ 8125 w 26"/>
                <a:gd name="T1" fmla="*/ 5854 h 64"/>
                <a:gd name="T2" fmla="*/ 12238 w 26"/>
                <a:gd name="T3" fmla="*/ 1071 h 64"/>
                <a:gd name="T4" fmla="*/ 15438 w 26"/>
                <a:gd name="T5" fmla="*/ 7647 h 64"/>
                <a:gd name="T6" fmla="*/ 7345 w 26"/>
                <a:gd name="T7" fmla="*/ 62223 h 64"/>
                <a:gd name="T8" fmla="*/ 4425 w 26"/>
                <a:gd name="T9" fmla="*/ 58311 h 64"/>
                <a:gd name="T10" fmla="*/ 0 w 26"/>
                <a:gd name="T11" fmla="*/ 59382 h 64"/>
                <a:gd name="T12" fmla="*/ 8125 w 26"/>
                <a:gd name="T13" fmla="*/ 5854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64">
                  <a:moveTo>
                    <a:pt x="13" y="6"/>
                  </a:moveTo>
                  <a:cubicBezTo>
                    <a:pt x="13" y="2"/>
                    <a:pt x="17" y="0"/>
                    <a:pt x="20" y="1"/>
                  </a:cubicBezTo>
                  <a:cubicBezTo>
                    <a:pt x="24" y="2"/>
                    <a:pt x="26" y="5"/>
                    <a:pt x="25" y="8"/>
                  </a:cubicBezTo>
                  <a:cubicBezTo>
                    <a:pt x="12" y="64"/>
                    <a:pt x="12" y="64"/>
                    <a:pt x="12" y="64"/>
                  </a:cubicBezTo>
                  <a:cubicBezTo>
                    <a:pt x="7" y="60"/>
                    <a:pt x="7" y="60"/>
                    <a:pt x="7" y="60"/>
                  </a:cubicBezTo>
                  <a:cubicBezTo>
                    <a:pt x="0" y="61"/>
                    <a:pt x="0" y="61"/>
                    <a:pt x="0" y="61"/>
                  </a:cubicBezTo>
                  <a:lnTo>
                    <a:pt x="13" y="6"/>
                  </a:ln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88" name="Freeform 274"/>
            <p:cNvSpPr>
              <a:spLocks/>
            </p:cNvSpPr>
            <p:nvPr/>
          </p:nvSpPr>
          <p:spPr bwMode="auto">
            <a:xfrm>
              <a:off x="2550" y="2416"/>
              <a:ext cx="65" cy="171"/>
            </a:xfrm>
            <a:custGeom>
              <a:avLst/>
              <a:gdLst>
                <a:gd name="T0" fmla="*/ 8125 w 26"/>
                <a:gd name="T1" fmla="*/ 5854 h 64"/>
                <a:gd name="T2" fmla="*/ 12238 w 26"/>
                <a:gd name="T3" fmla="*/ 1071 h 64"/>
                <a:gd name="T4" fmla="*/ 15438 w 26"/>
                <a:gd name="T5" fmla="*/ 7647 h 64"/>
                <a:gd name="T6" fmla="*/ 7345 w 26"/>
                <a:gd name="T7" fmla="*/ 62223 h 64"/>
                <a:gd name="T8" fmla="*/ 4425 w 26"/>
                <a:gd name="T9" fmla="*/ 58311 h 64"/>
                <a:gd name="T10" fmla="*/ 0 w 26"/>
                <a:gd name="T11" fmla="*/ 59382 h 64"/>
                <a:gd name="T12" fmla="*/ 8125 w 26"/>
                <a:gd name="T13" fmla="*/ 5854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64">
                  <a:moveTo>
                    <a:pt x="13" y="6"/>
                  </a:moveTo>
                  <a:cubicBezTo>
                    <a:pt x="13" y="2"/>
                    <a:pt x="17" y="0"/>
                    <a:pt x="20" y="1"/>
                  </a:cubicBezTo>
                  <a:cubicBezTo>
                    <a:pt x="24" y="2"/>
                    <a:pt x="26" y="5"/>
                    <a:pt x="25" y="8"/>
                  </a:cubicBezTo>
                  <a:cubicBezTo>
                    <a:pt x="12" y="64"/>
                    <a:pt x="12" y="64"/>
                    <a:pt x="12" y="64"/>
                  </a:cubicBezTo>
                  <a:cubicBezTo>
                    <a:pt x="7" y="60"/>
                    <a:pt x="7" y="60"/>
                    <a:pt x="7" y="60"/>
                  </a:cubicBezTo>
                  <a:cubicBezTo>
                    <a:pt x="0" y="61"/>
                    <a:pt x="0" y="61"/>
                    <a:pt x="0" y="61"/>
                  </a:cubicBezTo>
                  <a:lnTo>
                    <a:pt x="13" y="6"/>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89" name="Freeform 275"/>
            <p:cNvSpPr>
              <a:spLocks/>
            </p:cNvSpPr>
            <p:nvPr/>
          </p:nvSpPr>
          <p:spPr bwMode="auto">
            <a:xfrm>
              <a:off x="2558" y="2416"/>
              <a:ext cx="52" cy="149"/>
            </a:xfrm>
            <a:custGeom>
              <a:avLst/>
              <a:gdLst>
                <a:gd name="T0" fmla="*/ 6879 w 21"/>
                <a:gd name="T1" fmla="*/ 5707 h 56"/>
                <a:gd name="T2" fmla="*/ 0 w 21"/>
                <a:gd name="T3" fmla="*/ 52821 h 56"/>
                <a:gd name="T4" fmla="*/ 4660 w 21"/>
                <a:gd name="T5" fmla="*/ 28424 h 56"/>
                <a:gd name="T6" fmla="*/ 10799 w 21"/>
                <a:gd name="T7" fmla="*/ 4651 h 56"/>
                <a:gd name="T8" fmla="*/ 6879 w 21"/>
                <a:gd name="T9" fmla="*/ 5707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56">
                  <a:moveTo>
                    <a:pt x="12" y="6"/>
                  </a:moveTo>
                  <a:cubicBezTo>
                    <a:pt x="0" y="56"/>
                    <a:pt x="0" y="56"/>
                    <a:pt x="0" y="56"/>
                  </a:cubicBezTo>
                  <a:cubicBezTo>
                    <a:pt x="1" y="50"/>
                    <a:pt x="2" y="51"/>
                    <a:pt x="8" y="30"/>
                  </a:cubicBezTo>
                  <a:cubicBezTo>
                    <a:pt x="14" y="6"/>
                    <a:pt x="17" y="5"/>
                    <a:pt x="19" y="5"/>
                  </a:cubicBezTo>
                  <a:cubicBezTo>
                    <a:pt x="21" y="4"/>
                    <a:pt x="13" y="0"/>
                    <a:pt x="1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90" name="Freeform 276"/>
            <p:cNvSpPr>
              <a:spLocks/>
            </p:cNvSpPr>
            <p:nvPr/>
          </p:nvSpPr>
          <p:spPr bwMode="auto">
            <a:xfrm>
              <a:off x="2383" y="2336"/>
              <a:ext cx="77" cy="171"/>
            </a:xfrm>
            <a:custGeom>
              <a:avLst/>
              <a:gdLst>
                <a:gd name="T0" fmla="*/ 10586 w 31"/>
                <a:gd name="T1" fmla="*/ 4791 h 64"/>
                <a:gd name="T2" fmla="*/ 15234 w 31"/>
                <a:gd name="T3" fmla="*/ 1071 h 64"/>
                <a:gd name="T4" fmla="*/ 17591 w 31"/>
                <a:gd name="T5" fmla="*/ 8716 h 64"/>
                <a:gd name="T6" fmla="*/ 7082 w 31"/>
                <a:gd name="T7" fmla="*/ 62223 h 64"/>
                <a:gd name="T8" fmla="*/ 3954 w 31"/>
                <a:gd name="T9" fmla="*/ 57491 h 64"/>
                <a:gd name="T10" fmla="*/ 0 w 31"/>
                <a:gd name="T11" fmla="*/ 58311 h 64"/>
                <a:gd name="T12" fmla="*/ 10586 w 31"/>
                <a:gd name="T13" fmla="*/ 4791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64">
                  <a:moveTo>
                    <a:pt x="18" y="5"/>
                  </a:moveTo>
                  <a:cubicBezTo>
                    <a:pt x="19" y="2"/>
                    <a:pt x="23" y="0"/>
                    <a:pt x="26" y="1"/>
                  </a:cubicBezTo>
                  <a:cubicBezTo>
                    <a:pt x="29" y="2"/>
                    <a:pt x="31" y="6"/>
                    <a:pt x="30" y="9"/>
                  </a:cubicBezTo>
                  <a:cubicBezTo>
                    <a:pt x="12" y="64"/>
                    <a:pt x="12" y="64"/>
                    <a:pt x="12" y="64"/>
                  </a:cubicBezTo>
                  <a:cubicBezTo>
                    <a:pt x="7" y="59"/>
                    <a:pt x="7" y="59"/>
                    <a:pt x="7" y="59"/>
                  </a:cubicBezTo>
                  <a:cubicBezTo>
                    <a:pt x="0" y="60"/>
                    <a:pt x="0" y="60"/>
                    <a:pt x="0" y="60"/>
                  </a:cubicBezTo>
                  <a:lnTo>
                    <a:pt x="18" y="5"/>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91" name="Freeform 277"/>
            <p:cNvSpPr>
              <a:spLocks/>
            </p:cNvSpPr>
            <p:nvPr/>
          </p:nvSpPr>
          <p:spPr bwMode="auto">
            <a:xfrm>
              <a:off x="2383" y="2336"/>
              <a:ext cx="77" cy="171"/>
            </a:xfrm>
            <a:custGeom>
              <a:avLst/>
              <a:gdLst>
                <a:gd name="T0" fmla="*/ 10586 w 31"/>
                <a:gd name="T1" fmla="*/ 4791 h 64"/>
                <a:gd name="T2" fmla="*/ 15234 w 31"/>
                <a:gd name="T3" fmla="*/ 1071 h 64"/>
                <a:gd name="T4" fmla="*/ 17591 w 31"/>
                <a:gd name="T5" fmla="*/ 8716 h 64"/>
                <a:gd name="T6" fmla="*/ 7082 w 31"/>
                <a:gd name="T7" fmla="*/ 62223 h 64"/>
                <a:gd name="T8" fmla="*/ 3954 w 31"/>
                <a:gd name="T9" fmla="*/ 57491 h 64"/>
                <a:gd name="T10" fmla="*/ 0 w 31"/>
                <a:gd name="T11" fmla="*/ 58311 h 64"/>
                <a:gd name="T12" fmla="*/ 10586 w 31"/>
                <a:gd name="T13" fmla="*/ 4791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64">
                  <a:moveTo>
                    <a:pt x="18" y="5"/>
                  </a:moveTo>
                  <a:cubicBezTo>
                    <a:pt x="19" y="2"/>
                    <a:pt x="23" y="0"/>
                    <a:pt x="26" y="1"/>
                  </a:cubicBezTo>
                  <a:cubicBezTo>
                    <a:pt x="29" y="2"/>
                    <a:pt x="31" y="6"/>
                    <a:pt x="30" y="9"/>
                  </a:cubicBezTo>
                  <a:cubicBezTo>
                    <a:pt x="12" y="64"/>
                    <a:pt x="12" y="64"/>
                    <a:pt x="12" y="64"/>
                  </a:cubicBezTo>
                  <a:cubicBezTo>
                    <a:pt x="7" y="59"/>
                    <a:pt x="7" y="59"/>
                    <a:pt x="7" y="59"/>
                  </a:cubicBezTo>
                  <a:cubicBezTo>
                    <a:pt x="0" y="60"/>
                    <a:pt x="0" y="60"/>
                    <a:pt x="0" y="60"/>
                  </a:cubicBezTo>
                  <a:lnTo>
                    <a:pt x="18" y="5"/>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92" name="Freeform 278"/>
            <p:cNvSpPr>
              <a:spLocks/>
            </p:cNvSpPr>
            <p:nvPr/>
          </p:nvSpPr>
          <p:spPr bwMode="auto">
            <a:xfrm>
              <a:off x="2393" y="2336"/>
              <a:ext cx="65" cy="147"/>
            </a:xfrm>
            <a:custGeom>
              <a:avLst/>
              <a:gdLst>
                <a:gd name="T0" fmla="*/ 9770 w 26"/>
                <a:gd name="T1" fmla="*/ 5864 h 55"/>
                <a:gd name="T2" fmla="*/ 0 w 26"/>
                <a:gd name="T3" fmla="*/ 53575 h 55"/>
                <a:gd name="T4" fmla="*/ 6175 w 26"/>
                <a:gd name="T5" fmla="*/ 29194 h 55"/>
                <a:gd name="T6" fmla="*/ 14658 w 26"/>
                <a:gd name="T7" fmla="*/ 5864 h 55"/>
                <a:gd name="T8" fmla="*/ 9770 w 26"/>
                <a:gd name="T9" fmla="*/ 586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5">
                  <a:moveTo>
                    <a:pt x="16" y="6"/>
                  </a:moveTo>
                  <a:cubicBezTo>
                    <a:pt x="0" y="55"/>
                    <a:pt x="0" y="55"/>
                    <a:pt x="0" y="55"/>
                  </a:cubicBezTo>
                  <a:cubicBezTo>
                    <a:pt x="1" y="49"/>
                    <a:pt x="2" y="50"/>
                    <a:pt x="10" y="30"/>
                  </a:cubicBezTo>
                  <a:cubicBezTo>
                    <a:pt x="18" y="7"/>
                    <a:pt x="21" y="5"/>
                    <a:pt x="24" y="6"/>
                  </a:cubicBezTo>
                  <a:cubicBezTo>
                    <a:pt x="26" y="5"/>
                    <a:pt x="18" y="0"/>
                    <a:pt x="16"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93" name="Freeform 279"/>
            <p:cNvSpPr>
              <a:spLocks/>
            </p:cNvSpPr>
            <p:nvPr/>
          </p:nvSpPr>
          <p:spPr bwMode="auto">
            <a:xfrm>
              <a:off x="2193" y="1669"/>
              <a:ext cx="77" cy="171"/>
            </a:xfrm>
            <a:custGeom>
              <a:avLst/>
              <a:gdLst>
                <a:gd name="T0" fmla="*/ 10586 w 31"/>
                <a:gd name="T1" fmla="*/ 4791 h 64"/>
                <a:gd name="T2" fmla="*/ 15234 w 31"/>
                <a:gd name="T3" fmla="*/ 1071 h 64"/>
                <a:gd name="T4" fmla="*/ 17591 w 31"/>
                <a:gd name="T5" fmla="*/ 8716 h 64"/>
                <a:gd name="T6" fmla="*/ 7082 w 31"/>
                <a:gd name="T7" fmla="*/ 62223 h 64"/>
                <a:gd name="T8" fmla="*/ 3954 w 31"/>
                <a:gd name="T9" fmla="*/ 57491 h 64"/>
                <a:gd name="T10" fmla="*/ 0 w 31"/>
                <a:gd name="T11" fmla="*/ 58311 h 64"/>
                <a:gd name="T12" fmla="*/ 10586 w 31"/>
                <a:gd name="T13" fmla="*/ 4791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64">
                  <a:moveTo>
                    <a:pt x="18" y="5"/>
                  </a:moveTo>
                  <a:cubicBezTo>
                    <a:pt x="19" y="2"/>
                    <a:pt x="23" y="0"/>
                    <a:pt x="26" y="1"/>
                  </a:cubicBezTo>
                  <a:cubicBezTo>
                    <a:pt x="29" y="2"/>
                    <a:pt x="31" y="6"/>
                    <a:pt x="30" y="9"/>
                  </a:cubicBezTo>
                  <a:cubicBezTo>
                    <a:pt x="12" y="64"/>
                    <a:pt x="12" y="64"/>
                    <a:pt x="12" y="64"/>
                  </a:cubicBezTo>
                  <a:cubicBezTo>
                    <a:pt x="7" y="59"/>
                    <a:pt x="7" y="59"/>
                    <a:pt x="7" y="59"/>
                  </a:cubicBezTo>
                  <a:cubicBezTo>
                    <a:pt x="0" y="60"/>
                    <a:pt x="0" y="60"/>
                    <a:pt x="0" y="60"/>
                  </a:cubicBezTo>
                  <a:lnTo>
                    <a:pt x="18" y="5"/>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94" name="Freeform 280"/>
            <p:cNvSpPr>
              <a:spLocks/>
            </p:cNvSpPr>
            <p:nvPr/>
          </p:nvSpPr>
          <p:spPr bwMode="auto">
            <a:xfrm>
              <a:off x="2193" y="1669"/>
              <a:ext cx="77" cy="171"/>
            </a:xfrm>
            <a:custGeom>
              <a:avLst/>
              <a:gdLst>
                <a:gd name="T0" fmla="*/ 10586 w 31"/>
                <a:gd name="T1" fmla="*/ 4791 h 64"/>
                <a:gd name="T2" fmla="*/ 15234 w 31"/>
                <a:gd name="T3" fmla="*/ 1071 h 64"/>
                <a:gd name="T4" fmla="*/ 17591 w 31"/>
                <a:gd name="T5" fmla="*/ 8716 h 64"/>
                <a:gd name="T6" fmla="*/ 7082 w 31"/>
                <a:gd name="T7" fmla="*/ 62223 h 64"/>
                <a:gd name="T8" fmla="*/ 3954 w 31"/>
                <a:gd name="T9" fmla="*/ 57491 h 64"/>
                <a:gd name="T10" fmla="*/ 0 w 31"/>
                <a:gd name="T11" fmla="*/ 58311 h 64"/>
                <a:gd name="T12" fmla="*/ 10586 w 31"/>
                <a:gd name="T13" fmla="*/ 4791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64">
                  <a:moveTo>
                    <a:pt x="18" y="5"/>
                  </a:moveTo>
                  <a:cubicBezTo>
                    <a:pt x="19" y="2"/>
                    <a:pt x="23" y="0"/>
                    <a:pt x="26" y="1"/>
                  </a:cubicBezTo>
                  <a:cubicBezTo>
                    <a:pt x="29" y="2"/>
                    <a:pt x="31" y="6"/>
                    <a:pt x="30" y="9"/>
                  </a:cubicBezTo>
                  <a:cubicBezTo>
                    <a:pt x="12" y="64"/>
                    <a:pt x="12" y="64"/>
                    <a:pt x="12" y="64"/>
                  </a:cubicBezTo>
                  <a:cubicBezTo>
                    <a:pt x="7" y="59"/>
                    <a:pt x="7" y="59"/>
                    <a:pt x="7" y="59"/>
                  </a:cubicBezTo>
                  <a:cubicBezTo>
                    <a:pt x="0" y="60"/>
                    <a:pt x="0" y="60"/>
                    <a:pt x="0" y="60"/>
                  </a:cubicBezTo>
                  <a:lnTo>
                    <a:pt x="18" y="5"/>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95" name="Freeform 281"/>
            <p:cNvSpPr>
              <a:spLocks/>
            </p:cNvSpPr>
            <p:nvPr/>
          </p:nvSpPr>
          <p:spPr bwMode="auto">
            <a:xfrm>
              <a:off x="2203" y="1669"/>
              <a:ext cx="65" cy="147"/>
            </a:xfrm>
            <a:custGeom>
              <a:avLst/>
              <a:gdLst>
                <a:gd name="T0" fmla="*/ 9770 w 26"/>
                <a:gd name="T1" fmla="*/ 5864 h 55"/>
                <a:gd name="T2" fmla="*/ 0 w 26"/>
                <a:gd name="T3" fmla="*/ 53575 h 55"/>
                <a:gd name="T4" fmla="*/ 6175 w 26"/>
                <a:gd name="T5" fmla="*/ 29194 h 55"/>
                <a:gd name="T6" fmla="*/ 14658 w 26"/>
                <a:gd name="T7" fmla="*/ 5864 h 55"/>
                <a:gd name="T8" fmla="*/ 9770 w 26"/>
                <a:gd name="T9" fmla="*/ 586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5">
                  <a:moveTo>
                    <a:pt x="16" y="6"/>
                  </a:moveTo>
                  <a:cubicBezTo>
                    <a:pt x="0" y="55"/>
                    <a:pt x="0" y="55"/>
                    <a:pt x="0" y="55"/>
                  </a:cubicBezTo>
                  <a:cubicBezTo>
                    <a:pt x="1" y="49"/>
                    <a:pt x="2" y="50"/>
                    <a:pt x="10" y="30"/>
                  </a:cubicBezTo>
                  <a:cubicBezTo>
                    <a:pt x="18" y="7"/>
                    <a:pt x="21" y="5"/>
                    <a:pt x="24" y="6"/>
                  </a:cubicBezTo>
                  <a:cubicBezTo>
                    <a:pt x="26" y="5"/>
                    <a:pt x="18" y="0"/>
                    <a:pt x="16"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96" name="Freeform 282"/>
            <p:cNvSpPr>
              <a:spLocks/>
            </p:cNvSpPr>
            <p:nvPr/>
          </p:nvSpPr>
          <p:spPr bwMode="auto">
            <a:xfrm>
              <a:off x="2353" y="1741"/>
              <a:ext cx="60" cy="171"/>
            </a:xfrm>
            <a:custGeom>
              <a:avLst/>
              <a:gdLst>
                <a:gd name="T0" fmla="*/ 6845 w 24"/>
                <a:gd name="T1" fmla="*/ 5854 h 64"/>
                <a:gd name="T2" fmla="*/ 11063 w 24"/>
                <a:gd name="T3" fmla="*/ 1071 h 64"/>
                <a:gd name="T4" fmla="*/ 14188 w 24"/>
                <a:gd name="T5" fmla="*/ 7647 h 64"/>
                <a:gd name="T6" fmla="*/ 7345 w 24"/>
                <a:gd name="T7" fmla="*/ 62223 h 64"/>
                <a:gd name="T8" fmla="*/ 4425 w 24"/>
                <a:gd name="T9" fmla="*/ 58311 h 64"/>
                <a:gd name="T10" fmla="*/ 0 w 24"/>
                <a:gd name="T11" fmla="*/ 60446 h 64"/>
                <a:gd name="T12" fmla="*/ 6845 w 24"/>
                <a:gd name="T13" fmla="*/ 5854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4">
                  <a:moveTo>
                    <a:pt x="11" y="6"/>
                  </a:moveTo>
                  <a:cubicBezTo>
                    <a:pt x="12" y="3"/>
                    <a:pt x="15" y="0"/>
                    <a:pt x="18" y="1"/>
                  </a:cubicBezTo>
                  <a:cubicBezTo>
                    <a:pt x="22" y="2"/>
                    <a:pt x="24" y="5"/>
                    <a:pt x="23" y="8"/>
                  </a:cubicBezTo>
                  <a:cubicBezTo>
                    <a:pt x="12" y="64"/>
                    <a:pt x="12" y="64"/>
                    <a:pt x="12" y="64"/>
                  </a:cubicBezTo>
                  <a:cubicBezTo>
                    <a:pt x="7" y="60"/>
                    <a:pt x="7" y="60"/>
                    <a:pt x="7" y="60"/>
                  </a:cubicBezTo>
                  <a:cubicBezTo>
                    <a:pt x="0" y="62"/>
                    <a:pt x="0" y="62"/>
                    <a:pt x="0" y="62"/>
                  </a:cubicBezTo>
                  <a:lnTo>
                    <a:pt x="11" y="6"/>
                  </a:ln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97" name="Freeform 283"/>
            <p:cNvSpPr>
              <a:spLocks/>
            </p:cNvSpPr>
            <p:nvPr/>
          </p:nvSpPr>
          <p:spPr bwMode="auto">
            <a:xfrm>
              <a:off x="2353" y="1741"/>
              <a:ext cx="60" cy="171"/>
            </a:xfrm>
            <a:custGeom>
              <a:avLst/>
              <a:gdLst>
                <a:gd name="T0" fmla="*/ 6845 w 24"/>
                <a:gd name="T1" fmla="*/ 5854 h 64"/>
                <a:gd name="T2" fmla="*/ 11063 w 24"/>
                <a:gd name="T3" fmla="*/ 1071 h 64"/>
                <a:gd name="T4" fmla="*/ 14188 w 24"/>
                <a:gd name="T5" fmla="*/ 7647 h 64"/>
                <a:gd name="T6" fmla="*/ 7345 w 24"/>
                <a:gd name="T7" fmla="*/ 62223 h 64"/>
                <a:gd name="T8" fmla="*/ 4425 w 24"/>
                <a:gd name="T9" fmla="*/ 58311 h 64"/>
                <a:gd name="T10" fmla="*/ 0 w 24"/>
                <a:gd name="T11" fmla="*/ 60446 h 64"/>
                <a:gd name="T12" fmla="*/ 6845 w 24"/>
                <a:gd name="T13" fmla="*/ 5854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4">
                  <a:moveTo>
                    <a:pt x="11" y="6"/>
                  </a:moveTo>
                  <a:cubicBezTo>
                    <a:pt x="12" y="3"/>
                    <a:pt x="15" y="0"/>
                    <a:pt x="18" y="1"/>
                  </a:cubicBezTo>
                  <a:cubicBezTo>
                    <a:pt x="22" y="2"/>
                    <a:pt x="24" y="5"/>
                    <a:pt x="23" y="8"/>
                  </a:cubicBezTo>
                  <a:cubicBezTo>
                    <a:pt x="12" y="64"/>
                    <a:pt x="12" y="64"/>
                    <a:pt x="12" y="64"/>
                  </a:cubicBezTo>
                  <a:cubicBezTo>
                    <a:pt x="7" y="60"/>
                    <a:pt x="7" y="60"/>
                    <a:pt x="7" y="60"/>
                  </a:cubicBezTo>
                  <a:cubicBezTo>
                    <a:pt x="0" y="62"/>
                    <a:pt x="0" y="62"/>
                    <a:pt x="0" y="62"/>
                  </a:cubicBezTo>
                  <a:lnTo>
                    <a:pt x="11" y="6"/>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498" name="Freeform 284"/>
            <p:cNvSpPr>
              <a:spLocks/>
            </p:cNvSpPr>
            <p:nvPr/>
          </p:nvSpPr>
          <p:spPr bwMode="auto">
            <a:xfrm>
              <a:off x="2360" y="1741"/>
              <a:ext cx="50" cy="152"/>
            </a:xfrm>
            <a:custGeom>
              <a:avLst/>
              <a:gdLst>
                <a:gd name="T0" fmla="*/ 6175 w 20"/>
                <a:gd name="T1" fmla="*/ 6883 h 57"/>
                <a:gd name="T2" fmla="*/ 0 w 20"/>
                <a:gd name="T3" fmla="*/ 54613 h 57"/>
                <a:gd name="T4" fmla="*/ 4425 w 20"/>
                <a:gd name="T5" fmla="*/ 29789 h 57"/>
                <a:gd name="T6" fmla="*/ 11063 w 20"/>
                <a:gd name="T7" fmla="*/ 4701 h 57"/>
                <a:gd name="T8" fmla="*/ 6175 w 20"/>
                <a:gd name="T9" fmla="*/ 6883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57">
                  <a:moveTo>
                    <a:pt x="10" y="7"/>
                  </a:moveTo>
                  <a:cubicBezTo>
                    <a:pt x="0" y="57"/>
                    <a:pt x="0" y="57"/>
                    <a:pt x="0" y="57"/>
                  </a:cubicBezTo>
                  <a:cubicBezTo>
                    <a:pt x="1" y="51"/>
                    <a:pt x="1" y="51"/>
                    <a:pt x="7" y="31"/>
                  </a:cubicBezTo>
                  <a:cubicBezTo>
                    <a:pt x="12" y="7"/>
                    <a:pt x="15" y="5"/>
                    <a:pt x="18" y="5"/>
                  </a:cubicBezTo>
                  <a:cubicBezTo>
                    <a:pt x="20" y="4"/>
                    <a:pt x="11" y="0"/>
                    <a:pt x="1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499" name="Freeform 285"/>
            <p:cNvSpPr>
              <a:spLocks/>
            </p:cNvSpPr>
            <p:nvPr/>
          </p:nvSpPr>
          <p:spPr bwMode="auto">
            <a:xfrm>
              <a:off x="2523" y="1805"/>
              <a:ext cx="37" cy="150"/>
            </a:xfrm>
            <a:custGeom>
              <a:avLst/>
              <a:gdLst>
                <a:gd name="T0" fmla="*/ 1112 w 15"/>
                <a:gd name="T1" fmla="*/ 5920 h 56"/>
                <a:gd name="T2" fmla="*/ 4472 w 15"/>
                <a:gd name="T3" fmla="*/ 0 h 56"/>
                <a:gd name="T4" fmla="*/ 8300 w 15"/>
                <a:gd name="T5" fmla="*/ 7053 h 56"/>
                <a:gd name="T6" fmla="*/ 7215 w 15"/>
                <a:gd name="T7" fmla="*/ 55446 h 56"/>
                <a:gd name="T8" fmla="*/ 3858 w 15"/>
                <a:gd name="T9" fmla="*/ 52404 h 56"/>
                <a:gd name="T10" fmla="*/ 0 w 15"/>
                <a:gd name="T11" fmla="*/ 55446 h 56"/>
                <a:gd name="T12" fmla="*/ 1112 w 15"/>
                <a:gd name="T13" fmla="*/ 592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56">
                  <a:moveTo>
                    <a:pt x="2" y="6"/>
                  </a:moveTo>
                  <a:cubicBezTo>
                    <a:pt x="2" y="3"/>
                    <a:pt x="5" y="0"/>
                    <a:pt x="8" y="0"/>
                  </a:cubicBezTo>
                  <a:cubicBezTo>
                    <a:pt x="12" y="0"/>
                    <a:pt x="15" y="3"/>
                    <a:pt x="15" y="7"/>
                  </a:cubicBezTo>
                  <a:cubicBezTo>
                    <a:pt x="13" y="56"/>
                    <a:pt x="13" y="56"/>
                    <a:pt x="13" y="56"/>
                  </a:cubicBezTo>
                  <a:cubicBezTo>
                    <a:pt x="7" y="53"/>
                    <a:pt x="7" y="53"/>
                    <a:pt x="7" y="53"/>
                  </a:cubicBezTo>
                  <a:cubicBezTo>
                    <a:pt x="0" y="56"/>
                    <a:pt x="0" y="56"/>
                    <a:pt x="0" y="56"/>
                  </a:cubicBezTo>
                  <a:lnTo>
                    <a:pt x="2" y="6"/>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00" name="Freeform 286"/>
            <p:cNvSpPr>
              <a:spLocks/>
            </p:cNvSpPr>
            <p:nvPr/>
          </p:nvSpPr>
          <p:spPr bwMode="auto">
            <a:xfrm>
              <a:off x="2523" y="1805"/>
              <a:ext cx="37" cy="150"/>
            </a:xfrm>
            <a:custGeom>
              <a:avLst/>
              <a:gdLst>
                <a:gd name="T0" fmla="*/ 1112 w 15"/>
                <a:gd name="T1" fmla="*/ 5920 h 56"/>
                <a:gd name="T2" fmla="*/ 4472 w 15"/>
                <a:gd name="T3" fmla="*/ 0 h 56"/>
                <a:gd name="T4" fmla="*/ 8300 w 15"/>
                <a:gd name="T5" fmla="*/ 7053 h 56"/>
                <a:gd name="T6" fmla="*/ 7215 w 15"/>
                <a:gd name="T7" fmla="*/ 55446 h 56"/>
                <a:gd name="T8" fmla="*/ 3858 w 15"/>
                <a:gd name="T9" fmla="*/ 52404 h 56"/>
                <a:gd name="T10" fmla="*/ 0 w 15"/>
                <a:gd name="T11" fmla="*/ 55446 h 56"/>
                <a:gd name="T12" fmla="*/ 1112 w 15"/>
                <a:gd name="T13" fmla="*/ 592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56">
                  <a:moveTo>
                    <a:pt x="2" y="6"/>
                  </a:moveTo>
                  <a:cubicBezTo>
                    <a:pt x="2" y="3"/>
                    <a:pt x="5" y="0"/>
                    <a:pt x="8" y="0"/>
                  </a:cubicBezTo>
                  <a:cubicBezTo>
                    <a:pt x="12" y="0"/>
                    <a:pt x="15" y="3"/>
                    <a:pt x="15" y="7"/>
                  </a:cubicBezTo>
                  <a:cubicBezTo>
                    <a:pt x="13" y="56"/>
                    <a:pt x="13" y="56"/>
                    <a:pt x="13" y="56"/>
                  </a:cubicBezTo>
                  <a:cubicBezTo>
                    <a:pt x="7" y="53"/>
                    <a:pt x="7" y="53"/>
                    <a:pt x="7" y="53"/>
                  </a:cubicBezTo>
                  <a:cubicBezTo>
                    <a:pt x="0" y="56"/>
                    <a:pt x="0" y="56"/>
                    <a:pt x="0" y="56"/>
                  </a:cubicBezTo>
                  <a:lnTo>
                    <a:pt x="2" y="6"/>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501" name="Freeform 287"/>
            <p:cNvSpPr>
              <a:spLocks/>
            </p:cNvSpPr>
            <p:nvPr/>
          </p:nvSpPr>
          <p:spPr bwMode="auto">
            <a:xfrm>
              <a:off x="2528" y="1805"/>
              <a:ext cx="25" cy="134"/>
            </a:xfrm>
            <a:custGeom>
              <a:avLst/>
              <a:gdLst>
                <a:gd name="T0" fmla="*/ 1300 w 10"/>
                <a:gd name="T1" fmla="*/ 7067 h 50"/>
                <a:gd name="T2" fmla="*/ 783 w 10"/>
                <a:gd name="T3" fmla="*/ 49623 h 50"/>
                <a:gd name="T4" fmla="*/ 5675 w 10"/>
                <a:gd name="T5" fmla="*/ 4023 h 50"/>
                <a:gd name="T6" fmla="*/ 1300 w 10"/>
                <a:gd name="T7" fmla="*/ 7067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50">
                  <a:moveTo>
                    <a:pt x="2" y="7"/>
                  </a:moveTo>
                  <a:cubicBezTo>
                    <a:pt x="1" y="50"/>
                    <a:pt x="1" y="50"/>
                    <a:pt x="1" y="50"/>
                  </a:cubicBezTo>
                  <a:cubicBezTo>
                    <a:pt x="0" y="44"/>
                    <a:pt x="6" y="3"/>
                    <a:pt x="9" y="4"/>
                  </a:cubicBezTo>
                  <a:cubicBezTo>
                    <a:pt x="10" y="3"/>
                    <a:pt x="2" y="0"/>
                    <a:pt x="2"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02" name="Freeform 288"/>
            <p:cNvSpPr>
              <a:spLocks/>
            </p:cNvSpPr>
            <p:nvPr/>
          </p:nvSpPr>
          <p:spPr bwMode="auto">
            <a:xfrm>
              <a:off x="2695" y="1845"/>
              <a:ext cx="38" cy="131"/>
            </a:xfrm>
            <a:custGeom>
              <a:avLst/>
              <a:gdLst>
                <a:gd name="T0" fmla="*/ 0 w 15"/>
                <a:gd name="T1" fmla="*/ 6954 h 49"/>
                <a:gd name="T2" fmla="*/ 3955 w 15"/>
                <a:gd name="T3" fmla="*/ 0 h 49"/>
                <a:gd name="T4" fmla="*/ 7952 w 15"/>
                <a:gd name="T5" fmla="*/ 5868 h 49"/>
                <a:gd name="T6" fmla="*/ 10019 w 15"/>
                <a:gd name="T7" fmla="*/ 46700 h 49"/>
                <a:gd name="T8" fmla="*/ 5315 w 15"/>
                <a:gd name="T9" fmla="*/ 44965 h 49"/>
                <a:gd name="T10" fmla="*/ 1368 w 15"/>
                <a:gd name="T11" fmla="*/ 47810 h 49"/>
                <a:gd name="T12" fmla="*/ 0 w 15"/>
                <a:gd name="T13" fmla="*/ 6954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49">
                  <a:moveTo>
                    <a:pt x="0" y="7"/>
                  </a:moveTo>
                  <a:cubicBezTo>
                    <a:pt x="0" y="3"/>
                    <a:pt x="2" y="0"/>
                    <a:pt x="6" y="0"/>
                  </a:cubicBezTo>
                  <a:cubicBezTo>
                    <a:pt x="9" y="0"/>
                    <a:pt x="12" y="2"/>
                    <a:pt x="12" y="6"/>
                  </a:cubicBezTo>
                  <a:cubicBezTo>
                    <a:pt x="15" y="48"/>
                    <a:pt x="15" y="48"/>
                    <a:pt x="15" y="48"/>
                  </a:cubicBezTo>
                  <a:cubicBezTo>
                    <a:pt x="8" y="46"/>
                    <a:pt x="8" y="46"/>
                    <a:pt x="8" y="46"/>
                  </a:cubicBezTo>
                  <a:cubicBezTo>
                    <a:pt x="2" y="49"/>
                    <a:pt x="2" y="49"/>
                    <a:pt x="2" y="49"/>
                  </a:cubicBezTo>
                  <a:lnTo>
                    <a:pt x="0" y="7"/>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03" name="Freeform 289"/>
            <p:cNvSpPr>
              <a:spLocks/>
            </p:cNvSpPr>
            <p:nvPr/>
          </p:nvSpPr>
          <p:spPr bwMode="auto">
            <a:xfrm>
              <a:off x="2695" y="1845"/>
              <a:ext cx="38" cy="131"/>
            </a:xfrm>
            <a:custGeom>
              <a:avLst/>
              <a:gdLst>
                <a:gd name="T0" fmla="*/ 0 w 15"/>
                <a:gd name="T1" fmla="*/ 6954 h 49"/>
                <a:gd name="T2" fmla="*/ 3955 w 15"/>
                <a:gd name="T3" fmla="*/ 0 h 49"/>
                <a:gd name="T4" fmla="*/ 7952 w 15"/>
                <a:gd name="T5" fmla="*/ 5868 h 49"/>
                <a:gd name="T6" fmla="*/ 10019 w 15"/>
                <a:gd name="T7" fmla="*/ 46700 h 49"/>
                <a:gd name="T8" fmla="*/ 5315 w 15"/>
                <a:gd name="T9" fmla="*/ 44965 h 49"/>
                <a:gd name="T10" fmla="*/ 1368 w 15"/>
                <a:gd name="T11" fmla="*/ 47810 h 49"/>
                <a:gd name="T12" fmla="*/ 0 w 15"/>
                <a:gd name="T13" fmla="*/ 6954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49">
                  <a:moveTo>
                    <a:pt x="0" y="7"/>
                  </a:moveTo>
                  <a:cubicBezTo>
                    <a:pt x="0" y="3"/>
                    <a:pt x="2" y="0"/>
                    <a:pt x="6" y="0"/>
                  </a:cubicBezTo>
                  <a:cubicBezTo>
                    <a:pt x="9" y="0"/>
                    <a:pt x="12" y="2"/>
                    <a:pt x="12" y="6"/>
                  </a:cubicBezTo>
                  <a:cubicBezTo>
                    <a:pt x="15" y="48"/>
                    <a:pt x="15" y="48"/>
                    <a:pt x="15" y="48"/>
                  </a:cubicBezTo>
                  <a:cubicBezTo>
                    <a:pt x="8" y="46"/>
                    <a:pt x="8" y="46"/>
                    <a:pt x="8" y="46"/>
                  </a:cubicBezTo>
                  <a:cubicBezTo>
                    <a:pt x="2" y="49"/>
                    <a:pt x="2" y="49"/>
                    <a:pt x="2" y="49"/>
                  </a:cubicBezTo>
                  <a:lnTo>
                    <a:pt x="0" y="7"/>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504" name="Freeform 290"/>
            <p:cNvSpPr>
              <a:spLocks/>
            </p:cNvSpPr>
            <p:nvPr/>
          </p:nvSpPr>
          <p:spPr bwMode="auto">
            <a:xfrm>
              <a:off x="2700" y="1848"/>
              <a:ext cx="18" cy="112"/>
            </a:xfrm>
            <a:custGeom>
              <a:avLst/>
              <a:gdLst>
                <a:gd name="T0" fmla="*/ 0 w 7"/>
                <a:gd name="T1" fmla="*/ 5824 h 42"/>
                <a:gd name="T2" fmla="*/ 1448 w 7"/>
                <a:gd name="T3" fmla="*/ 40299 h 42"/>
                <a:gd name="T4" fmla="*/ 5151 w 7"/>
                <a:gd name="T5" fmla="*/ 1763 h 42"/>
                <a:gd name="T6" fmla="*/ 0 w 7"/>
                <a:gd name="T7" fmla="*/ 5824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42">
                  <a:moveTo>
                    <a:pt x="0" y="6"/>
                  </a:moveTo>
                  <a:cubicBezTo>
                    <a:pt x="2" y="42"/>
                    <a:pt x="2" y="42"/>
                    <a:pt x="2" y="42"/>
                  </a:cubicBezTo>
                  <a:cubicBezTo>
                    <a:pt x="1" y="36"/>
                    <a:pt x="2" y="1"/>
                    <a:pt x="7" y="2"/>
                  </a:cubicBezTo>
                  <a:cubicBezTo>
                    <a:pt x="7" y="2"/>
                    <a:pt x="0" y="0"/>
                    <a:pt x="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05" name="Freeform 291"/>
            <p:cNvSpPr>
              <a:spLocks/>
            </p:cNvSpPr>
            <p:nvPr/>
          </p:nvSpPr>
          <p:spPr bwMode="auto">
            <a:xfrm>
              <a:off x="2858" y="1859"/>
              <a:ext cx="45" cy="93"/>
            </a:xfrm>
            <a:custGeom>
              <a:avLst/>
              <a:gdLst>
                <a:gd name="T0" fmla="*/ 0 w 18"/>
                <a:gd name="T1" fmla="*/ 7427 h 35"/>
                <a:gd name="T2" fmla="*/ 3250 w 18"/>
                <a:gd name="T3" fmla="*/ 0 h 35"/>
                <a:gd name="T4" fmla="*/ 8125 w 18"/>
                <a:gd name="T5" fmla="*/ 4631 h 35"/>
                <a:gd name="T6" fmla="*/ 11063 w 18"/>
                <a:gd name="T7" fmla="*/ 29957 h 35"/>
                <a:gd name="T8" fmla="*/ 6845 w 18"/>
                <a:gd name="T9" fmla="*/ 28857 h 35"/>
                <a:gd name="T10" fmla="*/ 3720 w 18"/>
                <a:gd name="T11" fmla="*/ 32696 h 35"/>
                <a:gd name="T12" fmla="*/ 0 w 18"/>
                <a:gd name="T13" fmla="*/ 7427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0" y="8"/>
                  </a:moveTo>
                  <a:cubicBezTo>
                    <a:pt x="0" y="4"/>
                    <a:pt x="2" y="1"/>
                    <a:pt x="5" y="0"/>
                  </a:cubicBezTo>
                  <a:cubicBezTo>
                    <a:pt x="8" y="0"/>
                    <a:pt x="12" y="2"/>
                    <a:pt x="13" y="5"/>
                  </a:cubicBezTo>
                  <a:cubicBezTo>
                    <a:pt x="18" y="32"/>
                    <a:pt x="18" y="32"/>
                    <a:pt x="18" y="32"/>
                  </a:cubicBezTo>
                  <a:cubicBezTo>
                    <a:pt x="11" y="31"/>
                    <a:pt x="11" y="31"/>
                    <a:pt x="11" y="31"/>
                  </a:cubicBezTo>
                  <a:cubicBezTo>
                    <a:pt x="6" y="35"/>
                    <a:pt x="6" y="35"/>
                    <a:pt x="6" y="35"/>
                  </a:cubicBezTo>
                  <a:lnTo>
                    <a:pt x="0" y="8"/>
                  </a:lnTo>
                  <a:close/>
                </a:path>
              </a:pathLst>
            </a:custGeom>
            <a:solidFill>
              <a:srgbClr val="FFE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06" name="Freeform 292"/>
            <p:cNvSpPr>
              <a:spLocks/>
            </p:cNvSpPr>
            <p:nvPr/>
          </p:nvSpPr>
          <p:spPr bwMode="auto">
            <a:xfrm>
              <a:off x="2858" y="1859"/>
              <a:ext cx="45" cy="93"/>
            </a:xfrm>
            <a:custGeom>
              <a:avLst/>
              <a:gdLst>
                <a:gd name="T0" fmla="*/ 0 w 18"/>
                <a:gd name="T1" fmla="*/ 7427 h 35"/>
                <a:gd name="T2" fmla="*/ 3250 w 18"/>
                <a:gd name="T3" fmla="*/ 0 h 35"/>
                <a:gd name="T4" fmla="*/ 8125 w 18"/>
                <a:gd name="T5" fmla="*/ 4631 h 35"/>
                <a:gd name="T6" fmla="*/ 11063 w 18"/>
                <a:gd name="T7" fmla="*/ 29957 h 35"/>
                <a:gd name="T8" fmla="*/ 6845 w 18"/>
                <a:gd name="T9" fmla="*/ 28857 h 35"/>
                <a:gd name="T10" fmla="*/ 3720 w 18"/>
                <a:gd name="T11" fmla="*/ 32696 h 35"/>
                <a:gd name="T12" fmla="*/ 0 w 18"/>
                <a:gd name="T13" fmla="*/ 7427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0" y="8"/>
                  </a:moveTo>
                  <a:cubicBezTo>
                    <a:pt x="0" y="4"/>
                    <a:pt x="2" y="1"/>
                    <a:pt x="5" y="0"/>
                  </a:cubicBezTo>
                  <a:cubicBezTo>
                    <a:pt x="8" y="0"/>
                    <a:pt x="12" y="2"/>
                    <a:pt x="13" y="5"/>
                  </a:cubicBezTo>
                  <a:cubicBezTo>
                    <a:pt x="18" y="32"/>
                    <a:pt x="18" y="32"/>
                    <a:pt x="18" y="32"/>
                  </a:cubicBezTo>
                  <a:cubicBezTo>
                    <a:pt x="11" y="31"/>
                    <a:pt x="11" y="31"/>
                    <a:pt x="11" y="31"/>
                  </a:cubicBezTo>
                  <a:cubicBezTo>
                    <a:pt x="6" y="35"/>
                    <a:pt x="6" y="35"/>
                    <a:pt x="6" y="35"/>
                  </a:cubicBezTo>
                  <a:lnTo>
                    <a:pt x="0" y="8"/>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507" name="Freeform 293"/>
            <p:cNvSpPr>
              <a:spLocks/>
            </p:cNvSpPr>
            <p:nvPr/>
          </p:nvSpPr>
          <p:spPr bwMode="auto">
            <a:xfrm>
              <a:off x="2860" y="1861"/>
              <a:ext cx="23" cy="75"/>
            </a:xfrm>
            <a:custGeom>
              <a:avLst/>
              <a:gdLst>
                <a:gd name="T0" fmla="*/ 1403 w 9"/>
                <a:gd name="T1" fmla="*/ 7053 h 28"/>
                <a:gd name="T2" fmla="*/ 3585 w 9"/>
                <a:gd name="T3" fmla="*/ 27694 h 28"/>
                <a:gd name="T4" fmla="*/ 3585 w 9"/>
                <a:gd name="T5" fmla="*/ 14780 h 28"/>
                <a:gd name="T6" fmla="*/ 5538 w 9"/>
                <a:gd name="T7" fmla="*/ 1808 h 28"/>
                <a:gd name="T8" fmla="*/ 1403 w 9"/>
                <a:gd name="T9" fmla="*/ 7053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28">
                  <a:moveTo>
                    <a:pt x="2" y="7"/>
                  </a:moveTo>
                  <a:cubicBezTo>
                    <a:pt x="5" y="28"/>
                    <a:pt x="5" y="28"/>
                    <a:pt x="5" y="28"/>
                  </a:cubicBezTo>
                  <a:cubicBezTo>
                    <a:pt x="5" y="23"/>
                    <a:pt x="5" y="22"/>
                    <a:pt x="5" y="15"/>
                  </a:cubicBezTo>
                  <a:cubicBezTo>
                    <a:pt x="2" y="1"/>
                    <a:pt x="6" y="3"/>
                    <a:pt x="8" y="2"/>
                  </a:cubicBezTo>
                  <a:cubicBezTo>
                    <a:pt x="9" y="0"/>
                    <a:pt x="0" y="0"/>
                    <a:pt x="2"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08" name="Freeform 294"/>
            <p:cNvSpPr>
              <a:spLocks/>
            </p:cNvSpPr>
            <p:nvPr/>
          </p:nvSpPr>
          <p:spPr bwMode="auto">
            <a:xfrm>
              <a:off x="3398" y="1469"/>
              <a:ext cx="62" cy="171"/>
            </a:xfrm>
            <a:custGeom>
              <a:avLst/>
              <a:gdLst>
                <a:gd name="T0" fmla="*/ 14005 w 25"/>
                <a:gd name="T1" fmla="*/ 54592 h 64"/>
                <a:gd name="T2" fmla="*/ 10967 w 25"/>
                <a:gd name="T3" fmla="*/ 61151 h 64"/>
                <a:gd name="T4" fmla="*/ 6956 w 25"/>
                <a:gd name="T5" fmla="*/ 57491 h 64"/>
                <a:gd name="T6" fmla="*/ 0 w 25"/>
                <a:gd name="T7" fmla="*/ 2862 h 64"/>
                <a:gd name="T8" fmla="*/ 3474 w 25"/>
                <a:gd name="T9" fmla="*/ 3928 h 64"/>
                <a:gd name="T10" fmla="*/ 6956 w 25"/>
                <a:gd name="T11" fmla="*/ 0 h 64"/>
                <a:gd name="T12" fmla="*/ 14005 w 25"/>
                <a:gd name="T13" fmla="*/ 54592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64">
                  <a:moveTo>
                    <a:pt x="24" y="56"/>
                  </a:moveTo>
                  <a:cubicBezTo>
                    <a:pt x="25" y="59"/>
                    <a:pt x="23" y="63"/>
                    <a:pt x="19" y="63"/>
                  </a:cubicBezTo>
                  <a:cubicBezTo>
                    <a:pt x="16" y="64"/>
                    <a:pt x="13" y="62"/>
                    <a:pt x="12" y="59"/>
                  </a:cubicBezTo>
                  <a:cubicBezTo>
                    <a:pt x="0" y="3"/>
                    <a:pt x="0" y="3"/>
                    <a:pt x="0" y="3"/>
                  </a:cubicBezTo>
                  <a:cubicBezTo>
                    <a:pt x="6" y="4"/>
                    <a:pt x="6" y="4"/>
                    <a:pt x="6" y="4"/>
                  </a:cubicBezTo>
                  <a:cubicBezTo>
                    <a:pt x="12" y="0"/>
                    <a:pt x="12" y="0"/>
                    <a:pt x="12" y="0"/>
                  </a:cubicBezTo>
                  <a:lnTo>
                    <a:pt x="24" y="56"/>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09" name="Freeform 295"/>
            <p:cNvSpPr>
              <a:spLocks/>
            </p:cNvSpPr>
            <p:nvPr/>
          </p:nvSpPr>
          <p:spPr bwMode="auto">
            <a:xfrm>
              <a:off x="3398" y="1469"/>
              <a:ext cx="62" cy="171"/>
            </a:xfrm>
            <a:custGeom>
              <a:avLst/>
              <a:gdLst>
                <a:gd name="T0" fmla="*/ 14005 w 25"/>
                <a:gd name="T1" fmla="*/ 54592 h 64"/>
                <a:gd name="T2" fmla="*/ 10967 w 25"/>
                <a:gd name="T3" fmla="*/ 61151 h 64"/>
                <a:gd name="T4" fmla="*/ 6956 w 25"/>
                <a:gd name="T5" fmla="*/ 57491 h 64"/>
                <a:gd name="T6" fmla="*/ 0 w 25"/>
                <a:gd name="T7" fmla="*/ 2862 h 64"/>
                <a:gd name="T8" fmla="*/ 3474 w 25"/>
                <a:gd name="T9" fmla="*/ 3928 h 64"/>
                <a:gd name="T10" fmla="*/ 6956 w 25"/>
                <a:gd name="T11" fmla="*/ 0 h 64"/>
                <a:gd name="T12" fmla="*/ 14005 w 25"/>
                <a:gd name="T13" fmla="*/ 54592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64">
                  <a:moveTo>
                    <a:pt x="24" y="56"/>
                  </a:moveTo>
                  <a:cubicBezTo>
                    <a:pt x="25" y="59"/>
                    <a:pt x="23" y="63"/>
                    <a:pt x="19" y="63"/>
                  </a:cubicBezTo>
                  <a:cubicBezTo>
                    <a:pt x="16" y="64"/>
                    <a:pt x="13" y="62"/>
                    <a:pt x="12" y="59"/>
                  </a:cubicBezTo>
                  <a:cubicBezTo>
                    <a:pt x="0" y="3"/>
                    <a:pt x="0" y="3"/>
                    <a:pt x="0" y="3"/>
                  </a:cubicBezTo>
                  <a:cubicBezTo>
                    <a:pt x="6" y="4"/>
                    <a:pt x="6" y="4"/>
                    <a:pt x="6" y="4"/>
                  </a:cubicBezTo>
                  <a:cubicBezTo>
                    <a:pt x="12" y="0"/>
                    <a:pt x="12" y="0"/>
                    <a:pt x="12" y="0"/>
                  </a:cubicBezTo>
                  <a:lnTo>
                    <a:pt x="24" y="56"/>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510" name="Freeform 296"/>
            <p:cNvSpPr>
              <a:spLocks/>
            </p:cNvSpPr>
            <p:nvPr/>
          </p:nvSpPr>
          <p:spPr bwMode="auto">
            <a:xfrm>
              <a:off x="3245" y="1563"/>
              <a:ext cx="73" cy="149"/>
            </a:xfrm>
            <a:custGeom>
              <a:avLst/>
              <a:gdLst>
                <a:gd name="T0" fmla="*/ 17787 w 29"/>
                <a:gd name="T1" fmla="*/ 44394 h 56"/>
                <a:gd name="T2" fmla="*/ 15265 w 29"/>
                <a:gd name="T3" fmla="*/ 51722 h 56"/>
                <a:gd name="T4" fmla="*/ 10195 w 29"/>
                <a:gd name="T5" fmla="*/ 48260 h 56"/>
                <a:gd name="T6" fmla="*/ 0 w 29"/>
                <a:gd name="T7" fmla="*/ 3858 h 56"/>
                <a:gd name="T8" fmla="*/ 4531 w 29"/>
                <a:gd name="T9" fmla="*/ 4651 h 56"/>
                <a:gd name="T10" fmla="*/ 7673 w 29"/>
                <a:gd name="T11" fmla="*/ 0 h 56"/>
                <a:gd name="T12" fmla="*/ 17787 w 29"/>
                <a:gd name="T13" fmla="*/ 44394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56">
                  <a:moveTo>
                    <a:pt x="28" y="47"/>
                  </a:moveTo>
                  <a:cubicBezTo>
                    <a:pt x="29" y="50"/>
                    <a:pt x="28" y="54"/>
                    <a:pt x="24" y="55"/>
                  </a:cubicBezTo>
                  <a:cubicBezTo>
                    <a:pt x="21" y="56"/>
                    <a:pt x="18" y="54"/>
                    <a:pt x="16" y="51"/>
                  </a:cubicBezTo>
                  <a:cubicBezTo>
                    <a:pt x="0" y="4"/>
                    <a:pt x="0" y="4"/>
                    <a:pt x="0" y="4"/>
                  </a:cubicBezTo>
                  <a:cubicBezTo>
                    <a:pt x="7" y="5"/>
                    <a:pt x="7" y="5"/>
                    <a:pt x="7" y="5"/>
                  </a:cubicBezTo>
                  <a:cubicBezTo>
                    <a:pt x="12" y="0"/>
                    <a:pt x="12" y="0"/>
                    <a:pt x="12" y="0"/>
                  </a:cubicBezTo>
                  <a:lnTo>
                    <a:pt x="28" y="47"/>
                  </a:lnTo>
                  <a:close/>
                </a:path>
              </a:pathLst>
            </a:custGeom>
            <a:solidFill>
              <a:srgbClr val="FFE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11" name="Freeform 297"/>
            <p:cNvSpPr>
              <a:spLocks/>
            </p:cNvSpPr>
            <p:nvPr/>
          </p:nvSpPr>
          <p:spPr bwMode="auto">
            <a:xfrm>
              <a:off x="3245" y="1563"/>
              <a:ext cx="73" cy="149"/>
            </a:xfrm>
            <a:custGeom>
              <a:avLst/>
              <a:gdLst>
                <a:gd name="T0" fmla="*/ 17787 w 29"/>
                <a:gd name="T1" fmla="*/ 44394 h 56"/>
                <a:gd name="T2" fmla="*/ 15265 w 29"/>
                <a:gd name="T3" fmla="*/ 51722 h 56"/>
                <a:gd name="T4" fmla="*/ 10195 w 29"/>
                <a:gd name="T5" fmla="*/ 48260 h 56"/>
                <a:gd name="T6" fmla="*/ 0 w 29"/>
                <a:gd name="T7" fmla="*/ 3858 h 56"/>
                <a:gd name="T8" fmla="*/ 4531 w 29"/>
                <a:gd name="T9" fmla="*/ 4651 h 56"/>
                <a:gd name="T10" fmla="*/ 7673 w 29"/>
                <a:gd name="T11" fmla="*/ 0 h 56"/>
                <a:gd name="T12" fmla="*/ 17787 w 29"/>
                <a:gd name="T13" fmla="*/ 44394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56">
                  <a:moveTo>
                    <a:pt x="28" y="47"/>
                  </a:moveTo>
                  <a:cubicBezTo>
                    <a:pt x="29" y="50"/>
                    <a:pt x="28" y="54"/>
                    <a:pt x="24" y="55"/>
                  </a:cubicBezTo>
                  <a:cubicBezTo>
                    <a:pt x="21" y="56"/>
                    <a:pt x="18" y="54"/>
                    <a:pt x="16" y="51"/>
                  </a:cubicBezTo>
                  <a:cubicBezTo>
                    <a:pt x="0" y="4"/>
                    <a:pt x="0" y="4"/>
                    <a:pt x="0" y="4"/>
                  </a:cubicBezTo>
                  <a:cubicBezTo>
                    <a:pt x="7" y="5"/>
                    <a:pt x="7" y="5"/>
                    <a:pt x="7" y="5"/>
                  </a:cubicBezTo>
                  <a:cubicBezTo>
                    <a:pt x="12" y="0"/>
                    <a:pt x="12" y="0"/>
                    <a:pt x="12" y="0"/>
                  </a:cubicBezTo>
                  <a:lnTo>
                    <a:pt x="28" y="47"/>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512" name="Freeform 298"/>
            <p:cNvSpPr>
              <a:spLocks/>
            </p:cNvSpPr>
            <p:nvPr/>
          </p:nvSpPr>
          <p:spPr bwMode="auto">
            <a:xfrm>
              <a:off x="3100" y="1669"/>
              <a:ext cx="70" cy="112"/>
            </a:xfrm>
            <a:custGeom>
              <a:avLst/>
              <a:gdLst>
                <a:gd name="T0" fmla="*/ 15938 w 28"/>
                <a:gd name="T1" fmla="*/ 30584 h 42"/>
                <a:gd name="T2" fmla="*/ 14188 w 28"/>
                <a:gd name="T3" fmla="*/ 39232 h 42"/>
                <a:gd name="T4" fmla="*/ 9300 w 28"/>
                <a:gd name="T5" fmla="*/ 36259 h 42"/>
                <a:gd name="T6" fmla="*/ 0 w 28"/>
                <a:gd name="T7" fmla="*/ 5824 h 42"/>
                <a:gd name="T8" fmla="*/ 4425 w 28"/>
                <a:gd name="T9" fmla="*/ 5824 h 42"/>
                <a:gd name="T10" fmla="*/ 7345 w 28"/>
                <a:gd name="T11" fmla="*/ 0 h 42"/>
                <a:gd name="T12" fmla="*/ 15938 w 28"/>
                <a:gd name="T13" fmla="*/ 30584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42">
                  <a:moveTo>
                    <a:pt x="26" y="32"/>
                  </a:moveTo>
                  <a:cubicBezTo>
                    <a:pt x="28" y="35"/>
                    <a:pt x="26" y="39"/>
                    <a:pt x="23" y="41"/>
                  </a:cubicBezTo>
                  <a:cubicBezTo>
                    <a:pt x="20" y="42"/>
                    <a:pt x="16" y="41"/>
                    <a:pt x="15" y="38"/>
                  </a:cubicBezTo>
                  <a:cubicBezTo>
                    <a:pt x="0" y="6"/>
                    <a:pt x="0" y="6"/>
                    <a:pt x="0" y="6"/>
                  </a:cubicBezTo>
                  <a:cubicBezTo>
                    <a:pt x="7" y="6"/>
                    <a:pt x="7" y="6"/>
                    <a:pt x="7" y="6"/>
                  </a:cubicBezTo>
                  <a:cubicBezTo>
                    <a:pt x="12" y="0"/>
                    <a:pt x="12" y="0"/>
                    <a:pt x="12" y="0"/>
                  </a:cubicBezTo>
                  <a:lnTo>
                    <a:pt x="26" y="32"/>
                  </a:ln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13" name="Freeform 299"/>
            <p:cNvSpPr>
              <a:spLocks/>
            </p:cNvSpPr>
            <p:nvPr/>
          </p:nvSpPr>
          <p:spPr bwMode="auto">
            <a:xfrm>
              <a:off x="3100" y="1669"/>
              <a:ext cx="70" cy="112"/>
            </a:xfrm>
            <a:custGeom>
              <a:avLst/>
              <a:gdLst>
                <a:gd name="T0" fmla="*/ 15938 w 28"/>
                <a:gd name="T1" fmla="*/ 30584 h 42"/>
                <a:gd name="T2" fmla="*/ 14188 w 28"/>
                <a:gd name="T3" fmla="*/ 39232 h 42"/>
                <a:gd name="T4" fmla="*/ 9300 w 28"/>
                <a:gd name="T5" fmla="*/ 36259 h 42"/>
                <a:gd name="T6" fmla="*/ 0 w 28"/>
                <a:gd name="T7" fmla="*/ 5824 h 42"/>
                <a:gd name="T8" fmla="*/ 4425 w 28"/>
                <a:gd name="T9" fmla="*/ 5824 h 42"/>
                <a:gd name="T10" fmla="*/ 7345 w 28"/>
                <a:gd name="T11" fmla="*/ 0 h 42"/>
                <a:gd name="T12" fmla="*/ 15938 w 28"/>
                <a:gd name="T13" fmla="*/ 30584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42">
                  <a:moveTo>
                    <a:pt x="26" y="32"/>
                  </a:moveTo>
                  <a:cubicBezTo>
                    <a:pt x="28" y="35"/>
                    <a:pt x="26" y="39"/>
                    <a:pt x="23" y="41"/>
                  </a:cubicBezTo>
                  <a:cubicBezTo>
                    <a:pt x="20" y="42"/>
                    <a:pt x="16" y="41"/>
                    <a:pt x="15" y="38"/>
                  </a:cubicBezTo>
                  <a:cubicBezTo>
                    <a:pt x="0" y="6"/>
                    <a:pt x="0" y="6"/>
                    <a:pt x="0" y="6"/>
                  </a:cubicBezTo>
                  <a:cubicBezTo>
                    <a:pt x="7" y="6"/>
                    <a:pt x="7" y="6"/>
                    <a:pt x="7" y="6"/>
                  </a:cubicBezTo>
                  <a:cubicBezTo>
                    <a:pt x="12" y="0"/>
                    <a:pt x="12" y="0"/>
                    <a:pt x="12" y="0"/>
                  </a:cubicBezTo>
                  <a:lnTo>
                    <a:pt x="26" y="32"/>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514" name="Freeform 300"/>
            <p:cNvSpPr>
              <a:spLocks/>
            </p:cNvSpPr>
            <p:nvPr/>
          </p:nvSpPr>
          <p:spPr bwMode="auto">
            <a:xfrm>
              <a:off x="2965" y="1755"/>
              <a:ext cx="53" cy="80"/>
            </a:xfrm>
            <a:custGeom>
              <a:avLst/>
              <a:gdLst>
                <a:gd name="T0" fmla="*/ 12912 w 21"/>
                <a:gd name="T1" fmla="*/ 20083 h 30"/>
                <a:gd name="T2" fmla="*/ 11160 w 21"/>
                <a:gd name="T3" fmla="*/ 27669 h 30"/>
                <a:gd name="T4" fmla="*/ 5116 w 21"/>
                <a:gd name="T5" fmla="*/ 24824 h 30"/>
                <a:gd name="T6" fmla="*/ 0 w 21"/>
                <a:gd name="T7" fmla="*/ 4701 h 30"/>
                <a:gd name="T8" fmla="*/ 4631 w 21"/>
                <a:gd name="T9" fmla="*/ 5824 h 30"/>
                <a:gd name="T10" fmla="*/ 7796 w 21"/>
                <a:gd name="T11" fmla="*/ 0 h 30"/>
                <a:gd name="T12" fmla="*/ 12912 w 21"/>
                <a:gd name="T13" fmla="*/ 20083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30">
                  <a:moveTo>
                    <a:pt x="20" y="21"/>
                  </a:moveTo>
                  <a:cubicBezTo>
                    <a:pt x="21" y="24"/>
                    <a:pt x="20" y="28"/>
                    <a:pt x="17" y="29"/>
                  </a:cubicBezTo>
                  <a:cubicBezTo>
                    <a:pt x="13" y="30"/>
                    <a:pt x="10" y="29"/>
                    <a:pt x="8" y="26"/>
                  </a:cubicBezTo>
                  <a:cubicBezTo>
                    <a:pt x="0" y="5"/>
                    <a:pt x="0" y="5"/>
                    <a:pt x="0" y="5"/>
                  </a:cubicBezTo>
                  <a:cubicBezTo>
                    <a:pt x="7" y="6"/>
                    <a:pt x="7" y="6"/>
                    <a:pt x="7" y="6"/>
                  </a:cubicBezTo>
                  <a:cubicBezTo>
                    <a:pt x="12" y="0"/>
                    <a:pt x="12" y="0"/>
                    <a:pt x="12" y="0"/>
                  </a:cubicBezTo>
                  <a:lnTo>
                    <a:pt x="20" y="21"/>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15" name="Freeform 301"/>
            <p:cNvSpPr>
              <a:spLocks/>
            </p:cNvSpPr>
            <p:nvPr/>
          </p:nvSpPr>
          <p:spPr bwMode="auto">
            <a:xfrm>
              <a:off x="2965" y="1755"/>
              <a:ext cx="53" cy="80"/>
            </a:xfrm>
            <a:custGeom>
              <a:avLst/>
              <a:gdLst>
                <a:gd name="T0" fmla="*/ 12912 w 21"/>
                <a:gd name="T1" fmla="*/ 20083 h 30"/>
                <a:gd name="T2" fmla="*/ 11160 w 21"/>
                <a:gd name="T3" fmla="*/ 27669 h 30"/>
                <a:gd name="T4" fmla="*/ 5116 w 21"/>
                <a:gd name="T5" fmla="*/ 24824 h 30"/>
                <a:gd name="T6" fmla="*/ 0 w 21"/>
                <a:gd name="T7" fmla="*/ 4701 h 30"/>
                <a:gd name="T8" fmla="*/ 4631 w 21"/>
                <a:gd name="T9" fmla="*/ 5824 h 30"/>
                <a:gd name="T10" fmla="*/ 7796 w 21"/>
                <a:gd name="T11" fmla="*/ 0 h 30"/>
                <a:gd name="T12" fmla="*/ 12912 w 21"/>
                <a:gd name="T13" fmla="*/ 20083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30">
                  <a:moveTo>
                    <a:pt x="20" y="21"/>
                  </a:moveTo>
                  <a:cubicBezTo>
                    <a:pt x="21" y="24"/>
                    <a:pt x="20" y="28"/>
                    <a:pt x="17" y="29"/>
                  </a:cubicBezTo>
                  <a:cubicBezTo>
                    <a:pt x="13" y="30"/>
                    <a:pt x="10" y="29"/>
                    <a:pt x="8" y="26"/>
                  </a:cubicBezTo>
                  <a:cubicBezTo>
                    <a:pt x="0" y="5"/>
                    <a:pt x="0" y="5"/>
                    <a:pt x="0" y="5"/>
                  </a:cubicBezTo>
                  <a:cubicBezTo>
                    <a:pt x="7" y="6"/>
                    <a:pt x="7" y="6"/>
                    <a:pt x="7" y="6"/>
                  </a:cubicBezTo>
                  <a:cubicBezTo>
                    <a:pt x="12" y="0"/>
                    <a:pt x="12" y="0"/>
                    <a:pt x="12" y="0"/>
                  </a:cubicBezTo>
                  <a:lnTo>
                    <a:pt x="20" y="21"/>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516" name="Freeform 302"/>
            <p:cNvSpPr>
              <a:spLocks/>
            </p:cNvSpPr>
            <p:nvPr/>
          </p:nvSpPr>
          <p:spPr bwMode="auto">
            <a:xfrm>
              <a:off x="2070" y="1597"/>
              <a:ext cx="35" cy="171"/>
            </a:xfrm>
            <a:custGeom>
              <a:avLst/>
              <a:gdLst>
                <a:gd name="T0" fmla="*/ 1300 w 14"/>
                <a:gd name="T1" fmla="*/ 6926 h 64"/>
                <a:gd name="T2" fmla="*/ 4895 w 14"/>
                <a:gd name="T3" fmla="*/ 1071 h 64"/>
                <a:gd name="T4" fmla="*/ 8595 w 14"/>
                <a:gd name="T5" fmla="*/ 6926 h 64"/>
                <a:gd name="T6" fmla="*/ 8125 w 14"/>
                <a:gd name="T7" fmla="*/ 62223 h 64"/>
                <a:gd name="T8" fmla="*/ 4425 w 14"/>
                <a:gd name="T9" fmla="*/ 59382 h 64"/>
                <a:gd name="T10" fmla="*/ 0 w 14"/>
                <a:gd name="T11" fmla="*/ 62223 h 64"/>
                <a:gd name="T12" fmla="*/ 1300 w 14"/>
                <a:gd name="T13" fmla="*/ 6926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64">
                  <a:moveTo>
                    <a:pt x="2" y="7"/>
                  </a:moveTo>
                  <a:cubicBezTo>
                    <a:pt x="2" y="3"/>
                    <a:pt x="5" y="0"/>
                    <a:pt x="8" y="1"/>
                  </a:cubicBezTo>
                  <a:cubicBezTo>
                    <a:pt x="12" y="1"/>
                    <a:pt x="14" y="3"/>
                    <a:pt x="14" y="7"/>
                  </a:cubicBezTo>
                  <a:cubicBezTo>
                    <a:pt x="13" y="64"/>
                    <a:pt x="13" y="64"/>
                    <a:pt x="13" y="64"/>
                  </a:cubicBezTo>
                  <a:cubicBezTo>
                    <a:pt x="7" y="61"/>
                    <a:pt x="7" y="61"/>
                    <a:pt x="7" y="61"/>
                  </a:cubicBezTo>
                  <a:cubicBezTo>
                    <a:pt x="0" y="64"/>
                    <a:pt x="0" y="64"/>
                    <a:pt x="0" y="64"/>
                  </a:cubicBezTo>
                  <a:lnTo>
                    <a:pt x="2" y="7"/>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17" name="Freeform 303"/>
            <p:cNvSpPr>
              <a:spLocks/>
            </p:cNvSpPr>
            <p:nvPr/>
          </p:nvSpPr>
          <p:spPr bwMode="auto">
            <a:xfrm>
              <a:off x="2070" y="1597"/>
              <a:ext cx="35" cy="171"/>
            </a:xfrm>
            <a:custGeom>
              <a:avLst/>
              <a:gdLst>
                <a:gd name="T0" fmla="*/ 1300 w 14"/>
                <a:gd name="T1" fmla="*/ 6926 h 64"/>
                <a:gd name="T2" fmla="*/ 4895 w 14"/>
                <a:gd name="T3" fmla="*/ 1071 h 64"/>
                <a:gd name="T4" fmla="*/ 8595 w 14"/>
                <a:gd name="T5" fmla="*/ 6926 h 64"/>
                <a:gd name="T6" fmla="*/ 8125 w 14"/>
                <a:gd name="T7" fmla="*/ 62223 h 64"/>
                <a:gd name="T8" fmla="*/ 4425 w 14"/>
                <a:gd name="T9" fmla="*/ 59382 h 64"/>
                <a:gd name="T10" fmla="*/ 0 w 14"/>
                <a:gd name="T11" fmla="*/ 62223 h 64"/>
                <a:gd name="T12" fmla="*/ 1300 w 14"/>
                <a:gd name="T13" fmla="*/ 6926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64">
                  <a:moveTo>
                    <a:pt x="2" y="7"/>
                  </a:moveTo>
                  <a:cubicBezTo>
                    <a:pt x="2" y="3"/>
                    <a:pt x="5" y="0"/>
                    <a:pt x="8" y="1"/>
                  </a:cubicBezTo>
                  <a:cubicBezTo>
                    <a:pt x="12" y="1"/>
                    <a:pt x="14" y="3"/>
                    <a:pt x="14" y="7"/>
                  </a:cubicBezTo>
                  <a:cubicBezTo>
                    <a:pt x="13" y="64"/>
                    <a:pt x="13" y="64"/>
                    <a:pt x="13" y="64"/>
                  </a:cubicBezTo>
                  <a:cubicBezTo>
                    <a:pt x="7" y="61"/>
                    <a:pt x="7" y="61"/>
                    <a:pt x="7" y="61"/>
                  </a:cubicBezTo>
                  <a:cubicBezTo>
                    <a:pt x="0" y="64"/>
                    <a:pt x="0" y="64"/>
                    <a:pt x="0" y="64"/>
                  </a:cubicBezTo>
                  <a:lnTo>
                    <a:pt x="2" y="7"/>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518" name="Freeform 304"/>
            <p:cNvSpPr>
              <a:spLocks/>
            </p:cNvSpPr>
            <p:nvPr/>
          </p:nvSpPr>
          <p:spPr bwMode="auto">
            <a:xfrm>
              <a:off x="2075" y="1600"/>
              <a:ext cx="28" cy="152"/>
            </a:xfrm>
            <a:custGeom>
              <a:avLst/>
              <a:gdLst>
                <a:gd name="T0" fmla="*/ 1387 w 11"/>
                <a:gd name="T1" fmla="*/ 5824 h 57"/>
                <a:gd name="T2" fmla="*/ 0 w 11"/>
                <a:gd name="T3" fmla="*/ 54613 h 57"/>
                <a:gd name="T4" fmla="*/ 2146 w 11"/>
                <a:gd name="T5" fmla="*/ 28728 h 57"/>
                <a:gd name="T6" fmla="*/ 6297 w 11"/>
                <a:gd name="T7" fmla="*/ 2824 h 57"/>
                <a:gd name="T8" fmla="*/ 1387 w 11"/>
                <a:gd name="T9" fmla="*/ 5824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7">
                  <a:moveTo>
                    <a:pt x="2" y="6"/>
                  </a:moveTo>
                  <a:cubicBezTo>
                    <a:pt x="0" y="57"/>
                    <a:pt x="0" y="57"/>
                    <a:pt x="0" y="57"/>
                  </a:cubicBezTo>
                  <a:cubicBezTo>
                    <a:pt x="0" y="51"/>
                    <a:pt x="1" y="52"/>
                    <a:pt x="3" y="30"/>
                  </a:cubicBezTo>
                  <a:cubicBezTo>
                    <a:pt x="4" y="6"/>
                    <a:pt x="7" y="3"/>
                    <a:pt x="9" y="3"/>
                  </a:cubicBezTo>
                  <a:cubicBezTo>
                    <a:pt x="11" y="2"/>
                    <a:pt x="2" y="0"/>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19" name="Freeform 305"/>
            <p:cNvSpPr>
              <a:spLocks/>
            </p:cNvSpPr>
            <p:nvPr/>
          </p:nvSpPr>
          <p:spPr bwMode="auto">
            <a:xfrm>
              <a:off x="2225" y="2243"/>
              <a:ext cx="98" cy="162"/>
            </a:xfrm>
            <a:custGeom>
              <a:avLst/>
              <a:gdLst>
                <a:gd name="T0" fmla="*/ 16341 w 39"/>
                <a:gd name="T1" fmla="*/ 3822 h 61"/>
                <a:gd name="T2" fmla="*/ 22130 w 39"/>
                <a:gd name="T3" fmla="*/ 1742 h 61"/>
                <a:gd name="T4" fmla="*/ 23452 w 39"/>
                <a:gd name="T5" fmla="*/ 9494 h 61"/>
                <a:gd name="T6" fmla="*/ 7016 w 39"/>
                <a:gd name="T7" fmla="*/ 56812 h 61"/>
                <a:gd name="T8" fmla="*/ 4508 w 39"/>
                <a:gd name="T9" fmla="*/ 51227 h 61"/>
                <a:gd name="T10" fmla="*/ 0 w 39"/>
                <a:gd name="T11" fmla="*/ 51227 h 61"/>
                <a:gd name="T12" fmla="*/ 16341 w 39"/>
                <a:gd name="T13" fmla="*/ 3822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61">
                  <a:moveTo>
                    <a:pt x="26" y="4"/>
                  </a:moveTo>
                  <a:cubicBezTo>
                    <a:pt x="28" y="1"/>
                    <a:pt x="32" y="0"/>
                    <a:pt x="35" y="2"/>
                  </a:cubicBezTo>
                  <a:cubicBezTo>
                    <a:pt x="38" y="3"/>
                    <a:pt x="39" y="7"/>
                    <a:pt x="37" y="10"/>
                  </a:cubicBezTo>
                  <a:cubicBezTo>
                    <a:pt x="11" y="61"/>
                    <a:pt x="11" y="61"/>
                    <a:pt x="11" y="61"/>
                  </a:cubicBezTo>
                  <a:cubicBezTo>
                    <a:pt x="7" y="55"/>
                    <a:pt x="7" y="55"/>
                    <a:pt x="7" y="55"/>
                  </a:cubicBezTo>
                  <a:cubicBezTo>
                    <a:pt x="0" y="55"/>
                    <a:pt x="0" y="55"/>
                    <a:pt x="0" y="55"/>
                  </a:cubicBezTo>
                  <a:lnTo>
                    <a:pt x="26" y="4"/>
                  </a:lnTo>
                  <a:close/>
                </a:path>
              </a:pathLst>
            </a:custGeom>
            <a:solidFill>
              <a:srgbClr val="FE80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20" name="Freeform 306"/>
            <p:cNvSpPr>
              <a:spLocks/>
            </p:cNvSpPr>
            <p:nvPr/>
          </p:nvSpPr>
          <p:spPr bwMode="auto">
            <a:xfrm>
              <a:off x="2225" y="2243"/>
              <a:ext cx="98" cy="162"/>
            </a:xfrm>
            <a:custGeom>
              <a:avLst/>
              <a:gdLst>
                <a:gd name="T0" fmla="*/ 16341 w 39"/>
                <a:gd name="T1" fmla="*/ 3822 h 61"/>
                <a:gd name="T2" fmla="*/ 22130 w 39"/>
                <a:gd name="T3" fmla="*/ 1742 h 61"/>
                <a:gd name="T4" fmla="*/ 23452 w 39"/>
                <a:gd name="T5" fmla="*/ 9494 h 61"/>
                <a:gd name="T6" fmla="*/ 7016 w 39"/>
                <a:gd name="T7" fmla="*/ 56812 h 61"/>
                <a:gd name="T8" fmla="*/ 4508 w 39"/>
                <a:gd name="T9" fmla="*/ 51227 h 61"/>
                <a:gd name="T10" fmla="*/ 0 w 39"/>
                <a:gd name="T11" fmla="*/ 51227 h 61"/>
                <a:gd name="T12" fmla="*/ 16341 w 39"/>
                <a:gd name="T13" fmla="*/ 3822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61">
                  <a:moveTo>
                    <a:pt x="26" y="4"/>
                  </a:moveTo>
                  <a:cubicBezTo>
                    <a:pt x="28" y="1"/>
                    <a:pt x="32" y="0"/>
                    <a:pt x="35" y="2"/>
                  </a:cubicBezTo>
                  <a:cubicBezTo>
                    <a:pt x="38" y="3"/>
                    <a:pt x="39" y="7"/>
                    <a:pt x="37" y="10"/>
                  </a:cubicBezTo>
                  <a:cubicBezTo>
                    <a:pt x="11" y="61"/>
                    <a:pt x="11" y="61"/>
                    <a:pt x="11" y="61"/>
                  </a:cubicBezTo>
                  <a:cubicBezTo>
                    <a:pt x="7" y="55"/>
                    <a:pt x="7" y="55"/>
                    <a:pt x="7" y="55"/>
                  </a:cubicBezTo>
                  <a:cubicBezTo>
                    <a:pt x="0" y="55"/>
                    <a:pt x="0" y="55"/>
                    <a:pt x="0" y="55"/>
                  </a:cubicBezTo>
                  <a:lnTo>
                    <a:pt x="26" y="4"/>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521" name="Freeform 307"/>
            <p:cNvSpPr>
              <a:spLocks/>
            </p:cNvSpPr>
            <p:nvPr/>
          </p:nvSpPr>
          <p:spPr bwMode="auto">
            <a:xfrm>
              <a:off x="2235" y="2243"/>
              <a:ext cx="85" cy="136"/>
            </a:xfrm>
            <a:custGeom>
              <a:avLst/>
              <a:gdLst>
                <a:gd name="T0" fmla="*/ 14658 w 34"/>
                <a:gd name="T1" fmla="*/ 5824 h 51"/>
                <a:gd name="T2" fmla="*/ 0 w 34"/>
                <a:gd name="T3" fmla="*/ 48947 h 51"/>
                <a:gd name="T4" fmla="*/ 8595 w 34"/>
                <a:gd name="T5" fmla="*/ 26944 h 51"/>
                <a:gd name="T6" fmla="*/ 19533 w 34"/>
                <a:gd name="T7" fmla="*/ 5824 h 51"/>
                <a:gd name="T8" fmla="*/ 14658 w 34"/>
                <a:gd name="T9" fmla="*/ 5824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51">
                  <a:moveTo>
                    <a:pt x="24" y="6"/>
                  </a:moveTo>
                  <a:cubicBezTo>
                    <a:pt x="0" y="51"/>
                    <a:pt x="0" y="51"/>
                    <a:pt x="0" y="51"/>
                  </a:cubicBezTo>
                  <a:cubicBezTo>
                    <a:pt x="3" y="45"/>
                    <a:pt x="3" y="46"/>
                    <a:pt x="14" y="28"/>
                  </a:cubicBezTo>
                  <a:cubicBezTo>
                    <a:pt x="26" y="6"/>
                    <a:pt x="30" y="6"/>
                    <a:pt x="32" y="6"/>
                  </a:cubicBezTo>
                  <a:cubicBezTo>
                    <a:pt x="34" y="6"/>
                    <a:pt x="27" y="0"/>
                    <a:pt x="2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22" name="Freeform 308"/>
            <p:cNvSpPr>
              <a:spLocks/>
            </p:cNvSpPr>
            <p:nvPr/>
          </p:nvSpPr>
          <p:spPr bwMode="auto">
            <a:xfrm>
              <a:off x="2085" y="2117"/>
              <a:ext cx="118" cy="150"/>
            </a:xfrm>
            <a:custGeom>
              <a:avLst/>
              <a:gdLst>
                <a:gd name="T0" fmla="*/ 22043 w 47"/>
                <a:gd name="T1" fmla="*/ 4018 h 56"/>
                <a:gd name="T2" fmla="*/ 27539 w 47"/>
                <a:gd name="T3" fmla="*/ 1808 h 56"/>
                <a:gd name="T4" fmla="*/ 28328 w 47"/>
                <a:gd name="T5" fmla="*/ 10763 h 56"/>
                <a:gd name="T6" fmla="*/ 6284 w 47"/>
                <a:gd name="T7" fmla="*/ 55446 h 56"/>
                <a:gd name="T8" fmla="*/ 4494 w 47"/>
                <a:gd name="T9" fmla="*/ 49527 h 56"/>
                <a:gd name="T10" fmla="*/ 0 w 47"/>
                <a:gd name="T11" fmla="*/ 47719 h 56"/>
                <a:gd name="T12" fmla="*/ 22043 w 47"/>
                <a:gd name="T13" fmla="*/ 4018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56">
                  <a:moveTo>
                    <a:pt x="35" y="4"/>
                  </a:moveTo>
                  <a:cubicBezTo>
                    <a:pt x="38" y="1"/>
                    <a:pt x="41" y="0"/>
                    <a:pt x="44" y="2"/>
                  </a:cubicBezTo>
                  <a:cubicBezTo>
                    <a:pt x="47" y="5"/>
                    <a:pt x="47" y="9"/>
                    <a:pt x="45" y="11"/>
                  </a:cubicBezTo>
                  <a:cubicBezTo>
                    <a:pt x="10" y="56"/>
                    <a:pt x="10" y="56"/>
                    <a:pt x="10" y="56"/>
                  </a:cubicBezTo>
                  <a:cubicBezTo>
                    <a:pt x="7" y="50"/>
                    <a:pt x="7" y="50"/>
                    <a:pt x="7" y="50"/>
                  </a:cubicBezTo>
                  <a:cubicBezTo>
                    <a:pt x="0" y="48"/>
                    <a:pt x="0" y="48"/>
                    <a:pt x="0" y="48"/>
                  </a:cubicBezTo>
                  <a:lnTo>
                    <a:pt x="35" y="4"/>
                  </a:ln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23" name="Freeform 309"/>
            <p:cNvSpPr>
              <a:spLocks/>
            </p:cNvSpPr>
            <p:nvPr/>
          </p:nvSpPr>
          <p:spPr bwMode="auto">
            <a:xfrm>
              <a:off x="2085" y="2117"/>
              <a:ext cx="118" cy="150"/>
            </a:xfrm>
            <a:custGeom>
              <a:avLst/>
              <a:gdLst>
                <a:gd name="T0" fmla="*/ 22043 w 47"/>
                <a:gd name="T1" fmla="*/ 4018 h 56"/>
                <a:gd name="T2" fmla="*/ 27539 w 47"/>
                <a:gd name="T3" fmla="*/ 1808 h 56"/>
                <a:gd name="T4" fmla="*/ 28328 w 47"/>
                <a:gd name="T5" fmla="*/ 10763 h 56"/>
                <a:gd name="T6" fmla="*/ 6284 w 47"/>
                <a:gd name="T7" fmla="*/ 55446 h 56"/>
                <a:gd name="T8" fmla="*/ 4494 w 47"/>
                <a:gd name="T9" fmla="*/ 49527 h 56"/>
                <a:gd name="T10" fmla="*/ 0 w 47"/>
                <a:gd name="T11" fmla="*/ 47719 h 56"/>
                <a:gd name="T12" fmla="*/ 22043 w 47"/>
                <a:gd name="T13" fmla="*/ 4018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56">
                  <a:moveTo>
                    <a:pt x="35" y="4"/>
                  </a:moveTo>
                  <a:cubicBezTo>
                    <a:pt x="38" y="1"/>
                    <a:pt x="41" y="0"/>
                    <a:pt x="44" y="2"/>
                  </a:cubicBezTo>
                  <a:cubicBezTo>
                    <a:pt x="47" y="5"/>
                    <a:pt x="47" y="9"/>
                    <a:pt x="45" y="11"/>
                  </a:cubicBezTo>
                  <a:cubicBezTo>
                    <a:pt x="10" y="56"/>
                    <a:pt x="10" y="56"/>
                    <a:pt x="10" y="56"/>
                  </a:cubicBezTo>
                  <a:cubicBezTo>
                    <a:pt x="7" y="50"/>
                    <a:pt x="7" y="50"/>
                    <a:pt x="7" y="50"/>
                  </a:cubicBezTo>
                  <a:cubicBezTo>
                    <a:pt x="0" y="48"/>
                    <a:pt x="0" y="48"/>
                    <a:pt x="0" y="48"/>
                  </a:cubicBezTo>
                  <a:lnTo>
                    <a:pt x="35" y="4"/>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524" name="Freeform 310"/>
            <p:cNvSpPr>
              <a:spLocks/>
            </p:cNvSpPr>
            <p:nvPr/>
          </p:nvSpPr>
          <p:spPr bwMode="auto">
            <a:xfrm>
              <a:off x="2098" y="2117"/>
              <a:ext cx="105" cy="120"/>
            </a:xfrm>
            <a:custGeom>
              <a:avLst/>
              <a:gdLst>
                <a:gd name="T0" fmla="*/ 19533 w 42"/>
                <a:gd name="T1" fmla="*/ 4701 h 45"/>
                <a:gd name="T2" fmla="*/ 0 w 42"/>
                <a:gd name="T3" fmla="*/ 43144 h 45"/>
                <a:gd name="T4" fmla="*/ 11063 w 42"/>
                <a:gd name="T5" fmla="*/ 24120 h 45"/>
                <a:gd name="T6" fmla="*/ 23958 w 42"/>
                <a:gd name="T7" fmla="*/ 6883 h 45"/>
                <a:gd name="T8" fmla="*/ 19533 w 42"/>
                <a:gd name="T9" fmla="*/ 4701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45">
                  <a:moveTo>
                    <a:pt x="32" y="5"/>
                  </a:moveTo>
                  <a:cubicBezTo>
                    <a:pt x="0" y="45"/>
                    <a:pt x="0" y="45"/>
                    <a:pt x="0" y="45"/>
                  </a:cubicBezTo>
                  <a:cubicBezTo>
                    <a:pt x="4" y="40"/>
                    <a:pt x="4" y="41"/>
                    <a:pt x="18" y="25"/>
                  </a:cubicBezTo>
                  <a:cubicBezTo>
                    <a:pt x="34" y="6"/>
                    <a:pt x="37" y="6"/>
                    <a:pt x="39" y="7"/>
                  </a:cubicBezTo>
                  <a:cubicBezTo>
                    <a:pt x="42" y="7"/>
                    <a:pt x="36" y="0"/>
                    <a:pt x="3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25" name="Freeform 311"/>
            <p:cNvSpPr>
              <a:spLocks/>
            </p:cNvSpPr>
            <p:nvPr/>
          </p:nvSpPr>
          <p:spPr bwMode="auto">
            <a:xfrm>
              <a:off x="2888" y="2467"/>
              <a:ext cx="40" cy="170"/>
            </a:xfrm>
            <a:custGeom>
              <a:avLst/>
              <a:gdLst>
                <a:gd name="T0" fmla="*/ 1958 w 16"/>
                <a:gd name="T1" fmla="*/ 5679 h 64"/>
                <a:gd name="T2" fmla="*/ 6175 w 16"/>
                <a:gd name="T3" fmla="*/ 0 h 64"/>
                <a:gd name="T4" fmla="*/ 9770 w 16"/>
                <a:gd name="T5" fmla="*/ 5679 h 64"/>
                <a:gd name="T6" fmla="*/ 7345 w 16"/>
                <a:gd name="T7" fmla="*/ 59782 h 64"/>
                <a:gd name="T8" fmla="*/ 4425 w 16"/>
                <a:gd name="T9" fmla="*/ 55810 h 64"/>
                <a:gd name="T10" fmla="*/ 0 w 16"/>
                <a:gd name="T11" fmla="*/ 58695 h 64"/>
                <a:gd name="T12" fmla="*/ 1958 w 16"/>
                <a:gd name="T13" fmla="*/ 5679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64">
                  <a:moveTo>
                    <a:pt x="3" y="6"/>
                  </a:moveTo>
                  <a:cubicBezTo>
                    <a:pt x="3" y="2"/>
                    <a:pt x="6" y="0"/>
                    <a:pt x="10" y="0"/>
                  </a:cubicBezTo>
                  <a:cubicBezTo>
                    <a:pt x="13" y="0"/>
                    <a:pt x="16" y="3"/>
                    <a:pt x="16" y="6"/>
                  </a:cubicBezTo>
                  <a:cubicBezTo>
                    <a:pt x="12" y="64"/>
                    <a:pt x="12" y="64"/>
                    <a:pt x="12" y="64"/>
                  </a:cubicBezTo>
                  <a:cubicBezTo>
                    <a:pt x="7" y="60"/>
                    <a:pt x="7" y="60"/>
                    <a:pt x="7" y="60"/>
                  </a:cubicBezTo>
                  <a:cubicBezTo>
                    <a:pt x="0" y="63"/>
                    <a:pt x="0" y="63"/>
                    <a:pt x="0" y="63"/>
                  </a:cubicBezTo>
                  <a:lnTo>
                    <a:pt x="3" y="6"/>
                  </a:lnTo>
                  <a:close/>
                </a:path>
              </a:pathLst>
            </a:custGeom>
            <a:solidFill>
              <a:srgbClr val="FE80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26" name="Freeform 312"/>
            <p:cNvSpPr>
              <a:spLocks/>
            </p:cNvSpPr>
            <p:nvPr/>
          </p:nvSpPr>
          <p:spPr bwMode="auto">
            <a:xfrm>
              <a:off x="2888" y="2467"/>
              <a:ext cx="40" cy="170"/>
            </a:xfrm>
            <a:custGeom>
              <a:avLst/>
              <a:gdLst>
                <a:gd name="T0" fmla="*/ 1958 w 16"/>
                <a:gd name="T1" fmla="*/ 5679 h 64"/>
                <a:gd name="T2" fmla="*/ 6175 w 16"/>
                <a:gd name="T3" fmla="*/ 0 h 64"/>
                <a:gd name="T4" fmla="*/ 9770 w 16"/>
                <a:gd name="T5" fmla="*/ 5679 h 64"/>
                <a:gd name="T6" fmla="*/ 7345 w 16"/>
                <a:gd name="T7" fmla="*/ 59782 h 64"/>
                <a:gd name="T8" fmla="*/ 4425 w 16"/>
                <a:gd name="T9" fmla="*/ 55810 h 64"/>
                <a:gd name="T10" fmla="*/ 0 w 16"/>
                <a:gd name="T11" fmla="*/ 58695 h 64"/>
                <a:gd name="T12" fmla="*/ 1958 w 16"/>
                <a:gd name="T13" fmla="*/ 5679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64">
                  <a:moveTo>
                    <a:pt x="3" y="6"/>
                  </a:moveTo>
                  <a:cubicBezTo>
                    <a:pt x="3" y="2"/>
                    <a:pt x="6" y="0"/>
                    <a:pt x="10" y="0"/>
                  </a:cubicBezTo>
                  <a:cubicBezTo>
                    <a:pt x="13" y="0"/>
                    <a:pt x="16" y="3"/>
                    <a:pt x="16" y="6"/>
                  </a:cubicBezTo>
                  <a:cubicBezTo>
                    <a:pt x="12" y="64"/>
                    <a:pt x="12" y="64"/>
                    <a:pt x="12" y="64"/>
                  </a:cubicBezTo>
                  <a:cubicBezTo>
                    <a:pt x="7" y="60"/>
                    <a:pt x="7" y="60"/>
                    <a:pt x="7" y="60"/>
                  </a:cubicBezTo>
                  <a:cubicBezTo>
                    <a:pt x="0" y="63"/>
                    <a:pt x="0" y="63"/>
                    <a:pt x="0" y="63"/>
                  </a:cubicBezTo>
                  <a:lnTo>
                    <a:pt x="3" y="6"/>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527" name="Freeform 313"/>
            <p:cNvSpPr>
              <a:spLocks/>
            </p:cNvSpPr>
            <p:nvPr/>
          </p:nvSpPr>
          <p:spPr bwMode="auto">
            <a:xfrm>
              <a:off x="2893" y="2467"/>
              <a:ext cx="32" cy="152"/>
            </a:xfrm>
            <a:custGeom>
              <a:avLst/>
              <a:gdLst>
                <a:gd name="T0" fmla="*/ 1538 w 13"/>
                <a:gd name="T1" fmla="*/ 5824 h 57"/>
                <a:gd name="T2" fmla="*/ 0 w 13"/>
                <a:gd name="T3" fmla="*/ 54613 h 57"/>
                <a:gd name="T4" fmla="*/ 2284 w 13"/>
                <a:gd name="T5" fmla="*/ 29789 h 57"/>
                <a:gd name="T6" fmla="*/ 5950 w 13"/>
                <a:gd name="T7" fmla="*/ 2824 h 57"/>
                <a:gd name="T8" fmla="*/ 1538 w 13"/>
                <a:gd name="T9" fmla="*/ 5824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57">
                  <a:moveTo>
                    <a:pt x="3" y="6"/>
                  </a:moveTo>
                  <a:cubicBezTo>
                    <a:pt x="0" y="57"/>
                    <a:pt x="0" y="57"/>
                    <a:pt x="0" y="57"/>
                  </a:cubicBezTo>
                  <a:cubicBezTo>
                    <a:pt x="1" y="51"/>
                    <a:pt x="1" y="52"/>
                    <a:pt x="4" y="31"/>
                  </a:cubicBezTo>
                  <a:cubicBezTo>
                    <a:pt x="6" y="6"/>
                    <a:pt x="8" y="4"/>
                    <a:pt x="11" y="3"/>
                  </a:cubicBezTo>
                  <a:cubicBezTo>
                    <a:pt x="13" y="2"/>
                    <a:pt x="4" y="0"/>
                    <a:pt x="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28" name="Freeform 314"/>
            <p:cNvSpPr>
              <a:spLocks/>
            </p:cNvSpPr>
            <p:nvPr/>
          </p:nvSpPr>
          <p:spPr bwMode="auto">
            <a:xfrm>
              <a:off x="3048" y="2461"/>
              <a:ext cx="40" cy="174"/>
            </a:xfrm>
            <a:custGeom>
              <a:avLst/>
              <a:gdLst>
                <a:gd name="T0" fmla="*/ 0 w 16"/>
                <a:gd name="T1" fmla="*/ 7710 h 65"/>
                <a:gd name="T2" fmla="*/ 3720 w 16"/>
                <a:gd name="T3" fmla="*/ 1076 h 65"/>
                <a:gd name="T4" fmla="*/ 7345 w 16"/>
                <a:gd name="T5" fmla="*/ 5905 h 65"/>
                <a:gd name="T6" fmla="*/ 9770 w 16"/>
                <a:gd name="T7" fmla="*/ 62959 h 65"/>
                <a:gd name="T8" fmla="*/ 6175 w 16"/>
                <a:gd name="T9" fmla="*/ 59928 h 65"/>
                <a:gd name="T10" fmla="*/ 2470 w 16"/>
                <a:gd name="T11" fmla="*/ 64035 h 65"/>
                <a:gd name="T12" fmla="*/ 0 w 16"/>
                <a:gd name="T13" fmla="*/ 7710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65">
                  <a:moveTo>
                    <a:pt x="0" y="8"/>
                  </a:moveTo>
                  <a:cubicBezTo>
                    <a:pt x="0" y="4"/>
                    <a:pt x="2" y="1"/>
                    <a:pt x="6" y="1"/>
                  </a:cubicBezTo>
                  <a:cubicBezTo>
                    <a:pt x="9" y="0"/>
                    <a:pt x="12" y="3"/>
                    <a:pt x="12" y="6"/>
                  </a:cubicBezTo>
                  <a:cubicBezTo>
                    <a:pt x="16" y="64"/>
                    <a:pt x="16" y="64"/>
                    <a:pt x="16" y="64"/>
                  </a:cubicBezTo>
                  <a:cubicBezTo>
                    <a:pt x="10" y="61"/>
                    <a:pt x="10" y="61"/>
                    <a:pt x="10" y="61"/>
                  </a:cubicBezTo>
                  <a:cubicBezTo>
                    <a:pt x="4" y="65"/>
                    <a:pt x="4" y="65"/>
                    <a:pt x="4" y="65"/>
                  </a:cubicBezTo>
                  <a:lnTo>
                    <a:pt x="0" y="8"/>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29" name="Freeform 315"/>
            <p:cNvSpPr>
              <a:spLocks/>
            </p:cNvSpPr>
            <p:nvPr/>
          </p:nvSpPr>
          <p:spPr bwMode="auto">
            <a:xfrm>
              <a:off x="3048" y="2461"/>
              <a:ext cx="40" cy="174"/>
            </a:xfrm>
            <a:custGeom>
              <a:avLst/>
              <a:gdLst>
                <a:gd name="T0" fmla="*/ 0 w 16"/>
                <a:gd name="T1" fmla="*/ 7710 h 65"/>
                <a:gd name="T2" fmla="*/ 3720 w 16"/>
                <a:gd name="T3" fmla="*/ 1076 h 65"/>
                <a:gd name="T4" fmla="*/ 7345 w 16"/>
                <a:gd name="T5" fmla="*/ 5905 h 65"/>
                <a:gd name="T6" fmla="*/ 9770 w 16"/>
                <a:gd name="T7" fmla="*/ 62959 h 65"/>
                <a:gd name="T8" fmla="*/ 6175 w 16"/>
                <a:gd name="T9" fmla="*/ 59928 h 65"/>
                <a:gd name="T10" fmla="*/ 2470 w 16"/>
                <a:gd name="T11" fmla="*/ 64035 h 65"/>
                <a:gd name="T12" fmla="*/ 0 w 16"/>
                <a:gd name="T13" fmla="*/ 7710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65">
                  <a:moveTo>
                    <a:pt x="0" y="8"/>
                  </a:moveTo>
                  <a:cubicBezTo>
                    <a:pt x="0" y="4"/>
                    <a:pt x="2" y="1"/>
                    <a:pt x="6" y="1"/>
                  </a:cubicBezTo>
                  <a:cubicBezTo>
                    <a:pt x="9" y="0"/>
                    <a:pt x="12" y="3"/>
                    <a:pt x="12" y="6"/>
                  </a:cubicBezTo>
                  <a:cubicBezTo>
                    <a:pt x="16" y="64"/>
                    <a:pt x="16" y="64"/>
                    <a:pt x="16" y="64"/>
                  </a:cubicBezTo>
                  <a:cubicBezTo>
                    <a:pt x="10" y="61"/>
                    <a:pt x="10" y="61"/>
                    <a:pt x="10" y="61"/>
                  </a:cubicBezTo>
                  <a:cubicBezTo>
                    <a:pt x="4" y="65"/>
                    <a:pt x="4" y="65"/>
                    <a:pt x="4" y="65"/>
                  </a:cubicBezTo>
                  <a:lnTo>
                    <a:pt x="0" y="8"/>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530" name="Freeform 316"/>
            <p:cNvSpPr>
              <a:spLocks/>
            </p:cNvSpPr>
            <p:nvPr/>
          </p:nvSpPr>
          <p:spPr bwMode="auto">
            <a:xfrm>
              <a:off x="3053" y="2464"/>
              <a:ext cx="22" cy="155"/>
            </a:xfrm>
            <a:custGeom>
              <a:avLst/>
              <a:gdLst>
                <a:gd name="T0" fmla="*/ 0 w 9"/>
                <a:gd name="T1" fmla="*/ 6927 h 58"/>
                <a:gd name="T2" fmla="*/ 2102 w 9"/>
                <a:gd name="T3" fmla="*/ 56420 h 58"/>
                <a:gd name="T4" fmla="*/ 1506 w 9"/>
                <a:gd name="T5" fmla="*/ 30252 h 58"/>
                <a:gd name="T6" fmla="*/ 3681 w 9"/>
                <a:gd name="T7" fmla="*/ 2865 h 58"/>
                <a:gd name="T8" fmla="*/ 0 w 9"/>
                <a:gd name="T9" fmla="*/ 6927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8">
                  <a:moveTo>
                    <a:pt x="0" y="7"/>
                  </a:moveTo>
                  <a:cubicBezTo>
                    <a:pt x="4" y="58"/>
                    <a:pt x="4" y="58"/>
                    <a:pt x="4" y="58"/>
                  </a:cubicBezTo>
                  <a:cubicBezTo>
                    <a:pt x="3" y="52"/>
                    <a:pt x="4" y="52"/>
                    <a:pt x="3" y="31"/>
                  </a:cubicBezTo>
                  <a:cubicBezTo>
                    <a:pt x="2" y="6"/>
                    <a:pt x="5" y="4"/>
                    <a:pt x="7" y="3"/>
                  </a:cubicBezTo>
                  <a:cubicBezTo>
                    <a:pt x="9" y="1"/>
                    <a:pt x="0" y="0"/>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31" name="Freeform 317"/>
            <p:cNvSpPr>
              <a:spLocks/>
            </p:cNvSpPr>
            <p:nvPr/>
          </p:nvSpPr>
          <p:spPr bwMode="auto">
            <a:xfrm>
              <a:off x="3193" y="2443"/>
              <a:ext cx="60" cy="170"/>
            </a:xfrm>
            <a:custGeom>
              <a:avLst/>
              <a:gdLst>
                <a:gd name="T0" fmla="*/ 783 w 24"/>
                <a:gd name="T1" fmla="*/ 7422 h 64"/>
                <a:gd name="T2" fmla="*/ 3720 w 24"/>
                <a:gd name="T3" fmla="*/ 1052 h 64"/>
                <a:gd name="T4" fmla="*/ 8125 w 24"/>
                <a:gd name="T5" fmla="*/ 5679 h 64"/>
                <a:gd name="T6" fmla="*/ 14658 w 24"/>
                <a:gd name="T7" fmla="*/ 57893 h 64"/>
                <a:gd name="T8" fmla="*/ 11063 w 24"/>
                <a:gd name="T9" fmla="*/ 55810 h 64"/>
                <a:gd name="T10" fmla="*/ 7345 w 24"/>
                <a:gd name="T11" fmla="*/ 59782 h 64"/>
                <a:gd name="T12" fmla="*/ 783 w 24"/>
                <a:gd name="T13" fmla="*/ 7422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4">
                  <a:moveTo>
                    <a:pt x="1" y="8"/>
                  </a:moveTo>
                  <a:cubicBezTo>
                    <a:pt x="0" y="5"/>
                    <a:pt x="3" y="1"/>
                    <a:pt x="6" y="1"/>
                  </a:cubicBezTo>
                  <a:cubicBezTo>
                    <a:pt x="9" y="0"/>
                    <a:pt x="13" y="2"/>
                    <a:pt x="13" y="6"/>
                  </a:cubicBezTo>
                  <a:cubicBezTo>
                    <a:pt x="24" y="62"/>
                    <a:pt x="24" y="62"/>
                    <a:pt x="24" y="62"/>
                  </a:cubicBezTo>
                  <a:cubicBezTo>
                    <a:pt x="18" y="60"/>
                    <a:pt x="18" y="60"/>
                    <a:pt x="18" y="60"/>
                  </a:cubicBezTo>
                  <a:cubicBezTo>
                    <a:pt x="12" y="64"/>
                    <a:pt x="12" y="64"/>
                    <a:pt x="12" y="64"/>
                  </a:cubicBezTo>
                  <a:lnTo>
                    <a:pt x="1" y="8"/>
                  </a:ln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32" name="Freeform 318"/>
            <p:cNvSpPr>
              <a:spLocks/>
            </p:cNvSpPr>
            <p:nvPr/>
          </p:nvSpPr>
          <p:spPr bwMode="auto">
            <a:xfrm>
              <a:off x="3193" y="2443"/>
              <a:ext cx="60" cy="170"/>
            </a:xfrm>
            <a:custGeom>
              <a:avLst/>
              <a:gdLst>
                <a:gd name="T0" fmla="*/ 783 w 24"/>
                <a:gd name="T1" fmla="*/ 7422 h 64"/>
                <a:gd name="T2" fmla="*/ 3720 w 24"/>
                <a:gd name="T3" fmla="*/ 1052 h 64"/>
                <a:gd name="T4" fmla="*/ 8125 w 24"/>
                <a:gd name="T5" fmla="*/ 5679 h 64"/>
                <a:gd name="T6" fmla="*/ 14658 w 24"/>
                <a:gd name="T7" fmla="*/ 57893 h 64"/>
                <a:gd name="T8" fmla="*/ 11063 w 24"/>
                <a:gd name="T9" fmla="*/ 55810 h 64"/>
                <a:gd name="T10" fmla="*/ 7345 w 24"/>
                <a:gd name="T11" fmla="*/ 59782 h 64"/>
                <a:gd name="T12" fmla="*/ 783 w 24"/>
                <a:gd name="T13" fmla="*/ 7422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4">
                  <a:moveTo>
                    <a:pt x="1" y="8"/>
                  </a:moveTo>
                  <a:cubicBezTo>
                    <a:pt x="0" y="5"/>
                    <a:pt x="3" y="1"/>
                    <a:pt x="6" y="1"/>
                  </a:cubicBezTo>
                  <a:cubicBezTo>
                    <a:pt x="9" y="0"/>
                    <a:pt x="13" y="2"/>
                    <a:pt x="13" y="6"/>
                  </a:cubicBezTo>
                  <a:cubicBezTo>
                    <a:pt x="24" y="62"/>
                    <a:pt x="24" y="62"/>
                    <a:pt x="24" y="62"/>
                  </a:cubicBezTo>
                  <a:cubicBezTo>
                    <a:pt x="18" y="60"/>
                    <a:pt x="18" y="60"/>
                    <a:pt x="18" y="60"/>
                  </a:cubicBezTo>
                  <a:cubicBezTo>
                    <a:pt x="12" y="64"/>
                    <a:pt x="12" y="64"/>
                    <a:pt x="12" y="64"/>
                  </a:cubicBezTo>
                  <a:lnTo>
                    <a:pt x="1" y="8"/>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533" name="Freeform 319"/>
            <p:cNvSpPr>
              <a:spLocks/>
            </p:cNvSpPr>
            <p:nvPr/>
          </p:nvSpPr>
          <p:spPr bwMode="auto">
            <a:xfrm>
              <a:off x="3198" y="2448"/>
              <a:ext cx="27" cy="149"/>
            </a:xfrm>
            <a:custGeom>
              <a:avLst/>
              <a:gdLst>
                <a:gd name="T0" fmla="*/ 427 w 11"/>
                <a:gd name="T1" fmla="*/ 5707 h 56"/>
                <a:gd name="T2" fmla="*/ 5886 w 11"/>
                <a:gd name="T3" fmla="*/ 52821 h 56"/>
                <a:gd name="T4" fmla="*/ 4362 w 11"/>
                <a:gd name="T5" fmla="*/ 27312 h 56"/>
                <a:gd name="T6" fmla="*/ 4362 w 11"/>
                <a:gd name="T7" fmla="*/ 1054 h 56"/>
                <a:gd name="T8" fmla="*/ 427 w 11"/>
                <a:gd name="T9" fmla="*/ 5707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6">
                  <a:moveTo>
                    <a:pt x="1" y="6"/>
                  </a:moveTo>
                  <a:cubicBezTo>
                    <a:pt x="11" y="56"/>
                    <a:pt x="11" y="56"/>
                    <a:pt x="11" y="56"/>
                  </a:cubicBezTo>
                  <a:cubicBezTo>
                    <a:pt x="10" y="50"/>
                    <a:pt x="10" y="51"/>
                    <a:pt x="8" y="29"/>
                  </a:cubicBezTo>
                  <a:cubicBezTo>
                    <a:pt x="3" y="5"/>
                    <a:pt x="6" y="2"/>
                    <a:pt x="8" y="1"/>
                  </a:cubicBezTo>
                  <a:cubicBezTo>
                    <a:pt x="9" y="0"/>
                    <a:pt x="0" y="0"/>
                    <a:pt x="1"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34" name="Freeform 320"/>
            <p:cNvSpPr>
              <a:spLocks/>
            </p:cNvSpPr>
            <p:nvPr/>
          </p:nvSpPr>
          <p:spPr bwMode="auto">
            <a:xfrm>
              <a:off x="3338" y="2392"/>
              <a:ext cx="72" cy="171"/>
            </a:xfrm>
            <a:custGeom>
              <a:avLst/>
              <a:gdLst>
                <a:gd name="T0" fmla="*/ 457 w 29"/>
                <a:gd name="T1" fmla="*/ 8716 h 64"/>
                <a:gd name="T2" fmla="*/ 2818 w 29"/>
                <a:gd name="T3" fmla="*/ 1071 h 64"/>
                <a:gd name="T4" fmla="*/ 7453 w 29"/>
                <a:gd name="T5" fmla="*/ 5854 h 64"/>
                <a:gd name="T6" fmla="*/ 16865 w 29"/>
                <a:gd name="T7" fmla="*/ 59382 h 64"/>
                <a:gd name="T8" fmla="*/ 12913 w 29"/>
                <a:gd name="T9" fmla="*/ 58311 h 64"/>
                <a:gd name="T10" fmla="*/ 9807 w 29"/>
                <a:gd name="T11" fmla="*/ 62223 h 64"/>
                <a:gd name="T12" fmla="*/ 457 w 29"/>
                <a:gd name="T13" fmla="*/ 8716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64">
                  <a:moveTo>
                    <a:pt x="1" y="9"/>
                  </a:moveTo>
                  <a:cubicBezTo>
                    <a:pt x="0" y="6"/>
                    <a:pt x="2" y="2"/>
                    <a:pt x="5" y="1"/>
                  </a:cubicBezTo>
                  <a:cubicBezTo>
                    <a:pt x="9" y="0"/>
                    <a:pt x="12" y="2"/>
                    <a:pt x="13" y="6"/>
                  </a:cubicBezTo>
                  <a:cubicBezTo>
                    <a:pt x="29" y="61"/>
                    <a:pt x="29" y="61"/>
                    <a:pt x="29" y="61"/>
                  </a:cubicBezTo>
                  <a:cubicBezTo>
                    <a:pt x="22" y="60"/>
                    <a:pt x="22" y="60"/>
                    <a:pt x="22" y="60"/>
                  </a:cubicBezTo>
                  <a:cubicBezTo>
                    <a:pt x="17" y="64"/>
                    <a:pt x="17" y="64"/>
                    <a:pt x="17" y="64"/>
                  </a:cubicBezTo>
                  <a:lnTo>
                    <a:pt x="1" y="9"/>
                  </a:lnTo>
                  <a:close/>
                </a:path>
              </a:pathLst>
            </a:custGeom>
            <a:solidFill>
              <a:srgbClr val="FE80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35" name="Freeform 321"/>
            <p:cNvSpPr>
              <a:spLocks/>
            </p:cNvSpPr>
            <p:nvPr/>
          </p:nvSpPr>
          <p:spPr bwMode="auto">
            <a:xfrm>
              <a:off x="3338" y="2392"/>
              <a:ext cx="72" cy="171"/>
            </a:xfrm>
            <a:custGeom>
              <a:avLst/>
              <a:gdLst>
                <a:gd name="T0" fmla="*/ 457 w 29"/>
                <a:gd name="T1" fmla="*/ 8716 h 64"/>
                <a:gd name="T2" fmla="*/ 2818 w 29"/>
                <a:gd name="T3" fmla="*/ 1071 h 64"/>
                <a:gd name="T4" fmla="*/ 7453 w 29"/>
                <a:gd name="T5" fmla="*/ 5854 h 64"/>
                <a:gd name="T6" fmla="*/ 16865 w 29"/>
                <a:gd name="T7" fmla="*/ 59382 h 64"/>
                <a:gd name="T8" fmla="*/ 12913 w 29"/>
                <a:gd name="T9" fmla="*/ 58311 h 64"/>
                <a:gd name="T10" fmla="*/ 9807 w 29"/>
                <a:gd name="T11" fmla="*/ 62223 h 64"/>
                <a:gd name="T12" fmla="*/ 457 w 29"/>
                <a:gd name="T13" fmla="*/ 8716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64">
                  <a:moveTo>
                    <a:pt x="1" y="9"/>
                  </a:moveTo>
                  <a:cubicBezTo>
                    <a:pt x="0" y="6"/>
                    <a:pt x="2" y="2"/>
                    <a:pt x="5" y="1"/>
                  </a:cubicBezTo>
                  <a:cubicBezTo>
                    <a:pt x="9" y="0"/>
                    <a:pt x="12" y="2"/>
                    <a:pt x="13" y="6"/>
                  </a:cubicBezTo>
                  <a:cubicBezTo>
                    <a:pt x="29" y="61"/>
                    <a:pt x="29" y="61"/>
                    <a:pt x="29" y="61"/>
                  </a:cubicBezTo>
                  <a:cubicBezTo>
                    <a:pt x="22" y="60"/>
                    <a:pt x="22" y="60"/>
                    <a:pt x="22" y="60"/>
                  </a:cubicBezTo>
                  <a:cubicBezTo>
                    <a:pt x="17" y="64"/>
                    <a:pt x="17" y="64"/>
                    <a:pt x="17" y="64"/>
                  </a:cubicBezTo>
                  <a:lnTo>
                    <a:pt x="1" y="9"/>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536" name="Freeform 322"/>
            <p:cNvSpPr>
              <a:spLocks/>
            </p:cNvSpPr>
            <p:nvPr/>
          </p:nvSpPr>
          <p:spPr bwMode="auto">
            <a:xfrm>
              <a:off x="3340" y="2397"/>
              <a:ext cx="40" cy="150"/>
            </a:xfrm>
            <a:custGeom>
              <a:avLst/>
              <a:gdLst>
                <a:gd name="T0" fmla="*/ 1300 w 16"/>
                <a:gd name="T1" fmla="*/ 7053 h 56"/>
                <a:gd name="T2" fmla="*/ 9770 w 16"/>
                <a:gd name="T3" fmla="*/ 55446 h 56"/>
                <a:gd name="T4" fmla="*/ 6175 w 16"/>
                <a:gd name="T5" fmla="*/ 29502 h 56"/>
                <a:gd name="T6" fmla="*/ 4895 w 16"/>
                <a:gd name="T7" fmla="*/ 1808 h 56"/>
                <a:gd name="T8" fmla="*/ 1300 w 16"/>
                <a:gd name="T9" fmla="*/ 7053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56">
                  <a:moveTo>
                    <a:pt x="2" y="7"/>
                  </a:moveTo>
                  <a:cubicBezTo>
                    <a:pt x="16" y="56"/>
                    <a:pt x="16" y="56"/>
                    <a:pt x="16" y="56"/>
                  </a:cubicBezTo>
                  <a:cubicBezTo>
                    <a:pt x="14" y="50"/>
                    <a:pt x="15" y="51"/>
                    <a:pt x="10" y="30"/>
                  </a:cubicBezTo>
                  <a:cubicBezTo>
                    <a:pt x="4" y="6"/>
                    <a:pt x="6" y="3"/>
                    <a:pt x="8" y="2"/>
                  </a:cubicBezTo>
                  <a:cubicBezTo>
                    <a:pt x="10" y="0"/>
                    <a:pt x="0" y="1"/>
                    <a:pt x="2"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37" name="Freeform 323"/>
            <p:cNvSpPr>
              <a:spLocks/>
            </p:cNvSpPr>
            <p:nvPr/>
          </p:nvSpPr>
          <p:spPr bwMode="auto">
            <a:xfrm>
              <a:off x="3505" y="2331"/>
              <a:ext cx="73" cy="157"/>
            </a:xfrm>
            <a:custGeom>
              <a:avLst/>
              <a:gdLst>
                <a:gd name="T0" fmla="*/ 798 w 29"/>
                <a:gd name="T1" fmla="*/ 8518 h 59"/>
                <a:gd name="T2" fmla="*/ 3333 w 29"/>
                <a:gd name="T3" fmla="*/ 1054 h 59"/>
                <a:gd name="T4" fmla="*/ 8390 w 29"/>
                <a:gd name="T5" fmla="*/ 4651 h 59"/>
                <a:gd name="T6" fmla="*/ 18585 w 29"/>
                <a:gd name="T7" fmla="*/ 51890 h 59"/>
                <a:gd name="T8" fmla="*/ 13928 w 29"/>
                <a:gd name="T9" fmla="*/ 51105 h 59"/>
                <a:gd name="T10" fmla="*/ 10925 w 29"/>
                <a:gd name="T11" fmla="*/ 55756 h 59"/>
                <a:gd name="T12" fmla="*/ 798 w 29"/>
                <a:gd name="T13" fmla="*/ 8518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59">
                  <a:moveTo>
                    <a:pt x="1" y="9"/>
                  </a:moveTo>
                  <a:cubicBezTo>
                    <a:pt x="0" y="6"/>
                    <a:pt x="1" y="2"/>
                    <a:pt x="5" y="1"/>
                  </a:cubicBezTo>
                  <a:cubicBezTo>
                    <a:pt x="8" y="0"/>
                    <a:pt x="12" y="2"/>
                    <a:pt x="13" y="5"/>
                  </a:cubicBezTo>
                  <a:cubicBezTo>
                    <a:pt x="29" y="55"/>
                    <a:pt x="29" y="55"/>
                    <a:pt x="29" y="55"/>
                  </a:cubicBezTo>
                  <a:cubicBezTo>
                    <a:pt x="22" y="54"/>
                    <a:pt x="22" y="54"/>
                    <a:pt x="22" y="54"/>
                  </a:cubicBezTo>
                  <a:cubicBezTo>
                    <a:pt x="17" y="59"/>
                    <a:pt x="17" y="59"/>
                    <a:pt x="17" y="59"/>
                  </a:cubicBezTo>
                  <a:lnTo>
                    <a:pt x="1" y="9"/>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38" name="Freeform 324"/>
            <p:cNvSpPr>
              <a:spLocks/>
            </p:cNvSpPr>
            <p:nvPr/>
          </p:nvSpPr>
          <p:spPr bwMode="auto">
            <a:xfrm>
              <a:off x="3505" y="2331"/>
              <a:ext cx="73" cy="157"/>
            </a:xfrm>
            <a:custGeom>
              <a:avLst/>
              <a:gdLst>
                <a:gd name="T0" fmla="*/ 798 w 29"/>
                <a:gd name="T1" fmla="*/ 8518 h 59"/>
                <a:gd name="T2" fmla="*/ 3333 w 29"/>
                <a:gd name="T3" fmla="*/ 1054 h 59"/>
                <a:gd name="T4" fmla="*/ 8390 w 29"/>
                <a:gd name="T5" fmla="*/ 4651 h 59"/>
                <a:gd name="T6" fmla="*/ 18585 w 29"/>
                <a:gd name="T7" fmla="*/ 51890 h 59"/>
                <a:gd name="T8" fmla="*/ 13928 w 29"/>
                <a:gd name="T9" fmla="*/ 51105 h 59"/>
                <a:gd name="T10" fmla="*/ 10925 w 29"/>
                <a:gd name="T11" fmla="*/ 55756 h 59"/>
                <a:gd name="T12" fmla="*/ 798 w 29"/>
                <a:gd name="T13" fmla="*/ 8518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59">
                  <a:moveTo>
                    <a:pt x="1" y="9"/>
                  </a:moveTo>
                  <a:cubicBezTo>
                    <a:pt x="0" y="6"/>
                    <a:pt x="1" y="2"/>
                    <a:pt x="5" y="1"/>
                  </a:cubicBezTo>
                  <a:cubicBezTo>
                    <a:pt x="8" y="0"/>
                    <a:pt x="12" y="2"/>
                    <a:pt x="13" y="5"/>
                  </a:cubicBezTo>
                  <a:cubicBezTo>
                    <a:pt x="29" y="55"/>
                    <a:pt x="29" y="55"/>
                    <a:pt x="29" y="55"/>
                  </a:cubicBezTo>
                  <a:cubicBezTo>
                    <a:pt x="22" y="54"/>
                    <a:pt x="22" y="54"/>
                    <a:pt x="22" y="54"/>
                  </a:cubicBezTo>
                  <a:cubicBezTo>
                    <a:pt x="17" y="59"/>
                    <a:pt x="17" y="59"/>
                    <a:pt x="17" y="59"/>
                  </a:cubicBezTo>
                  <a:lnTo>
                    <a:pt x="1" y="9"/>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539" name="Freeform 325"/>
            <p:cNvSpPr>
              <a:spLocks/>
            </p:cNvSpPr>
            <p:nvPr/>
          </p:nvSpPr>
          <p:spPr bwMode="auto">
            <a:xfrm>
              <a:off x="3508" y="2333"/>
              <a:ext cx="40" cy="139"/>
            </a:xfrm>
            <a:custGeom>
              <a:avLst/>
              <a:gdLst>
                <a:gd name="T0" fmla="*/ 1300 w 16"/>
                <a:gd name="T1" fmla="*/ 7661 h 52"/>
                <a:gd name="T2" fmla="*/ 9770 w 16"/>
                <a:gd name="T3" fmla="*/ 50746 h 52"/>
                <a:gd name="T4" fmla="*/ 6845 w 16"/>
                <a:gd name="T5" fmla="*/ 29203 h 52"/>
                <a:gd name="T6" fmla="*/ 4895 w 16"/>
                <a:gd name="T7" fmla="*/ 1794 h 52"/>
                <a:gd name="T8" fmla="*/ 1300 w 16"/>
                <a:gd name="T9" fmla="*/ 7661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52">
                  <a:moveTo>
                    <a:pt x="2" y="8"/>
                  </a:moveTo>
                  <a:cubicBezTo>
                    <a:pt x="16" y="52"/>
                    <a:pt x="16" y="52"/>
                    <a:pt x="16" y="52"/>
                  </a:cubicBezTo>
                  <a:cubicBezTo>
                    <a:pt x="14" y="46"/>
                    <a:pt x="16" y="51"/>
                    <a:pt x="11" y="30"/>
                  </a:cubicBezTo>
                  <a:cubicBezTo>
                    <a:pt x="4" y="6"/>
                    <a:pt x="6" y="4"/>
                    <a:pt x="8" y="2"/>
                  </a:cubicBezTo>
                  <a:cubicBezTo>
                    <a:pt x="9" y="0"/>
                    <a:pt x="0" y="2"/>
                    <a:pt x="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40" name="Freeform 326"/>
            <p:cNvSpPr>
              <a:spLocks/>
            </p:cNvSpPr>
            <p:nvPr/>
          </p:nvSpPr>
          <p:spPr bwMode="auto">
            <a:xfrm>
              <a:off x="3660" y="2267"/>
              <a:ext cx="70" cy="144"/>
            </a:xfrm>
            <a:custGeom>
              <a:avLst/>
              <a:gdLst>
                <a:gd name="T0" fmla="*/ 1300 w 28"/>
                <a:gd name="T1" fmla="*/ 8648 h 54"/>
                <a:gd name="T2" fmla="*/ 3250 w 28"/>
                <a:gd name="T3" fmla="*/ 1059 h 54"/>
                <a:gd name="T4" fmla="*/ 8125 w 28"/>
                <a:gd name="T5" fmla="*/ 4701 h 54"/>
                <a:gd name="T6" fmla="*/ 17113 w 28"/>
                <a:gd name="T7" fmla="*/ 47880 h 54"/>
                <a:gd name="T8" fmla="*/ 13020 w 28"/>
                <a:gd name="T9" fmla="*/ 47083 h 54"/>
                <a:gd name="T10" fmla="*/ 9770 w 28"/>
                <a:gd name="T11" fmla="*/ 51789 h 54"/>
                <a:gd name="T12" fmla="*/ 1300 w 28"/>
                <a:gd name="T13" fmla="*/ 8648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54">
                  <a:moveTo>
                    <a:pt x="2" y="9"/>
                  </a:moveTo>
                  <a:cubicBezTo>
                    <a:pt x="0" y="6"/>
                    <a:pt x="2" y="2"/>
                    <a:pt x="5" y="1"/>
                  </a:cubicBezTo>
                  <a:cubicBezTo>
                    <a:pt x="9" y="0"/>
                    <a:pt x="12" y="2"/>
                    <a:pt x="13" y="5"/>
                  </a:cubicBezTo>
                  <a:cubicBezTo>
                    <a:pt x="28" y="50"/>
                    <a:pt x="28" y="50"/>
                    <a:pt x="28" y="50"/>
                  </a:cubicBezTo>
                  <a:cubicBezTo>
                    <a:pt x="21" y="49"/>
                    <a:pt x="21" y="49"/>
                    <a:pt x="21" y="49"/>
                  </a:cubicBezTo>
                  <a:cubicBezTo>
                    <a:pt x="16" y="54"/>
                    <a:pt x="16" y="54"/>
                    <a:pt x="16" y="54"/>
                  </a:cubicBezTo>
                  <a:lnTo>
                    <a:pt x="2" y="9"/>
                  </a:lnTo>
                  <a:close/>
                </a:path>
              </a:pathLst>
            </a:custGeom>
            <a:solidFill>
              <a:srgbClr val="1D2C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41" name="Freeform 327"/>
            <p:cNvSpPr>
              <a:spLocks/>
            </p:cNvSpPr>
            <p:nvPr/>
          </p:nvSpPr>
          <p:spPr bwMode="auto">
            <a:xfrm>
              <a:off x="3660" y="2267"/>
              <a:ext cx="70" cy="144"/>
            </a:xfrm>
            <a:custGeom>
              <a:avLst/>
              <a:gdLst>
                <a:gd name="T0" fmla="*/ 1300 w 28"/>
                <a:gd name="T1" fmla="*/ 8648 h 54"/>
                <a:gd name="T2" fmla="*/ 3250 w 28"/>
                <a:gd name="T3" fmla="*/ 1059 h 54"/>
                <a:gd name="T4" fmla="*/ 8125 w 28"/>
                <a:gd name="T5" fmla="*/ 4701 h 54"/>
                <a:gd name="T6" fmla="*/ 17113 w 28"/>
                <a:gd name="T7" fmla="*/ 47880 h 54"/>
                <a:gd name="T8" fmla="*/ 13020 w 28"/>
                <a:gd name="T9" fmla="*/ 47083 h 54"/>
                <a:gd name="T10" fmla="*/ 9770 w 28"/>
                <a:gd name="T11" fmla="*/ 51789 h 54"/>
                <a:gd name="T12" fmla="*/ 1300 w 28"/>
                <a:gd name="T13" fmla="*/ 8648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54">
                  <a:moveTo>
                    <a:pt x="2" y="9"/>
                  </a:moveTo>
                  <a:cubicBezTo>
                    <a:pt x="0" y="6"/>
                    <a:pt x="2" y="2"/>
                    <a:pt x="5" y="1"/>
                  </a:cubicBezTo>
                  <a:cubicBezTo>
                    <a:pt x="9" y="0"/>
                    <a:pt x="12" y="2"/>
                    <a:pt x="13" y="5"/>
                  </a:cubicBezTo>
                  <a:cubicBezTo>
                    <a:pt x="28" y="50"/>
                    <a:pt x="28" y="50"/>
                    <a:pt x="28" y="50"/>
                  </a:cubicBezTo>
                  <a:cubicBezTo>
                    <a:pt x="21" y="49"/>
                    <a:pt x="21" y="49"/>
                    <a:pt x="21" y="49"/>
                  </a:cubicBezTo>
                  <a:cubicBezTo>
                    <a:pt x="16" y="54"/>
                    <a:pt x="16" y="54"/>
                    <a:pt x="16" y="54"/>
                  </a:cubicBezTo>
                  <a:lnTo>
                    <a:pt x="2" y="9"/>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542" name="Freeform 328"/>
            <p:cNvSpPr>
              <a:spLocks/>
            </p:cNvSpPr>
            <p:nvPr/>
          </p:nvSpPr>
          <p:spPr bwMode="auto">
            <a:xfrm>
              <a:off x="3665" y="2269"/>
              <a:ext cx="40" cy="136"/>
            </a:xfrm>
            <a:custGeom>
              <a:avLst/>
              <a:gdLst>
                <a:gd name="T0" fmla="*/ 1300 w 16"/>
                <a:gd name="T1" fmla="*/ 7531 h 51"/>
                <a:gd name="T2" fmla="*/ 8595 w 16"/>
                <a:gd name="T3" fmla="*/ 44907 h 51"/>
                <a:gd name="T4" fmla="*/ 6845 w 16"/>
                <a:gd name="T5" fmla="*/ 28728 h 51"/>
                <a:gd name="T6" fmla="*/ 4425 w 16"/>
                <a:gd name="T7" fmla="*/ 1763 h 51"/>
                <a:gd name="T8" fmla="*/ 1300 w 16"/>
                <a:gd name="T9" fmla="*/ 7531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51">
                  <a:moveTo>
                    <a:pt x="2" y="8"/>
                  </a:moveTo>
                  <a:cubicBezTo>
                    <a:pt x="14" y="47"/>
                    <a:pt x="14" y="47"/>
                    <a:pt x="14" y="47"/>
                  </a:cubicBezTo>
                  <a:cubicBezTo>
                    <a:pt x="12" y="41"/>
                    <a:pt x="16" y="51"/>
                    <a:pt x="11" y="30"/>
                  </a:cubicBezTo>
                  <a:cubicBezTo>
                    <a:pt x="4" y="6"/>
                    <a:pt x="5" y="4"/>
                    <a:pt x="7" y="2"/>
                  </a:cubicBezTo>
                  <a:cubicBezTo>
                    <a:pt x="9" y="0"/>
                    <a:pt x="0" y="2"/>
                    <a:pt x="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43" name="Freeform 329"/>
            <p:cNvSpPr>
              <a:spLocks/>
            </p:cNvSpPr>
            <p:nvPr/>
          </p:nvSpPr>
          <p:spPr bwMode="auto">
            <a:xfrm>
              <a:off x="3403" y="1483"/>
              <a:ext cx="30" cy="130"/>
            </a:xfrm>
            <a:custGeom>
              <a:avLst/>
              <a:gdLst>
                <a:gd name="T0" fmla="*/ 10 w 30"/>
                <a:gd name="T1" fmla="*/ 2 h 130"/>
                <a:gd name="T2" fmla="*/ 0 w 30"/>
                <a:gd name="T3" fmla="*/ 0 h 130"/>
                <a:gd name="T4" fmla="*/ 30 w 30"/>
                <a:gd name="T5" fmla="*/ 130 h 130"/>
                <a:gd name="T6" fmla="*/ 10 w 30"/>
                <a:gd name="T7" fmla="*/ 2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30">
                  <a:moveTo>
                    <a:pt x="10" y="2"/>
                  </a:moveTo>
                  <a:lnTo>
                    <a:pt x="0" y="0"/>
                  </a:lnTo>
                  <a:lnTo>
                    <a:pt x="30" y="130"/>
                  </a:lnTo>
                  <a:lnTo>
                    <a:pt x="1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44" name="Freeform 330"/>
            <p:cNvSpPr>
              <a:spLocks/>
            </p:cNvSpPr>
            <p:nvPr/>
          </p:nvSpPr>
          <p:spPr bwMode="auto">
            <a:xfrm>
              <a:off x="3403" y="1483"/>
              <a:ext cx="30" cy="130"/>
            </a:xfrm>
            <a:custGeom>
              <a:avLst/>
              <a:gdLst>
                <a:gd name="T0" fmla="*/ 10 w 30"/>
                <a:gd name="T1" fmla="*/ 2 h 130"/>
                <a:gd name="T2" fmla="*/ 0 w 30"/>
                <a:gd name="T3" fmla="*/ 0 h 130"/>
                <a:gd name="T4" fmla="*/ 30 w 30"/>
                <a:gd name="T5" fmla="*/ 130 h 130"/>
                <a:gd name="T6" fmla="*/ 0 60000 65536"/>
                <a:gd name="T7" fmla="*/ 0 60000 65536"/>
                <a:gd name="T8" fmla="*/ 0 60000 65536"/>
              </a:gdLst>
              <a:ahLst/>
              <a:cxnLst>
                <a:cxn ang="T6">
                  <a:pos x="T0" y="T1"/>
                </a:cxn>
                <a:cxn ang="T7">
                  <a:pos x="T2" y="T3"/>
                </a:cxn>
                <a:cxn ang="T8">
                  <a:pos x="T4" y="T5"/>
                </a:cxn>
              </a:cxnLst>
              <a:rect l="0" t="0" r="r" b="b"/>
              <a:pathLst>
                <a:path w="30" h="130">
                  <a:moveTo>
                    <a:pt x="10" y="2"/>
                  </a:moveTo>
                  <a:lnTo>
                    <a:pt x="0" y="0"/>
                  </a:lnTo>
                  <a:lnTo>
                    <a:pt x="30" y="1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45" name="Freeform 331"/>
            <p:cNvSpPr>
              <a:spLocks/>
            </p:cNvSpPr>
            <p:nvPr/>
          </p:nvSpPr>
          <p:spPr bwMode="auto">
            <a:xfrm>
              <a:off x="3253" y="1579"/>
              <a:ext cx="40" cy="114"/>
            </a:xfrm>
            <a:custGeom>
              <a:avLst/>
              <a:gdLst>
                <a:gd name="T0" fmla="*/ 10 w 40"/>
                <a:gd name="T1" fmla="*/ 2 h 114"/>
                <a:gd name="T2" fmla="*/ 0 w 40"/>
                <a:gd name="T3" fmla="*/ 0 h 114"/>
                <a:gd name="T4" fmla="*/ 40 w 40"/>
                <a:gd name="T5" fmla="*/ 114 h 114"/>
                <a:gd name="T6" fmla="*/ 10 w 40"/>
                <a:gd name="T7" fmla="*/ 2 h 1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 h="114">
                  <a:moveTo>
                    <a:pt x="10" y="2"/>
                  </a:moveTo>
                  <a:lnTo>
                    <a:pt x="0" y="0"/>
                  </a:lnTo>
                  <a:lnTo>
                    <a:pt x="40" y="114"/>
                  </a:lnTo>
                  <a:lnTo>
                    <a:pt x="1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46" name="Freeform 332"/>
            <p:cNvSpPr>
              <a:spLocks/>
            </p:cNvSpPr>
            <p:nvPr/>
          </p:nvSpPr>
          <p:spPr bwMode="auto">
            <a:xfrm>
              <a:off x="3253" y="1579"/>
              <a:ext cx="40" cy="114"/>
            </a:xfrm>
            <a:custGeom>
              <a:avLst/>
              <a:gdLst>
                <a:gd name="T0" fmla="*/ 10 w 40"/>
                <a:gd name="T1" fmla="*/ 2 h 114"/>
                <a:gd name="T2" fmla="*/ 0 w 40"/>
                <a:gd name="T3" fmla="*/ 0 h 114"/>
                <a:gd name="T4" fmla="*/ 40 w 40"/>
                <a:gd name="T5" fmla="*/ 114 h 114"/>
                <a:gd name="T6" fmla="*/ 0 60000 65536"/>
                <a:gd name="T7" fmla="*/ 0 60000 65536"/>
                <a:gd name="T8" fmla="*/ 0 60000 65536"/>
              </a:gdLst>
              <a:ahLst/>
              <a:cxnLst>
                <a:cxn ang="T6">
                  <a:pos x="T0" y="T1"/>
                </a:cxn>
                <a:cxn ang="T7">
                  <a:pos x="T2" y="T3"/>
                </a:cxn>
                <a:cxn ang="T8">
                  <a:pos x="T4" y="T5"/>
                </a:cxn>
              </a:cxnLst>
              <a:rect l="0" t="0" r="r" b="b"/>
              <a:pathLst>
                <a:path w="40" h="114">
                  <a:moveTo>
                    <a:pt x="10" y="2"/>
                  </a:moveTo>
                  <a:lnTo>
                    <a:pt x="0" y="0"/>
                  </a:lnTo>
                  <a:lnTo>
                    <a:pt x="40" y="1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47" name="Freeform 333"/>
            <p:cNvSpPr>
              <a:spLocks/>
            </p:cNvSpPr>
            <p:nvPr/>
          </p:nvSpPr>
          <p:spPr bwMode="auto">
            <a:xfrm>
              <a:off x="3108" y="1691"/>
              <a:ext cx="32" cy="72"/>
            </a:xfrm>
            <a:custGeom>
              <a:avLst/>
              <a:gdLst>
                <a:gd name="T0" fmla="*/ 10 w 32"/>
                <a:gd name="T1" fmla="*/ 0 h 72"/>
                <a:gd name="T2" fmla="*/ 0 w 32"/>
                <a:gd name="T3" fmla="*/ 0 h 72"/>
                <a:gd name="T4" fmla="*/ 32 w 32"/>
                <a:gd name="T5" fmla="*/ 72 h 72"/>
                <a:gd name="T6" fmla="*/ 10 w 32"/>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72">
                  <a:moveTo>
                    <a:pt x="10" y="0"/>
                  </a:moveTo>
                  <a:lnTo>
                    <a:pt x="0" y="0"/>
                  </a:lnTo>
                  <a:lnTo>
                    <a:pt x="32" y="72"/>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48" name="Freeform 334"/>
            <p:cNvSpPr>
              <a:spLocks/>
            </p:cNvSpPr>
            <p:nvPr/>
          </p:nvSpPr>
          <p:spPr bwMode="auto">
            <a:xfrm>
              <a:off x="3108" y="1691"/>
              <a:ext cx="32" cy="72"/>
            </a:xfrm>
            <a:custGeom>
              <a:avLst/>
              <a:gdLst>
                <a:gd name="T0" fmla="*/ 10 w 32"/>
                <a:gd name="T1" fmla="*/ 0 h 72"/>
                <a:gd name="T2" fmla="*/ 0 w 32"/>
                <a:gd name="T3" fmla="*/ 0 h 72"/>
                <a:gd name="T4" fmla="*/ 32 w 32"/>
                <a:gd name="T5" fmla="*/ 72 h 72"/>
                <a:gd name="T6" fmla="*/ 0 60000 65536"/>
                <a:gd name="T7" fmla="*/ 0 60000 65536"/>
                <a:gd name="T8" fmla="*/ 0 60000 65536"/>
              </a:gdLst>
              <a:ahLst/>
              <a:cxnLst>
                <a:cxn ang="T6">
                  <a:pos x="T0" y="T1"/>
                </a:cxn>
                <a:cxn ang="T7">
                  <a:pos x="T2" y="T3"/>
                </a:cxn>
                <a:cxn ang="T8">
                  <a:pos x="T4" y="T5"/>
                </a:cxn>
              </a:cxnLst>
              <a:rect l="0" t="0" r="r" b="b"/>
              <a:pathLst>
                <a:path w="32" h="72">
                  <a:moveTo>
                    <a:pt x="10" y="0"/>
                  </a:moveTo>
                  <a:lnTo>
                    <a:pt x="0" y="0"/>
                  </a:lnTo>
                  <a:lnTo>
                    <a:pt x="32"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49" name="Freeform 335"/>
            <p:cNvSpPr>
              <a:spLocks/>
            </p:cNvSpPr>
            <p:nvPr/>
          </p:nvSpPr>
          <p:spPr bwMode="auto">
            <a:xfrm>
              <a:off x="2973" y="1773"/>
              <a:ext cx="15" cy="46"/>
            </a:xfrm>
            <a:custGeom>
              <a:avLst/>
              <a:gdLst>
                <a:gd name="T0" fmla="*/ 10 w 15"/>
                <a:gd name="T1" fmla="*/ 3 h 46"/>
                <a:gd name="T2" fmla="*/ 0 w 15"/>
                <a:gd name="T3" fmla="*/ 0 h 46"/>
                <a:gd name="T4" fmla="*/ 15 w 15"/>
                <a:gd name="T5" fmla="*/ 46 h 46"/>
                <a:gd name="T6" fmla="*/ 10 w 15"/>
                <a:gd name="T7" fmla="*/ 3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46">
                  <a:moveTo>
                    <a:pt x="10" y="3"/>
                  </a:moveTo>
                  <a:lnTo>
                    <a:pt x="0" y="0"/>
                  </a:lnTo>
                  <a:lnTo>
                    <a:pt x="15" y="46"/>
                  </a:lnTo>
                  <a:lnTo>
                    <a:pt x="1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50" name="Freeform 336"/>
            <p:cNvSpPr>
              <a:spLocks/>
            </p:cNvSpPr>
            <p:nvPr/>
          </p:nvSpPr>
          <p:spPr bwMode="auto">
            <a:xfrm>
              <a:off x="2973" y="1773"/>
              <a:ext cx="15" cy="46"/>
            </a:xfrm>
            <a:custGeom>
              <a:avLst/>
              <a:gdLst>
                <a:gd name="T0" fmla="*/ 10 w 15"/>
                <a:gd name="T1" fmla="*/ 3 h 46"/>
                <a:gd name="T2" fmla="*/ 0 w 15"/>
                <a:gd name="T3" fmla="*/ 0 h 46"/>
                <a:gd name="T4" fmla="*/ 15 w 15"/>
                <a:gd name="T5" fmla="*/ 46 h 46"/>
                <a:gd name="T6" fmla="*/ 0 60000 65536"/>
                <a:gd name="T7" fmla="*/ 0 60000 65536"/>
                <a:gd name="T8" fmla="*/ 0 60000 65536"/>
              </a:gdLst>
              <a:ahLst/>
              <a:cxnLst>
                <a:cxn ang="T6">
                  <a:pos x="T0" y="T1"/>
                </a:cxn>
                <a:cxn ang="T7">
                  <a:pos x="T2" y="T3"/>
                </a:cxn>
                <a:cxn ang="T8">
                  <a:pos x="T4" y="T5"/>
                </a:cxn>
              </a:cxnLst>
              <a:rect l="0" t="0" r="r" b="b"/>
              <a:pathLst>
                <a:path w="15" h="46">
                  <a:moveTo>
                    <a:pt x="10" y="3"/>
                  </a:moveTo>
                  <a:lnTo>
                    <a:pt x="0" y="0"/>
                  </a:lnTo>
                  <a:lnTo>
                    <a:pt x="15"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51" name="Freeform 337"/>
            <p:cNvSpPr>
              <a:spLocks/>
            </p:cNvSpPr>
            <p:nvPr/>
          </p:nvSpPr>
          <p:spPr bwMode="auto">
            <a:xfrm>
              <a:off x="3563" y="1496"/>
              <a:ext cx="37" cy="77"/>
            </a:xfrm>
            <a:custGeom>
              <a:avLst/>
              <a:gdLst>
                <a:gd name="T0" fmla="*/ 7215 w 15"/>
                <a:gd name="T1" fmla="*/ 21374 h 29"/>
                <a:gd name="T2" fmla="*/ 3365 w 15"/>
                <a:gd name="T3" fmla="*/ 26937 h 29"/>
                <a:gd name="T4" fmla="*/ 0 w 15"/>
                <a:gd name="T5" fmla="*/ 20333 h 29"/>
                <a:gd name="T6" fmla="*/ 1112 w 15"/>
                <a:gd name="T7" fmla="*/ 0 h 29"/>
                <a:gd name="T8" fmla="*/ 4472 w 15"/>
                <a:gd name="T9" fmla="*/ 2791 h 29"/>
                <a:gd name="T10" fmla="*/ 8300 w 15"/>
                <a:gd name="T11" fmla="*/ 1051 h 29"/>
                <a:gd name="T12" fmla="*/ 7215 w 15"/>
                <a:gd name="T13" fmla="*/ 21374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29">
                  <a:moveTo>
                    <a:pt x="13" y="23"/>
                  </a:moveTo>
                  <a:cubicBezTo>
                    <a:pt x="13" y="26"/>
                    <a:pt x="10" y="29"/>
                    <a:pt x="6" y="29"/>
                  </a:cubicBezTo>
                  <a:cubicBezTo>
                    <a:pt x="3" y="28"/>
                    <a:pt x="0" y="25"/>
                    <a:pt x="0" y="22"/>
                  </a:cubicBezTo>
                  <a:cubicBezTo>
                    <a:pt x="2" y="0"/>
                    <a:pt x="2" y="0"/>
                    <a:pt x="2" y="0"/>
                  </a:cubicBezTo>
                  <a:cubicBezTo>
                    <a:pt x="8" y="3"/>
                    <a:pt x="8" y="3"/>
                    <a:pt x="8" y="3"/>
                  </a:cubicBezTo>
                  <a:cubicBezTo>
                    <a:pt x="15" y="1"/>
                    <a:pt x="15" y="1"/>
                    <a:pt x="15" y="1"/>
                  </a:cubicBezTo>
                  <a:lnTo>
                    <a:pt x="13" y="23"/>
                  </a:lnTo>
                  <a:close/>
                </a:path>
              </a:pathLst>
            </a:custGeom>
            <a:solidFill>
              <a:srgbClr val="E20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52" name="Freeform 338"/>
            <p:cNvSpPr>
              <a:spLocks/>
            </p:cNvSpPr>
            <p:nvPr/>
          </p:nvSpPr>
          <p:spPr bwMode="auto">
            <a:xfrm>
              <a:off x="3563" y="1496"/>
              <a:ext cx="37" cy="77"/>
            </a:xfrm>
            <a:custGeom>
              <a:avLst/>
              <a:gdLst>
                <a:gd name="T0" fmla="*/ 7215 w 15"/>
                <a:gd name="T1" fmla="*/ 21374 h 29"/>
                <a:gd name="T2" fmla="*/ 3365 w 15"/>
                <a:gd name="T3" fmla="*/ 26937 h 29"/>
                <a:gd name="T4" fmla="*/ 0 w 15"/>
                <a:gd name="T5" fmla="*/ 20333 h 29"/>
                <a:gd name="T6" fmla="*/ 1112 w 15"/>
                <a:gd name="T7" fmla="*/ 0 h 29"/>
                <a:gd name="T8" fmla="*/ 4472 w 15"/>
                <a:gd name="T9" fmla="*/ 2791 h 29"/>
                <a:gd name="T10" fmla="*/ 8300 w 15"/>
                <a:gd name="T11" fmla="*/ 1051 h 29"/>
                <a:gd name="T12" fmla="*/ 7215 w 15"/>
                <a:gd name="T13" fmla="*/ 21374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29">
                  <a:moveTo>
                    <a:pt x="13" y="23"/>
                  </a:moveTo>
                  <a:cubicBezTo>
                    <a:pt x="13" y="26"/>
                    <a:pt x="10" y="29"/>
                    <a:pt x="6" y="29"/>
                  </a:cubicBezTo>
                  <a:cubicBezTo>
                    <a:pt x="3" y="28"/>
                    <a:pt x="0" y="25"/>
                    <a:pt x="0" y="22"/>
                  </a:cubicBezTo>
                  <a:cubicBezTo>
                    <a:pt x="2" y="0"/>
                    <a:pt x="2" y="0"/>
                    <a:pt x="2" y="0"/>
                  </a:cubicBezTo>
                  <a:cubicBezTo>
                    <a:pt x="8" y="3"/>
                    <a:pt x="8" y="3"/>
                    <a:pt x="8" y="3"/>
                  </a:cubicBezTo>
                  <a:cubicBezTo>
                    <a:pt x="15" y="1"/>
                    <a:pt x="15" y="1"/>
                    <a:pt x="15" y="1"/>
                  </a:cubicBezTo>
                  <a:lnTo>
                    <a:pt x="13" y="23"/>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553" name="Freeform 339"/>
            <p:cNvSpPr>
              <a:spLocks/>
            </p:cNvSpPr>
            <p:nvPr/>
          </p:nvSpPr>
          <p:spPr bwMode="auto">
            <a:xfrm>
              <a:off x="3568" y="1504"/>
              <a:ext cx="12" cy="48"/>
            </a:xfrm>
            <a:custGeom>
              <a:avLst/>
              <a:gdLst>
                <a:gd name="T0" fmla="*/ 12 w 12"/>
                <a:gd name="T1" fmla="*/ 5 h 48"/>
                <a:gd name="T2" fmla="*/ 5 w 12"/>
                <a:gd name="T3" fmla="*/ 0 h 48"/>
                <a:gd name="T4" fmla="*/ 0 w 12"/>
                <a:gd name="T5" fmla="*/ 48 h 48"/>
                <a:gd name="T6" fmla="*/ 12 w 12"/>
                <a:gd name="T7" fmla="*/ 5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8">
                  <a:moveTo>
                    <a:pt x="12" y="5"/>
                  </a:moveTo>
                  <a:lnTo>
                    <a:pt x="5" y="0"/>
                  </a:lnTo>
                  <a:lnTo>
                    <a:pt x="0" y="48"/>
                  </a:lnTo>
                  <a:lnTo>
                    <a:pt x="1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54" name="Freeform 340"/>
            <p:cNvSpPr>
              <a:spLocks/>
            </p:cNvSpPr>
            <p:nvPr/>
          </p:nvSpPr>
          <p:spPr bwMode="auto">
            <a:xfrm>
              <a:off x="3568" y="1504"/>
              <a:ext cx="12" cy="48"/>
            </a:xfrm>
            <a:custGeom>
              <a:avLst/>
              <a:gdLst>
                <a:gd name="T0" fmla="*/ 12 w 12"/>
                <a:gd name="T1" fmla="*/ 5 h 48"/>
                <a:gd name="T2" fmla="*/ 5 w 12"/>
                <a:gd name="T3" fmla="*/ 0 h 48"/>
                <a:gd name="T4" fmla="*/ 0 w 12"/>
                <a:gd name="T5" fmla="*/ 48 h 48"/>
                <a:gd name="T6" fmla="*/ 0 60000 65536"/>
                <a:gd name="T7" fmla="*/ 0 60000 65536"/>
                <a:gd name="T8" fmla="*/ 0 60000 65536"/>
              </a:gdLst>
              <a:ahLst/>
              <a:cxnLst>
                <a:cxn ang="T6">
                  <a:pos x="T0" y="T1"/>
                </a:cxn>
                <a:cxn ang="T7">
                  <a:pos x="T2" y="T3"/>
                </a:cxn>
                <a:cxn ang="T8">
                  <a:pos x="T4" y="T5"/>
                </a:cxn>
              </a:cxnLst>
              <a:rect l="0" t="0" r="r" b="b"/>
              <a:pathLst>
                <a:path w="12" h="48">
                  <a:moveTo>
                    <a:pt x="12" y="5"/>
                  </a:moveTo>
                  <a:lnTo>
                    <a:pt x="5" y="0"/>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55" name="Freeform 341"/>
            <p:cNvSpPr>
              <a:spLocks/>
            </p:cNvSpPr>
            <p:nvPr/>
          </p:nvSpPr>
          <p:spPr bwMode="auto">
            <a:xfrm>
              <a:off x="4008" y="2027"/>
              <a:ext cx="100" cy="80"/>
            </a:xfrm>
            <a:custGeom>
              <a:avLst/>
              <a:gdLst>
                <a:gd name="T0" fmla="*/ 783 w 40"/>
                <a:gd name="T1" fmla="*/ 3891 h 30"/>
                <a:gd name="T2" fmla="*/ 0 w 40"/>
                <a:gd name="T3" fmla="*/ 10376 h 30"/>
                <a:gd name="T4" fmla="*/ 17895 w 40"/>
                <a:gd name="T5" fmla="*/ 26944 h 30"/>
                <a:gd name="T6" fmla="*/ 23250 w 40"/>
                <a:gd name="T7" fmla="*/ 24824 h 30"/>
                <a:gd name="T8" fmla="*/ 22000 w 40"/>
                <a:gd name="T9" fmla="*/ 16179 h 30"/>
                <a:gd name="T10" fmla="*/ 3720 w 40"/>
                <a:gd name="T11" fmla="*/ 0 h 30"/>
                <a:gd name="T12" fmla="*/ 783 w 40"/>
                <a:gd name="T13" fmla="*/ 3891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30">
                  <a:moveTo>
                    <a:pt x="1" y="4"/>
                  </a:moveTo>
                  <a:cubicBezTo>
                    <a:pt x="0" y="11"/>
                    <a:pt x="0" y="11"/>
                    <a:pt x="0" y="11"/>
                  </a:cubicBezTo>
                  <a:cubicBezTo>
                    <a:pt x="29" y="28"/>
                    <a:pt x="29" y="28"/>
                    <a:pt x="29" y="28"/>
                  </a:cubicBezTo>
                  <a:cubicBezTo>
                    <a:pt x="32" y="30"/>
                    <a:pt x="36" y="29"/>
                    <a:pt x="38" y="26"/>
                  </a:cubicBezTo>
                  <a:cubicBezTo>
                    <a:pt x="40" y="23"/>
                    <a:pt x="39" y="19"/>
                    <a:pt x="36" y="17"/>
                  </a:cubicBezTo>
                  <a:cubicBezTo>
                    <a:pt x="6" y="0"/>
                    <a:pt x="6" y="0"/>
                    <a:pt x="6" y="0"/>
                  </a:cubicBezTo>
                  <a:lnTo>
                    <a:pt x="1" y="4"/>
                  </a:lnTo>
                  <a:close/>
                </a:path>
              </a:pathLst>
            </a:custGeom>
            <a:solidFill>
              <a:srgbClr val="1DB8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56" name="Freeform 342"/>
            <p:cNvSpPr>
              <a:spLocks/>
            </p:cNvSpPr>
            <p:nvPr/>
          </p:nvSpPr>
          <p:spPr bwMode="auto">
            <a:xfrm>
              <a:off x="4008" y="2027"/>
              <a:ext cx="100" cy="80"/>
            </a:xfrm>
            <a:custGeom>
              <a:avLst/>
              <a:gdLst>
                <a:gd name="T0" fmla="*/ 783 w 40"/>
                <a:gd name="T1" fmla="*/ 3891 h 30"/>
                <a:gd name="T2" fmla="*/ 0 w 40"/>
                <a:gd name="T3" fmla="*/ 10376 h 30"/>
                <a:gd name="T4" fmla="*/ 17895 w 40"/>
                <a:gd name="T5" fmla="*/ 26944 h 30"/>
                <a:gd name="T6" fmla="*/ 23250 w 40"/>
                <a:gd name="T7" fmla="*/ 24824 h 30"/>
                <a:gd name="T8" fmla="*/ 22000 w 40"/>
                <a:gd name="T9" fmla="*/ 16179 h 30"/>
                <a:gd name="T10" fmla="*/ 3720 w 40"/>
                <a:gd name="T11" fmla="*/ 0 h 30"/>
                <a:gd name="T12" fmla="*/ 783 w 40"/>
                <a:gd name="T13" fmla="*/ 3891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30">
                  <a:moveTo>
                    <a:pt x="1" y="4"/>
                  </a:moveTo>
                  <a:cubicBezTo>
                    <a:pt x="0" y="11"/>
                    <a:pt x="0" y="11"/>
                    <a:pt x="0" y="11"/>
                  </a:cubicBezTo>
                  <a:cubicBezTo>
                    <a:pt x="29" y="28"/>
                    <a:pt x="29" y="28"/>
                    <a:pt x="29" y="28"/>
                  </a:cubicBezTo>
                  <a:cubicBezTo>
                    <a:pt x="32" y="30"/>
                    <a:pt x="36" y="29"/>
                    <a:pt x="38" y="26"/>
                  </a:cubicBezTo>
                  <a:cubicBezTo>
                    <a:pt x="40" y="23"/>
                    <a:pt x="39" y="19"/>
                    <a:pt x="36" y="17"/>
                  </a:cubicBezTo>
                  <a:cubicBezTo>
                    <a:pt x="6" y="0"/>
                    <a:pt x="6" y="0"/>
                    <a:pt x="6" y="0"/>
                  </a:cubicBezTo>
                  <a:lnTo>
                    <a:pt x="1" y="4"/>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557" name="Freeform 343"/>
            <p:cNvSpPr>
              <a:spLocks/>
            </p:cNvSpPr>
            <p:nvPr/>
          </p:nvSpPr>
          <p:spPr bwMode="auto">
            <a:xfrm>
              <a:off x="4015" y="2040"/>
              <a:ext cx="63" cy="51"/>
            </a:xfrm>
            <a:custGeom>
              <a:avLst/>
              <a:gdLst>
                <a:gd name="T0" fmla="*/ 63 w 63"/>
                <a:gd name="T1" fmla="*/ 51 h 51"/>
                <a:gd name="T2" fmla="*/ 0 w 63"/>
                <a:gd name="T3" fmla="*/ 13 h 51"/>
                <a:gd name="T4" fmla="*/ 0 w 63"/>
                <a:gd name="T5" fmla="*/ 0 h 51"/>
                <a:gd name="T6" fmla="*/ 8 w 63"/>
                <a:gd name="T7" fmla="*/ 8 h 51"/>
                <a:gd name="T8" fmla="*/ 63 w 63"/>
                <a:gd name="T9" fmla="*/ 51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51">
                  <a:moveTo>
                    <a:pt x="63" y="51"/>
                  </a:moveTo>
                  <a:lnTo>
                    <a:pt x="0" y="13"/>
                  </a:lnTo>
                  <a:lnTo>
                    <a:pt x="0" y="0"/>
                  </a:lnTo>
                  <a:lnTo>
                    <a:pt x="8" y="8"/>
                  </a:lnTo>
                  <a:lnTo>
                    <a:pt x="63"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58" name="Freeform 344"/>
            <p:cNvSpPr>
              <a:spLocks/>
            </p:cNvSpPr>
            <p:nvPr/>
          </p:nvSpPr>
          <p:spPr bwMode="auto">
            <a:xfrm>
              <a:off x="4090" y="1877"/>
              <a:ext cx="55" cy="99"/>
            </a:xfrm>
            <a:custGeom>
              <a:avLst/>
              <a:gdLst>
                <a:gd name="T0" fmla="*/ 2470 w 22"/>
                <a:gd name="T1" fmla="*/ 0 h 37"/>
                <a:gd name="T2" fmla="*/ 0 w 22"/>
                <a:gd name="T3" fmla="*/ 4824 h 37"/>
                <a:gd name="T4" fmla="*/ 6175 w 22"/>
                <a:gd name="T5" fmla="*/ 31530 h 37"/>
                <a:gd name="T6" fmla="*/ 11063 w 22"/>
                <a:gd name="T7" fmla="*/ 34535 h 37"/>
                <a:gd name="T8" fmla="*/ 13020 w 22"/>
                <a:gd name="T9" fmla="*/ 26454 h 37"/>
                <a:gd name="T10" fmla="*/ 6845 w 22"/>
                <a:gd name="T11" fmla="*/ 1073 h 37"/>
                <a:gd name="T12" fmla="*/ 2470 w 22"/>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37">
                  <a:moveTo>
                    <a:pt x="4" y="0"/>
                  </a:moveTo>
                  <a:cubicBezTo>
                    <a:pt x="0" y="5"/>
                    <a:pt x="0" y="5"/>
                    <a:pt x="0" y="5"/>
                  </a:cubicBezTo>
                  <a:cubicBezTo>
                    <a:pt x="10" y="32"/>
                    <a:pt x="10" y="32"/>
                    <a:pt x="10" y="32"/>
                  </a:cubicBezTo>
                  <a:cubicBezTo>
                    <a:pt x="11" y="35"/>
                    <a:pt x="14" y="37"/>
                    <a:pt x="18" y="35"/>
                  </a:cubicBezTo>
                  <a:cubicBezTo>
                    <a:pt x="21" y="34"/>
                    <a:pt x="22" y="30"/>
                    <a:pt x="21" y="27"/>
                  </a:cubicBezTo>
                  <a:cubicBezTo>
                    <a:pt x="11" y="1"/>
                    <a:pt x="11" y="1"/>
                    <a:pt x="11" y="1"/>
                  </a:cubicBezTo>
                  <a:lnTo>
                    <a:pt x="4" y="0"/>
                  </a:lnTo>
                  <a:close/>
                </a:path>
              </a:pathLst>
            </a:custGeom>
            <a:solidFill>
              <a:srgbClr val="FFE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559" name="Freeform 345"/>
            <p:cNvSpPr>
              <a:spLocks/>
            </p:cNvSpPr>
            <p:nvPr/>
          </p:nvSpPr>
          <p:spPr bwMode="auto">
            <a:xfrm>
              <a:off x="4090" y="1877"/>
              <a:ext cx="55" cy="99"/>
            </a:xfrm>
            <a:custGeom>
              <a:avLst/>
              <a:gdLst>
                <a:gd name="T0" fmla="*/ 2470 w 22"/>
                <a:gd name="T1" fmla="*/ 0 h 37"/>
                <a:gd name="T2" fmla="*/ 0 w 22"/>
                <a:gd name="T3" fmla="*/ 4824 h 37"/>
                <a:gd name="T4" fmla="*/ 6175 w 22"/>
                <a:gd name="T5" fmla="*/ 31530 h 37"/>
                <a:gd name="T6" fmla="*/ 11063 w 22"/>
                <a:gd name="T7" fmla="*/ 34535 h 37"/>
                <a:gd name="T8" fmla="*/ 13020 w 22"/>
                <a:gd name="T9" fmla="*/ 26454 h 37"/>
                <a:gd name="T10" fmla="*/ 6845 w 22"/>
                <a:gd name="T11" fmla="*/ 1073 h 37"/>
                <a:gd name="T12" fmla="*/ 2470 w 22"/>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37">
                  <a:moveTo>
                    <a:pt x="4" y="0"/>
                  </a:moveTo>
                  <a:cubicBezTo>
                    <a:pt x="0" y="5"/>
                    <a:pt x="0" y="5"/>
                    <a:pt x="0" y="5"/>
                  </a:cubicBezTo>
                  <a:cubicBezTo>
                    <a:pt x="10" y="32"/>
                    <a:pt x="10" y="32"/>
                    <a:pt x="10" y="32"/>
                  </a:cubicBezTo>
                  <a:cubicBezTo>
                    <a:pt x="11" y="35"/>
                    <a:pt x="14" y="37"/>
                    <a:pt x="18" y="35"/>
                  </a:cubicBezTo>
                  <a:cubicBezTo>
                    <a:pt x="21" y="34"/>
                    <a:pt x="22" y="30"/>
                    <a:pt x="21" y="27"/>
                  </a:cubicBezTo>
                  <a:cubicBezTo>
                    <a:pt x="11" y="1"/>
                    <a:pt x="11" y="1"/>
                    <a:pt x="11" y="1"/>
                  </a:cubicBezTo>
                  <a:lnTo>
                    <a:pt x="4" y="0"/>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560" name="Freeform 346"/>
            <p:cNvSpPr>
              <a:spLocks/>
            </p:cNvSpPr>
            <p:nvPr/>
          </p:nvSpPr>
          <p:spPr bwMode="auto">
            <a:xfrm>
              <a:off x="4095" y="1885"/>
              <a:ext cx="20" cy="67"/>
            </a:xfrm>
            <a:custGeom>
              <a:avLst/>
              <a:gdLst>
                <a:gd name="T0" fmla="*/ 20 w 20"/>
                <a:gd name="T1" fmla="*/ 67 h 67"/>
                <a:gd name="T2" fmla="*/ 0 w 20"/>
                <a:gd name="T3" fmla="*/ 8 h 67"/>
                <a:gd name="T4" fmla="*/ 10 w 20"/>
                <a:gd name="T5" fmla="*/ 0 h 67"/>
                <a:gd name="T6" fmla="*/ 10 w 20"/>
                <a:gd name="T7" fmla="*/ 11 h 67"/>
                <a:gd name="T8" fmla="*/ 20 w 20"/>
                <a:gd name="T9" fmla="*/ 67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67">
                  <a:moveTo>
                    <a:pt x="20" y="67"/>
                  </a:moveTo>
                  <a:lnTo>
                    <a:pt x="0" y="8"/>
                  </a:lnTo>
                  <a:lnTo>
                    <a:pt x="10" y="0"/>
                  </a:lnTo>
                  <a:lnTo>
                    <a:pt x="10" y="11"/>
                  </a:lnTo>
                  <a:lnTo>
                    <a:pt x="20"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grpSp>
      <p:sp>
        <p:nvSpPr>
          <p:cNvPr id="40987" name="Textfeld 1698"/>
          <p:cNvSpPr txBox="1">
            <a:spLocks noChangeArrowheads="1"/>
          </p:cNvSpPr>
          <p:nvPr/>
        </p:nvSpPr>
        <p:spPr bwMode="auto">
          <a:xfrm>
            <a:off x="4137425" y="4337448"/>
            <a:ext cx="89296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900" b="1">
                <a:solidFill>
                  <a:srgbClr val="000000"/>
                </a:solidFill>
                <a:latin typeface="Arial" panose="020B0604020202020204" pitchFamily="34" charset="0"/>
              </a:rPr>
              <a:t>Transkription &amp; Translation</a:t>
            </a:r>
          </a:p>
        </p:txBody>
      </p:sp>
      <p:sp>
        <p:nvSpPr>
          <p:cNvPr id="40988" name="Textfeld 1699"/>
          <p:cNvSpPr txBox="1">
            <a:spLocks noChangeArrowheads="1"/>
          </p:cNvSpPr>
          <p:nvPr/>
        </p:nvSpPr>
        <p:spPr bwMode="auto">
          <a:xfrm>
            <a:off x="5232800" y="4451749"/>
            <a:ext cx="89296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900" b="1">
                <a:solidFill>
                  <a:srgbClr val="000000"/>
                </a:solidFill>
                <a:latin typeface="Arial" panose="020B0604020202020204" pitchFamily="34" charset="0"/>
              </a:rPr>
              <a:t>Zellzyklus</a:t>
            </a:r>
          </a:p>
        </p:txBody>
      </p:sp>
      <p:sp>
        <p:nvSpPr>
          <p:cNvPr id="1701" name="Ellipse 1700"/>
          <p:cNvSpPr/>
          <p:nvPr/>
        </p:nvSpPr>
        <p:spPr>
          <a:xfrm>
            <a:off x="6028236" y="3888137"/>
            <a:ext cx="306689" cy="185384"/>
          </a:xfrm>
          <a:prstGeom prst="ellipse">
            <a:avLst/>
          </a:prstGeom>
          <a:solidFill>
            <a:schemeClr val="accent6">
              <a:lumMod val="20000"/>
              <a:lumOff val="80000"/>
            </a:schemeClr>
          </a:solidFill>
          <a:ln>
            <a:solidFill>
              <a:schemeClr val="tx1"/>
            </a:solidFill>
          </a:ln>
          <a:scene3d>
            <a:camera prst="orthographicFront"/>
            <a:lightRig rig="threePt" dir="t"/>
          </a:scene3d>
          <a:sp3d>
            <a:bevelT/>
            <a:bevelB w="44450"/>
          </a:sp3d>
        </p:spPr>
        <p:txBody>
          <a:bodyPr/>
          <a:lstStyle/>
          <a:p>
            <a:pPr>
              <a:spcBef>
                <a:spcPct val="50000"/>
              </a:spcBef>
              <a:defRPr/>
            </a:pPr>
            <a:endParaRPr lang="de-DE" sz="1350">
              <a:solidFill>
                <a:srgbClr val="000000"/>
              </a:solidFill>
            </a:endParaRPr>
          </a:p>
        </p:txBody>
      </p:sp>
      <p:sp>
        <p:nvSpPr>
          <p:cNvPr id="1702" name="Mond 1701"/>
          <p:cNvSpPr/>
          <p:nvPr/>
        </p:nvSpPr>
        <p:spPr>
          <a:xfrm rot="16200000">
            <a:off x="6047318" y="3978923"/>
            <a:ext cx="269217" cy="314407"/>
          </a:xfrm>
          <a:prstGeom prst="moon">
            <a:avLst>
              <a:gd name="adj" fmla="val 68682"/>
            </a:avLst>
          </a:prstGeom>
          <a:solidFill>
            <a:schemeClr val="bg2"/>
          </a:solidFill>
          <a:ln>
            <a:solidFill>
              <a:schemeClr val="tx1"/>
            </a:solidFill>
          </a:ln>
          <a:scene3d>
            <a:camera prst="orthographicFront"/>
            <a:lightRig rig="threePt" dir="t"/>
          </a:scene3d>
          <a:sp3d>
            <a:bevelT w="57150" h="114300"/>
          </a:sp3d>
        </p:spPr>
        <p:txBody>
          <a:bodyPr/>
          <a:lstStyle/>
          <a:p>
            <a:pPr>
              <a:spcBef>
                <a:spcPct val="50000"/>
              </a:spcBef>
              <a:defRPr/>
            </a:pPr>
            <a:endParaRPr lang="de-DE" sz="1350">
              <a:solidFill>
                <a:srgbClr val="000000"/>
              </a:solidFill>
            </a:endParaRPr>
          </a:p>
        </p:txBody>
      </p:sp>
      <p:sp>
        <p:nvSpPr>
          <p:cNvPr id="40995" name="Rechteck 1702"/>
          <p:cNvSpPr>
            <a:spLocks noChangeArrowheads="1"/>
          </p:cNvSpPr>
          <p:nvPr/>
        </p:nvSpPr>
        <p:spPr bwMode="auto">
          <a:xfrm>
            <a:off x="5993608" y="4061224"/>
            <a:ext cx="3762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600" b="1">
                <a:solidFill>
                  <a:srgbClr val="000000"/>
                </a:solidFill>
                <a:latin typeface="Arial" panose="020B0604020202020204" pitchFamily="34" charset="0"/>
              </a:rPr>
              <a:t>Cyclin 2</a:t>
            </a:r>
          </a:p>
        </p:txBody>
      </p:sp>
      <p:grpSp>
        <p:nvGrpSpPr>
          <p:cNvPr id="40996" name="Gruppieren 1703"/>
          <p:cNvGrpSpPr>
            <a:grpSpLocks/>
          </p:cNvGrpSpPr>
          <p:nvPr/>
        </p:nvGrpSpPr>
        <p:grpSpPr bwMode="auto">
          <a:xfrm>
            <a:off x="6386515" y="3967164"/>
            <a:ext cx="350044" cy="80963"/>
            <a:chOff x="7404507" y="5307386"/>
            <a:chExt cx="465618" cy="108000"/>
          </a:xfrm>
        </p:grpSpPr>
        <p:cxnSp>
          <p:nvCxnSpPr>
            <p:cNvPr id="1705" name="Gerade Verbindung 1704"/>
            <p:cNvCxnSpPr/>
            <p:nvPr/>
          </p:nvCxnSpPr>
          <p:spPr bwMode="auto">
            <a:xfrm>
              <a:off x="7409259" y="5362975"/>
              <a:ext cx="460866" cy="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06" name="Gerade Verbindung 1705"/>
            <p:cNvCxnSpPr/>
            <p:nvPr/>
          </p:nvCxnSpPr>
          <p:spPr bwMode="auto">
            <a:xfrm>
              <a:off x="7404507" y="5307386"/>
              <a:ext cx="0" cy="10800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sp>
        <p:nvSpPr>
          <p:cNvPr id="40997" name="Textfeld 1706"/>
          <p:cNvSpPr txBox="1">
            <a:spLocks noChangeArrowheads="1"/>
          </p:cNvSpPr>
          <p:nvPr/>
        </p:nvSpPr>
        <p:spPr bwMode="auto">
          <a:xfrm>
            <a:off x="5918597" y="3849293"/>
            <a:ext cx="533400" cy="27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600" b="1">
                <a:solidFill>
                  <a:srgbClr val="000000"/>
                </a:solidFill>
                <a:latin typeface="Arial" panose="020B0604020202020204" pitchFamily="34" charset="0"/>
              </a:rPr>
              <a:t>CDK4/6</a:t>
            </a:r>
          </a:p>
        </p:txBody>
      </p:sp>
      <p:grpSp>
        <p:nvGrpSpPr>
          <p:cNvPr id="40998" name="Gruppieren 1707"/>
          <p:cNvGrpSpPr>
            <a:grpSpLocks/>
          </p:cNvGrpSpPr>
          <p:nvPr/>
        </p:nvGrpSpPr>
        <p:grpSpPr bwMode="auto">
          <a:xfrm>
            <a:off x="4495801" y="1860951"/>
            <a:ext cx="534591" cy="277415"/>
            <a:chOff x="6298088" y="4152144"/>
            <a:chExt cx="712259" cy="370975"/>
          </a:xfrm>
        </p:grpSpPr>
        <p:sp>
          <p:nvSpPr>
            <p:cNvPr id="1709" name="Ellipse 1708"/>
            <p:cNvSpPr/>
            <p:nvPr/>
          </p:nvSpPr>
          <p:spPr>
            <a:xfrm>
              <a:off x="6444751" y="4214043"/>
              <a:ext cx="408918" cy="247178"/>
            </a:xfrm>
            <a:prstGeom prst="ellipse">
              <a:avLst/>
            </a:prstGeom>
            <a:solidFill>
              <a:schemeClr val="accent6">
                <a:lumMod val="20000"/>
                <a:lumOff val="80000"/>
              </a:schemeClr>
            </a:solidFill>
            <a:ln>
              <a:solidFill>
                <a:schemeClr val="tx1"/>
              </a:solidFill>
            </a:ln>
            <a:scene3d>
              <a:camera prst="orthographicFront"/>
              <a:lightRig rig="threePt" dir="t"/>
            </a:scene3d>
            <a:sp3d>
              <a:bevelT/>
              <a:bevelB w="44450"/>
            </a:sp3d>
          </p:spPr>
          <p:txBody>
            <a:bodyPr/>
            <a:lstStyle/>
            <a:p>
              <a:pPr>
                <a:spcBef>
                  <a:spcPct val="50000"/>
                </a:spcBef>
                <a:defRPr/>
              </a:pPr>
              <a:endParaRPr lang="de-DE" sz="1350">
                <a:solidFill>
                  <a:srgbClr val="000000"/>
                </a:solidFill>
              </a:endParaRPr>
            </a:p>
          </p:txBody>
        </p:sp>
        <p:sp>
          <p:nvSpPr>
            <p:cNvPr id="41215" name="Textfeld 1709"/>
            <p:cNvSpPr txBox="1">
              <a:spLocks noChangeArrowheads="1"/>
            </p:cNvSpPr>
            <p:nvPr/>
          </p:nvSpPr>
          <p:spPr bwMode="auto">
            <a:xfrm>
              <a:off x="6298088" y="4152144"/>
              <a:ext cx="712259" cy="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600" b="1">
                  <a:solidFill>
                    <a:srgbClr val="000000"/>
                  </a:solidFill>
                  <a:latin typeface="Arial" panose="020B0604020202020204" pitchFamily="34" charset="0"/>
                </a:rPr>
                <a:t>PI3K</a:t>
              </a:r>
            </a:p>
          </p:txBody>
        </p:sp>
      </p:grpSp>
      <p:grpSp>
        <p:nvGrpSpPr>
          <p:cNvPr id="40999" name="Gruppieren 1710"/>
          <p:cNvGrpSpPr>
            <a:grpSpLocks/>
          </p:cNvGrpSpPr>
          <p:nvPr/>
        </p:nvGrpSpPr>
        <p:grpSpPr bwMode="auto">
          <a:xfrm rot="6364729">
            <a:off x="3607000" y="2255641"/>
            <a:ext cx="348854" cy="80963"/>
            <a:chOff x="7404507" y="5307386"/>
            <a:chExt cx="465618" cy="108000"/>
          </a:xfrm>
        </p:grpSpPr>
        <p:cxnSp>
          <p:nvCxnSpPr>
            <p:cNvPr id="1712" name="Gerade Verbindung 1711"/>
            <p:cNvCxnSpPr/>
            <p:nvPr/>
          </p:nvCxnSpPr>
          <p:spPr bwMode="auto">
            <a:xfrm>
              <a:off x="7408329" y="5369236"/>
              <a:ext cx="460850" cy="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13" name="Gerade Verbindung 1712"/>
            <p:cNvCxnSpPr/>
            <p:nvPr/>
          </p:nvCxnSpPr>
          <p:spPr bwMode="auto">
            <a:xfrm>
              <a:off x="7400590" y="5309464"/>
              <a:ext cx="0" cy="10800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grpSp>
        <p:nvGrpSpPr>
          <p:cNvPr id="41000" name="Gruppieren 1713"/>
          <p:cNvGrpSpPr>
            <a:grpSpLocks/>
          </p:cNvGrpSpPr>
          <p:nvPr/>
        </p:nvGrpSpPr>
        <p:grpSpPr bwMode="auto">
          <a:xfrm>
            <a:off x="4027888" y="2491981"/>
            <a:ext cx="534590" cy="278606"/>
            <a:chOff x="6298088" y="4152144"/>
            <a:chExt cx="712259" cy="370975"/>
          </a:xfrm>
        </p:grpSpPr>
        <p:sp>
          <p:nvSpPr>
            <p:cNvPr id="1715" name="Ellipse 1714"/>
            <p:cNvSpPr/>
            <p:nvPr/>
          </p:nvSpPr>
          <p:spPr>
            <a:xfrm>
              <a:off x="6444751" y="4214043"/>
              <a:ext cx="408918" cy="247178"/>
            </a:xfrm>
            <a:prstGeom prst="ellipse">
              <a:avLst/>
            </a:prstGeom>
            <a:solidFill>
              <a:schemeClr val="accent6">
                <a:lumMod val="20000"/>
                <a:lumOff val="80000"/>
              </a:schemeClr>
            </a:solidFill>
            <a:ln>
              <a:solidFill>
                <a:schemeClr val="tx1"/>
              </a:solidFill>
            </a:ln>
            <a:scene3d>
              <a:camera prst="orthographicFront"/>
              <a:lightRig rig="threePt" dir="t"/>
            </a:scene3d>
            <a:sp3d>
              <a:bevelT/>
              <a:bevelB w="44450"/>
            </a:sp3d>
          </p:spPr>
          <p:txBody>
            <a:bodyPr/>
            <a:lstStyle/>
            <a:p>
              <a:pPr>
                <a:spcBef>
                  <a:spcPct val="50000"/>
                </a:spcBef>
                <a:defRPr/>
              </a:pPr>
              <a:endParaRPr lang="de-DE" sz="1350">
                <a:solidFill>
                  <a:srgbClr val="000000"/>
                </a:solidFill>
              </a:endParaRPr>
            </a:p>
          </p:txBody>
        </p:sp>
        <p:sp>
          <p:nvSpPr>
            <p:cNvPr id="41209" name="Textfeld 1715"/>
            <p:cNvSpPr txBox="1">
              <a:spLocks noChangeArrowheads="1"/>
            </p:cNvSpPr>
            <p:nvPr/>
          </p:nvSpPr>
          <p:spPr bwMode="auto">
            <a:xfrm>
              <a:off x="6298088" y="4152144"/>
              <a:ext cx="712259" cy="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600" b="1">
                  <a:solidFill>
                    <a:srgbClr val="000000"/>
                  </a:solidFill>
                  <a:latin typeface="Arial" panose="020B0604020202020204" pitchFamily="34" charset="0"/>
                </a:rPr>
                <a:t>SOS</a:t>
              </a:r>
            </a:p>
          </p:txBody>
        </p:sp>
      </p:grpSp>
      <p:grpSp>
        <p:nvGrpSpPr>
          <p:cNvPr id="41001" name="Gruppieren 1716"/>
          <p:cNvGrpSpPr>
            <a:grpSpLocks/>
          </p:cNvGrpSpPr>
          <p:nvPr/>
        </p:nvGrpSpPr>
        <p:grpSpPr bwMode="auto">
          <a:xfrm>
            <a:off x="4262438" y="3451625"/>
            <a:ext cx="533400" cy="278606"/>
            <a:chOff x="6298088" y="4152144"/>
            <a:chExt cx="712259" cy="370975"/>
          </a:xfrm>
        </p:grpSpPr>
        <p:sp>
          <p:nvSpPr>
            <p:cNvPr id="1718" name="Ellipse 1717"/>
            <p:cNvSpPr/>
            <p:nvPr/>
          </p:nvSpPr>
          <p:spPr>
            <a:xfrm>
              <a:off x="6444751" y="4214043"/>
              <a:ext cx="408918" cy="247178"/>
            </a:xfrm>
            <a:prstGeom prst="ellipse">
              <a:avLst/>
            </a:prstGeom>
            <a:solidFill>
              <a:schemeClr val="accent6">
                <a:lumMod val="20000"/>
                <a:lumOff val="80000"/>
              </a:schemeClr>
            </a:solidFill>
            <a:ln>
              <a:solidFill>
                <a:schemeClr val="tx1"/>
              </a:solidFill>
            </a:ln>
            <a:scene3d>
              <a:camera prst="orthographicFront"/>
              <a:lightRig rig="threePt" dir="t"/>
            </a:scene3d>
            <a:sp3d>
              <a:bevelT/>
              <a:bevelB w="44450"/>
            </a:sp3d>
          </p:spPr>
          <p:txBody>
            <a:bodyPr/>
            <a:lstStyle/>
            <a:p>
              <a:pPr>
                <a:spcBef>
                  <a:spcPct val="50000"/>
                </a:spcBef>
                <a:defRPr/>
              </a:pPr>
              <a:endParaRPr lang="de-DE" sz="1350">
                <a:solidFill>
                  <a:srgbClr val="000000"/>
                </a:solidFill>
              </a:endParaRPr>
            </a:p>
          </p:txBody>
        </p:sp>
        <p:sp>
          <p:nvSpPr>
            <p:cNvPr id="41205" name="Textfeld 1718"/>
            <p:cNvSpPr txBox="1">
              <a:spLocks noChangeArrowheads="1"/>
            </p:cNvSpPr>
            <p:nvPr/>
          </p:nvSpPr>
          <p:spPr bwMode="auto">
            <a:xfrm>
              <a:off x="6298088" y="4152144"/>
              <a:ext cx="712259" cy="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600" b="1">
                  <a:solidFill>
                    <a:srgbClr val="000000"/>
                  </a:solidFill>
                  <a:latin typeface="Arial" panose="020B0604020202020204" pitchFamily="34" charset="0"/>
                </a:rPr>
                <a:t>MAPK</a:t>
              </a:r>
            </a:p>
          </p:txBody>
        </p:sp>
      </p:grpSp>
      <p:grpSp>
        <p:nvGrpSpPr>
          <p:cNvPr id="41002" name="Gruppieren 1719"/>
          <p:cNvGrpSpPr>
            <a:grpSpLocks/>
          </p:cNvGrpSpPr>
          <p:nvPr/>
        </p:nvGrpSpPr>
        <p:grpSpPr bwMode="auto">
          <a:xfrm>
            <a:off x="4220768" y="3137300"/>
            <a:ext cx="534590" cy="278606"/>
            <a:chOff x="6298088" y="4152144"/>
            <a:chExt cx="712259" cy="370975"/>
          </a:xfrm>
        </p:grpSpPr>
        <p:sp>
          <p:nvSpPr>
            <p:cNvPr id="1721" name="Ellipse 1720"/>
            <p:cNvSpPr/>
            <p:nvPr/>
          </p:nvSpPr>
          <p:spPr>
            <a:xfrm>
              <a:off x="6444751" y="4214043"/>
              <a:ext cx="408918" cy="247178"/>
            </a:xfrm>
            <a:prstGeom prst="ellipse">
              <a:avLst/>
            </a:prstGeom>
            <a:solidFill>
              <a:schemeClr val="accent6">
                <a:lumMod val="20000"/>
                <a:lumOff val="80000"/>
              </a:schemeClr>
            </a:solidFill>
            <a:ln>
              <a:solidFill>
                <a:schemeClr val="tx1"/>
              </a:solidFill>
            </a:ln>
            <a:scene3d>
              <a:camera prst="orthographicFront"/>
              <a:lightRig rig="threePt" dir="t"/>
            </a:scene3d>
            <a:sp3d>
              <a:bevelT/>
              <a:bevelB w="44450"/>
            </a:sp3d>
          </p:spPr>
          <p:txBody>
            <a:bodyPr/>
            <a:lstStyle/>
            <a:p>
              <a:pPr>
                <a:spcBef>
                  <a:spcPct val="50000"/>
                </a:spcBef>
                <a:defRPr/>
              </a:pPr>
              <a:endParaRPr lang="de-DE" sz="1350">
                <a:solidFill>
                  <a:srgbClr val="000000"/>
                </a:solidFill>
              </a:endParaRPr>
            </a:p>
          </p:txBody>
        </p:sp>
        <p:sp>
          <p:nvSpPr>
            <p:cNvPr id="41201" name="Textfeld 1721"/>
            <p:cNvSpPr txBox="1">
              <a:spLocks noChangeArrowheads="1"/>
            </p:cNvSpPr>
            <p:nvPr/>
          </p:nvSpPr>
          <p:spPr bwMode="auto">
            <a:xfrm>
              <a:off x="6298088" y="4152144"/>
              <a:ext cx="712259" cy="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600" b="1">
                  <a:solidFill>
                    <a:srgbClr val="000000"/>
                  </a:solidFill>
                  <a:latin typeface="Arial" panose="020B0604020202020204" pitchFamily="34" charset="0"/>
                </a:rPr>
                <a:t>RAF</a:t>
              </a:r>
            </a:p>
          </p:txBody>
        </p:sp>
      </p:grpSp>
      <p:grpSp>
        <p:nvGrpSpPr>
          <p:cNvPr id="41003" name="Gruppieren 1722"/>
          <p:cNvGrpSpPr>
            <a:grpSpLocks/>
          </p:cNvGrpSpPr>
          <p:nvPr/>
        </p:nvGrpSpPr>
        <p:grpSpPr bwMode="auto">
          <a:xfrm>
            <a:off x="4123138" y="2809877"/>
            <a:ext cx="534590" cy="278606"/>
            <a:chOff x="6298088" y="4152144"/>
            <a:chExt cx="712259" cy="370975"/>
          </a:xfrm>
        </p:grpSpPr>
        <p:sp>
          <p:nvSpPr>
            <p:cNvPr id="1724" name="Ellipse 1723"/>
            <p:cNvSpPr/>
            <p:nvPr/>
          </p:nvSpPr>
          <p:spPr>
            <a:xfrm>
              <a:off x="6444751" y="4214043"/>
              <a:ext cx="408918" cy="247178"/>
            </a:xfrm>
            <a:prstGeom prst="ellipse">
              <a:avLst/>
            </a:prstGeom>
            <a:solidFill>
              <a:schemeClr val="accent6">
                <a:lumMod val="20000"/>
                <a:lumOff val="80000"/>
              </a:schemeClr>
            </a:solidFill>
            <a:ln>
              <a:solidFill>
                <a:schemeClr val="tx1"/>
              </a:solidFill>
            </a:ln>
            <a:scene3d>
              <a:camera prst="orthographicFront"/>
              <a:lightRig rig="threePt" dir="t"/>
            </a:scene3d>
            <a:sp3d>
              <a:bevelT/>
              <a:bevelB w="44450"/>
            </a:sp3d>
          </p:spPr>
          <p:txBody>
            <a:bodyPr/>
            <a:lstStyle/>
            <a:p>
              <a:pPr>
                <a:spcBef>
                  <a:spcPct val="50000"/>
                </a:spcBef>
                <a:defRPr/>
              </a:pPr>
              <a:endParaRPr lang="de-DE" sz="1350">
                <a:solidFill>
                  <a:srgbClr val="000000"/>
                </a:solidFill>
              </a:endParaRPr>
            </a:p>
          </p:txBody>
        </p:sp>
        <p:sp>
          <p:nvSpPr>
            <p:cNvPr id="41197" name="Textfeld 1724"/>
            <p:cNvSpPr txBox="1">
              <a:spLocks noChangeArrowheads="1"/>
            </p:cNvSpPr>
            <p:nvPr/>
          </p:nvSpPr>
          <p:spPr bwMode="auto">
            <a:xfrm>
              <a:off x="6298088" y="4152144"/>
              <a:ext cx="712259" cy="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600" b="1">
                  <a:solidFill>
                    <a:srgbClr val="000000"/>
                  </a:solidFill>
                  <a:latin typeface="Arial" panose="020B0604020202020204" pitchFamily="34" charset="0"/>
                </a:rPr>
                <a:t>RAS</a:t>
              </a:r>
            </a:p>
          </p:txBody>
        </p:sp>
      </p:grpSp>
      <p:grpSp>
        <p:nvGrpSpPr>
          <p:cNvPr id="41004" name="Gruppieren 1725"/>
          <p:cNvGrpSpPr>
            <a:grpSpLocks/>
          </p:cNvGrpSpPr>
          <p:nvPr/>
        </p:nvGrpSpPr>
        <p:grpSpPr bwMode="auto">
          <a:xfrm>
            <a:off x="3936206" y="2187181"/>
            <a:ext cx="534591" cy="278606"/>
            <a:chOff x="6298088" y="4152144"/>
            <a:chExt cx="712259" cy="370975"/>
          </a:xfrm>
        </p:grpSpPr>
        <p:sp>
          <p:nvSpPr>
            <p:cNvPr id="1727" name="Ellipse 1726"/>
            <p:cNvSpPr/>
            <p:nvPr/>
          </p:nvSpPr>
          <p:spPr>
            <a:xfrm>
              <a:off x="6444751" y="4214043"/>
              <a:ext cx="408918" cy="247178"/>
            </a:xfrm>
            <a:prstGeom prst="ellipse">
              <a:avLst/>
            </a:prstGeom>
            <a:solidFill>
              <a:schemeClr val="accent6">
                <a:lumMod val="20000"/>
                <a:lumOff val="80000"/>
              </a:schemeClr>
            </a:solidFill>
            <a:ln>
              <a:solidFill>
                <a:schemeClr val="tx1"/>
              </a:solidFill>
            </a:ln>
            <a:scene3d>
              <a:camera prst="orthographicFront"/>
              <a:lightRig rig="threePt" dir="t"/>
            </a:scene3d>
            <a:sp3d>
              <a:bevelT/>
              <a:bevelB w="44450"/>
            </a:sp3d>
          </p:spPr>
          <p:txBody>
            <a:bodyPr/>
            <a:lstStyle/>
            <a:p>
              <a:pPr>
                <a:spcBef>
                  <a:spcPct val="50000"/>
                </a:spcBef>
                <a:defRPr/>
              </a:pPr>
              <a:endParaRPr lang="de-DE" sz="1350">
                <a:solidFill>
                  <a:srgbClr val="000000"/>
                </a:solidFill>
              </a:endParaRPr>
            </a:p>
          </p:txBody>
        </p:sp>
        <p:sp>
          <p:nvSpPr>
            <p:cNvPr id="41193" name="Textfeld 1727"/>
            <p:cNvSpPr txBox="1">
              <a:spLocks noChangeArrowheads="1"/>
            </p:cNvSpPr>
            <p:nvPr/>
          </p:nvSpPr>
          <p:spPr bwMode="auto">
            <a:xfrm>
              <a:off x="6298088" y="4152144"/>
              <a:ext cx="712259" cy="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600" b="1">
                  <a:solidFill>
                    <a:srgbClr val="000000"/>
                  </a:solidFill>
                  <a:latin typeface="Arial" panose="020B0604020202020204" pitchFamily="34" charset="0"/>
                </a:rPr>
                <a:t>Grb2</a:t>
              </a:r>
            </a:p>
          </p:txBody>
        </p:sp>
      </p:grpSp>
      <p:sp>
        <p:nvSpPr>
          <p:cNvPr id="41005" name="Textfeld 1729"/>
          <p:cNvSpPr txBox="1">
            <a:spLocks noChangeArrowheads="1"/>
          </p:cNvSpPr>
          <p:nvPr/>
        </p:nvSpPr>
        <p:spPr bwMode="auto">
          <a:xfrm>
            <a:off x="2562214" y="1067497"/>
            <a:ext cx="957276"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750" b="1" dirty="0" err="1">
                <a:solidFill>
                  <a:srgbClr val="000000"/>
                </a:solidFill>
                <a:latin typeface="Arial" panose="020B0604020202020204" pitchFamily="34" charset="0"/>
              </a:rPr>
              <a:t>Tratuzumab</a:t>
            </a:r>
            <a:endParaRPr lang="de-DE" altLang="de-DE" sz="750" b="1" dirty="0">
              <a:solidFill>
                <a:srgbClr val="000000"/>
              </a:solidFill>
              <a:latin typeface="Arial" panose="020B0604020202020204" pitchFamily="34" charset="0"/>
            </a:endParaRPr>
          </a:p>
          <a:p>
            <a:pPr algn="ctr">
              <a:spcBef>
                <a:spcPct val="50000"/>
              </a:spcBef>
              <a:buFontTx/>
              <a:buNone/>
            </a:pPr>
            <a:r>
              <a:rPr lang="de-DE" altLang="de-DE" sz="750" b="1" dirty="0" err="1">
                <a:solidFill>
                  <a:srgbClr val="000000"/>
                </a:solidFill>
                <a:latin typeface="Arial" panose="020B0604020202020204" pitchFamily="34" charset="0"/>
              </a:rPr>
              <a:t>Trastuzumab</a:t>
            </a:r>
            <a:r>
              <a:rPr lang="de-DE" altLang="de-DE" sz="750" b="1" dirty="0">
                <a:solidFill>
                  <a:srgbClr val="000000"/>
                </a:solidFill>
                <a:latin typeface="Arial" panose="020B0604020202020204" pitchFamily="34" charset="0"/>
              </a:rPr>
              <a:t> </a:t>
            </a:r>
            <a:r>
              <a:rPr lang="de-DE" altLang="de-DE" sz="750" b="1" dirty="0" err="1">
                <a:solidFill>
                  <a:srgbClr val="000000"/>
                </a:solidFill>
                <a:latin typeface="Arial" panose="020B0604020202020204" pitchFamily="34" charset="0"/>
              </a:rPr>
              <a:t>Emtansin</a:t>
            </a:r>
            <a:endParaRPr lang="de-DE" altLang="de-DE" sz="750" b="1" dirty="0">
              <a:solidFill>
                <a:srgbClr val="000000"/>
              </a:solidFill>
              <a:latin typeface="Arial" panose="020B0604020202020204" pitchFamily="34" charset="0"/>
            </a:endParaRPr>
          </a:p>
        </p:txBody>
      </p:sp>
      <p:sp>
        <p:nvSpPr>
          <p:cNvPr id="41006" name="Textfeld 1730"/>
          <p:cNvSpPr txBox="1">
            <a:spLocks noChangeArrowheads="1"/>
          </p:cNvSpPr>
          <p:nvPr/>
        </p:nvSpPr>
        <p:spPr bwMode="auto">
          <a:xfrm>
            <a:off x="3469484" y="956380"/>
            <a:ext cx="7358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750" b="1">
                <a:solidFill>
                  <a:srgbClr val="000000"/>
                </a:solidFill>
                <a:latin typeface="Arial" panose="020B0604020202020204" pitchFamily="34" charset="0"/>
              </a:rPr>
              <a:t>Pertuzumab</a:t>
            </a:r>
          </a:p>
        </p:txBody>
      </p:sp>
      <p:grpSp>
        <p:nvGrpSpPr>
          <p:cNvPr id="41007" name="Gruppieren 1731"/>
          <p:cNvGrpSpPr>
            <a:grpSpLocks/>
          </p:cNvGrpSpPr>
          <p:nvPr/>
        </p:nvGrpSpPr>
        <p:grpSpPr bwMode="auto">
          <a:xfrm rot="-10147375">
            <a:off x="3999313" y="1128714"/>
            <a:ext cx="348853" cy="80963"/>
            <a:chOff x="7404507" y="5307386"/>
            <a:chExt cx="465618" cy="108000"/>
          </a:xfrm>
        </p:grpSpPr>
        <p:cxnSp>
          <p:nvCxnSpPr>
            <p:cNvPr id="1733" name="Gerade Verbindung 1732"/>
            <p:cNvCxnSpPr/>
            <p:nvPr/>
          </p:nvCxnSpPr>
          <p:spPr bwMode="auto">
            <a:xfrm>
              <a:off x="7403588" y="5365255"/>
              <a:ext cx="460851" cy="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34" name="Gerade Verbindung 1733"/>
            <p:cNvCxnSpPr/>
            <p:nvPr/>
          </p:nvCxnSpPr>
          <p:spPr bwMode="auto">
            <a:xfrm>
              <a:off x="7404614" y="5313260"/>
              <a:ext cx="0" cy="10800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grpSp>
        <p:nvGrpSpPr>
          <p:cNvPr id="41008" name="Gruppieren 1734"/>
          <p:cNvGrpSpPr>
            <a:grpSpLocks/>
          </p:cNvGrpSpPr>
          <p:nvPr/>
        </p:nvGrpSpPr>
        <p:grpSpPr bwMode="auto">
          <a:xfrm rot="-8070190">
            <a:off x="3402214" y="1411488"/>
            <a:ext cx="348853" cy="80963"/>
            <a:chOff x="7404507" y="5307386"/>
            <a:chExt cx="465618" cy="108000"/>
          </a:xfrm>
        </p:grpSpPr>
        <p:cxnSp>
          <p:nvCxnSpPr>
            <p:cNvPr id="1736" name="Gerade Verbindung 1735"/>
            <p:cNvCxnSpPr/>
            <p:nvPr/>
          </p:nvCxnSpPr>
          <p:spPr bwMode="auto">
            <a:xfrm>
              <a:off x="7408590" y="5363056"/>
              <a:ext cx="460851" cy="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37" name="Gerade Verbindung 1736"/>
            <p:cNvCxnSpPr/>
            <p:nvPr/>
          </p:nvCxnSpPr>
          <p:spPr bwMode="auto">
            <a:xfrm>
              <a:off x="7404144" y="5307723"/>
              <a:ext cx="0" cy="10800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grpSp>
        <p:nvGrpSpPr>
          <p:cNvPr id="41009" name="Gruppieren 1737"/>
          <p:cNvGrpSpPr>
            <a:grpSpLocks/>
          </p:cNvGrpSpPr>
          <p:nvPr/>
        </p:nvGrpSpPr>
        <p:grpSpPr bwMode="auto">
          <a:xfrm>
            <a:off x="4804175" y="2215756"/>
            <a:ext cx="534590" cy="278606"/>
            <a:chOff x="6298088" y="4152144"/>
            <a:chExt cx="712259" cy="370975"/>
          </a:xfrm>
        </p:grpSpPr>
        <p:sp>
          <p:nvSpPr>
            <p:cNvPr id="1739" name="Ellipse 1738"/>
            <p:cNvSpPr/>
            <p:nvPr/>
          </p:nvSpPr>
          <p:spPr>
            <a:xfrm>
              <a:off x="6444751" y="4214043"/>
              <a:ext cx="408918" cy="247178"/>
            </a:xfrm>
            <a:prstGeom prst="ellipse">
              <a:avLst/>
            </a:prstGeom>
            <a:solidFill>
              <a:schemeClr val="accent6">
                <a:lumMod val="20000"/>
                <a:lumOff val="80000"/>
              </a:schemeClr>
            </a:solidFill>
            <a:ln>
              <a:solidFill>
                <a:schemeClr val="tx1"/>
              </a:solidFill>
            </a:ln>
            <a:scene3d>
              <a:camera prst="orthographicFront"/>
              <a:lightRig rig="threePt" dir="t"/>
            </a:scene3d>
            <a:sp3d>
              <a:bevelT/>
              <a:bevelB w="44450"/>
            </a:sp3d>
          </p:spPr>
          <p:txBody>
            <a:bodyPr/>
            <a:lstStyle/>
            <a:p>
              <a:pPr>
                <a:spcBef>
                  <a:spcPct val="50000"/>
                </a:spcBef>
                <a:defRPr/>
              </a:pPr>
              <a:endParaRPr lang="de-DE" sz="1350">
                <a:solidFill>
                  <a:srgbClr val="000000"/>
                </a:solidFill>
              </a:endParaRPr>
            </a:p>
          </p:txBody>
        </p:sp>
        <p:sp>
          <p:nvSpPr>
            <p:cNvPr id="41185" name="Textfeld 1739"/>
            <p:cNvSpPr txBox="1">
              <a:spLocks noChangeArrowheads="1"/>
            </p:cNvSpPr>
            <p:nvPr/>
          </p:nvSpPr>
          <p:spPr bwMode="auto">
            <a:xfrm>
              <a:off x="6298088" y="4152144"/>
              <a:ext cx="712259" cy="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600" b="1">
                  <a:solidFill>
                    <a:srgbClr val="000000"/>
                  </a:solidFill>
                  <a:latin typeface="Arial" panose="020B0604020202020204" pitchFamily="34" charset="0"/>
                </a:rPr>
                <a:t>AKT</a:t>
              </a:r>
            </a:p>
          </p:txBody>
        </p:sp>
      </p:grpSp>
      <p:grpSp>
        <p:nvGrpSpPr>
          <p:cNvPr id="41010" name="Gruppieren 1740"/>
          <p:cNvGrpSpPr>
            <a:grpSpLocks/>
          </p:cNvGrpSpPr>
          <p:nvPr/>
        </p:nvGrpSpPr>
        <p:grpSpPr bwMode="auto">
          <a:xfrm>
            <a:off x="4964906" y="2631284"/>
            <a:ext cx="533400" cy="278606"/>
            <a:chOff x="6298088" y="4152144"/>
            <a:chExt cx="712259" cy="370975"/>
          </a:xfrm>
        </p:grpSpPr>
        <p:sp>
          <p:nvSpPr>
            <p:cNvPr id="1742" name="Ellipse 1741"/>
            <p:cNvSpPr/>
            <p:nvPr/>
          </p:nvSpPr>
          <p:spPr>
            <a:xfrm>
              <a:off x="6444751" y="4214043"/>
              <a:ext cx="408918" cy="247178"/>
            </a:xfrm>
            <a:prstGeom prst="ellipse">
              <a:avLst/>
            </a:prstGeom>
            <a:solidFill>
              <a:schemeClr val="accent6">
                <a:lumMod val="20000"/>
                <a:lumOff val="80000"/>
              </a:schemeClr>
            </a:solidFill>
            <a:ln>
              <a:solidFill>
                <a:schemeClr val="tx1"/>
              </a:solidFill>
            </a:ln>
            <a:scene3d>
              <a:camera prst="orthographicFront"/>
              <a:lightRig rig="threePt" dir="t"/>
            </a:scene3d>
            <a:sp3d>
              <a:bevelT/>
              <a:bevelB w="44450"/>
            </a:sp3d>
          </p:spPr>
          <p:txBody>
            <a:bodyPr/>
            <a:lstStyle/>
            <a:p>
              <a:pPr>
                <a:spcBef>
                  <a:spcPct val="50000"/>
                </a:spcBef>
                <a:defRPr/>
              </a:pPr>
              <a:endParaRPr lang="de-DE" sz="1350">
                <a:solidFill>
                  <a:srgbClr val="000000"/>
                </a:solidFill>
              </a:endParaRPr>
            </a:p>
          </p:txBody>
        </p:sp>
        <p:sp>
          <p:nvSpPr>
            <p:cNvPr id="41181" name="Textfeld 1742"/>
            <p:cNvSpPr txBox="1">
              <a:spLocks noChangeArrowheads="1"/>
            </p:cNvSpPr>
            <p:nvPr/>
          </p:nvSpPr>
          <p:spPr bwMode="auto">
            <a:xfrm>
              <a:off x="6298088" y="4152144"/>
              <a:ext cx="712259" cy="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600" b="1">
                  <a:solidFill>
                    <a:srgbClr val="000000"/>
                  </a:solidFill>
                  <a:latin typeface="Arial" panose="020B0604020202020204" pitchFamily="34" charset="0"/>
                </a:rPr>
                <a:t>mTOR</a:t>
              </a:r>
            </a:p>
          </p:txBody>
        </p:sp>
      </p:grpSp>
      <p:grpSp>
        <p:nvGrpSpPr>
          <p:cNvPr id="41011" name="Gruppieren 1743"/>
          <p:cNvGrpSpPr>
            <a:grpSpLocks/>
          </p:cNvGrpSpPr>
          <p:nvPr/>
        </p:nvGrpSpPr>
        <p:grpSpPr bwMode="auto">
          <a:xfrm rot="-2962610">
            <a:off x="4843465" y="1751412"/>
            <a:ext cx="350044" cy="80963"/>
            <a:chOff x="7404507" y="5307386"/>
            <a:chExt cx="465618" cy="108000"/>
          </a:xfrm>
        </p:grpSpPr>
        <p:cxnSp>
          <p:nvCxnSpPr>
            <p:cNvPr id="1745" name="Gerade Verbindung 1744"/>
            <p:cNvCxnSpPr/>
            <p:nvPr/>
          </p:nvCxnSpPr>
          <p:spPr bwMode="auto">
            <a:xfrm>
              <a:off x="7415556" y="5358110"/>
              <a:ext cx="460867" cy="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46" name="Gerade Verbindung 1745"/>
            <p:cNvCxnSpPr/>
            <p:nvPr/>
          </p:nvCxnSpPr>
          <p:spPr bwMode="auto">
            <a:xfrm>
              <a:off x="7405240" y="5301962"/>
              <a:ext cx="0" cy="10800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sp>
        <p:nvSpPr>
          <p:cNvPr id="41012" name="Textfeld 1746"/>
          <p:cNvSpPr txBox="1">
            <a:spLocks noChangeArrowheads="1"/>
          </p:cNvSpPr>
          <p:nvPr/>
        </p:nvSpPr>
        <p:spPr bwMode="auto">
          <a:xfrm>
            <a:off x="4968481" y="1508903"/>
            <a:ext cx="735806"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750" b="1">
                <a:solidFill>
                  <a:srgbClr val="000000"/>
                </a:solidFill>
                <a:latin typeface="Arial" panose="020B0604020202020204" pitchFamily="34" charset="0"/>
              </a:rPr>
              <a:t>Alpelisib</a:t>
            </a:r>
          </a:p>
          <a:p>
            <a:pPr algn="ctr">
              <a:spcBef>
                <a:spcPct val="0"/>
              </a:spcBef>
              <a:buFontTx/>
              <a:buNone/>
            </a:pPr>
            <a:r>
              <a:rPr lang="de-DE" altLang="de-DE" sz="750" b="1">
                <a:solidFill>
                  <a:srgbClr val="000000"/>
                </a:solidFill>
                <a:latin typeface="Arial" panose="020B0604020202020204" pitchFamily="34" charset="0"/>
              </a:rPr>
              <a:t>Taselisib </a:t>
            </a:r>
            <a:r>
              <a:rPr lang="de-DE" altLang="de-DE" sz="750">
                <a:solidFill>
                  <a:srgbClr val="000000"/>
                </a:solidFill>
                <a:latin typeface="Arial" panose="020B0604020202020204" pitchFamily="34" charset="0"/>
              </a:rPr>
              <a:t>(PI3K</a:t>
            </a:r>
            <a:r>
              <a:rPr lang="de-DE" altLang="de-DE" sz="750">
                <a:solidFill>
                  <a:srgbClr val="000000"/>
                </a:solidFill>
                <a:latin typeface="Arial" panose="020B0604020202020204" pitchFamily="34" charset="0"/>
                <a:sym typeface="Symbol" panose="05050102010706020507" pitchFamily="18" charset="2"/>
              </a:rPr>
              <a:t></a:t>
            </a:r>
            <a:r>
              <a:rPr lang="de-DE" altLang="de-DE" sz="750">
                <a:solidFill>
                  <a:srgbClr val="000000"/>
                </a:solidFill>
                <a:latin typeface="Arial" panose="020B0604020202020204" pitchFamily="34" charset="0"/>
              </a:rPr>
              <a:t>)</a:t>
            </a:r>
          </a:p>
        </p:txBody>
      </p:sp>
      <p:grpSp>
        <p:nvGrpSpPr>
          <p:cNvPr id="41013" name="Gruppieren 1747"/>
          <p:cNvGrpSpPr>
            <a:grpSpLocks/>
          </p:cNvGrpSpPr>
          <p:nvPr/>
        </p:nvGrpSpPr>
        <p:grpSpPr bwMode="auto">
          <a:xfrm rot="-3058279">
            <a:off x="5290543" y="2498529"/>
            <a:ext cx="348854" cy="80963"/>
            <a:chOff x="7404507" y="5307386"/>
            <a:chExt cx="465618" cy="108000"/>
          </a:xfrm>
        </p:grpSpPr>
        <p:cxnSp>
          <p:nvCxnSpPr>
            <p:cNvPr id="1749" name="Gerade Verbindung 1748"/>
            <p:cNvCxnSpPr/>
            <p:nvPr/>
          </p:nvCxnSpPr>
          <p:spPr bwMode="auto">
            <a:xfrm>
              <a:off x="7405273" y="5360652"/>
              <a:ext cx="460850" cy="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50" name="Gerade Verbindung 1749"/>
            <p:cNvCxnSpPr/>
            <p:nvPr/>
          </p:nvCxnSpPr>
          <p:spPr bwMode="auto">
            <a:xfrm>
              <a:off x="7398666" y="5304457"/>
              <a:ext cx="0" cy="10800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sp>
        <p:nvSpPr>
          <p:cNvPr id="41014" name="Textfeld 1750"/>
          <p:cNvSpPr txBox="1">
            <a:spLocks noChangeArrowheads="1"/>
          </p:cNvSpPr>
          <p:nvPr/>
        </p:nvSpPr>
        <p:spPr bwMode="auto">
          <a:xfrm>
            <a:off x="5173269" y="1988653"/>
            <a:ext cx="73461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750" b="1">
                <a:solidFill>
                  <a:srgbClr val="000000"/>
                </a:solidFill>
                <a:latin typeface="Arial" panose="020B0604020202020204" pitchFamily="34" charset="0"/>
              </a:rPr>
              <a:t>Ipatasertib</a:t>
            </a:r>
          </a:p>
        </p:txBody>
      </p:sp>
      <p:cxnSp>
        <p:nvCxnSpPr>
          <p:cNvPr id="1752" name="Gerade Verbindung mit Pfeil 1751"/>
          <p:cNvCxnSpPr/>
          <p:nvPr/>
        </p:nvCxnSpPr>
        <p:spPr bwMode="auto">
          <a:xfrm>
            <a:off x="4013599" y="2032401"/>
            <a:ext cx="98822" cy="154781"/>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53" name="Gerade Verbindung mit Pfeil 1752"/>
          <p:cNvCxnSpPr/>
          <p:nvPr/>
        </p:nvCxnSpPr>
        <p:spPr bwMode="auto">
          <a:xfrm>
            <a:off x="4577954" y="1738315"/>
            <a:ext cx="98822" cy="155972"/>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54" name="Gerade Verbindung mit Pfeil 1753"/>
          <p:cNvCxnSpPr/>
          <p:nvPr/>
        </p:nvCxnSpPr>
        <p:spPr bwMode="auto">
          <a:xfrm flipV="1">
            <a:off x="4063607" y="1972867"/>
            <a:ext cx="520303" cy="22622"/>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55" name="Gerade Verbindung mit Pfeil 1754"/>
          <p:cNvCxnSpPr/>
          <p:nvPr/>
        </p:nvCxnSpPr>
        <p:spPr bwMode="auto">
          <a:xfrm flipH="1">
            <a:off x="4176716" y="1750222"/>
            <a:ext cx="351235" cy="422672"/>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56" name="Gerade Verbindung mit Pfeil 1755"/>
          <p:cNvCxnSpPr/>
          <p:nvPr/>
        </p:nvCxnSpPr>
        <p:spPr bwMode="auto">
          <a:xfrm>
            <a:off x="4892279" y="2110982"/>
            <a:ext cx="98822" cy="154781"/>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57" name="Gerade Verbindung mit Pfeil 1756"/>
          <p:cNvCxnSpPr/>
          <p:nvPr/>
        </p:nvCxnSpPr>
        <p:spPr bwMode="auto">
          <a:xfrm>
            <a:off x="5120880" y="2487217"/>
            <a:ext cx="61913" cy="185738"/>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58" name="Gerade Verbindung mit Pfeil 1757"/>
          <p:cNvCxnSpPr/>
          <p:nvPr/>
        </p:nvCxnSpPr>
        <p:spPr bwMode="auto">
          <a:xfrm flipH="1">
            <a:off x="4724403" y="3498058"/>
            <a:ext cx="188119" cy="442913"/>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59" name="Gerade Verbindung mit Pfeil 1758"/>
          <p:cNvCxnSpPr>
            <a:stCxn id="41205" idx="2"/>
          </p:cNvCxnSpPr>
          <p:nvPr/>
        </p:nvCxnSpPr>
        <p:spPr bwMode="auto">
          <a:xfrm>
            <a:off x="4529140" y="3730232"/>
            <a:ext cx="26194" cy="158353"/>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60" name="Gerade Verbindung mit Pfeil 1759"/>
          <p:cNvCxnSpPr/>
          <p:nvPr/>
        </p:nvCxnSpPr>
        <p:spPr bwMode="auto">
          <a:xfrm>
            <a:off x="4562478" y="3911204"/>
            <a:ext cx="35719" cy="155972"/>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61" name="Gerade Verbindung mit Pfeil 1760"/>
          <p:cNvCxnSpPr/>
          <p:nvPr/>
        </p:nvCxnSpPr>
        <p:spPr bwMode="auto">
          <a:xfrm flipH="1">
            <a:off x="4945858" y="2909891"/>
            <a:ext cx="215504" cy="541735"/>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62" name="Gerade Verbindung mit Pfeil 1761"/>
          <p:cNvCxnSpPr/>
          <p:nvPr/>
        </p:nvCxnSpPr>
        <p:spPr bwMode="auto">
          <a:xfrm>
            <a:off x="4426745" y="3058718"/>
            <a:ext cx="25004" cy="108347"/>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63" name="Gerade Verbindung mit Pfeil 1762"/>
          <p:cNvCxnSpPr/>
          <p:nvPr/>
        </p:nvCxnSpPr>
        <p:spPr bwMode="auto">
          <a:xfrm>
            <a:off x="4479134" y="3376616"/>
            <a:ext cx="27385" cy="108347"/>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64" name="Gerade Verbindung mit Pfeil 1763"/>
          <p:cNvCxnSpPr/>
          <p:nvPr/>
        </p:nvCxnSpPr>
        <p:spPr bwMode="auto">
          <a:xfrm>
            <a:off x="4330307" y="2745584"/>
            <a:ext cx="25003" cy="107156"/>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65" name="Gerade Verbindung mit Pfeil 1764"/>
          <p:cNvCxnSpPr/>
          <p:nvPr/>
        </p:nvCxnSpPr>
        <p:spPr bwMode="auto">
          <a:xfrm>
            <a:off x="4233863" y="2431260"/>
            <a:ext cx="25004" cy="108347"/>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nvGrpSpPr>
          <p:cNvPr id="41029" name="Group 4633"/>
          <p:cNvGrpSpPr>
            <a:grpSpLocks noChangeAspect="1"/>
          </p:cNvGrpSpPr>
          <p:nvPr/>
        </p:nvGrpSpPr>
        <p:grpSpPr bwMode="auto">
          <a:xfrm rot="-2194500">
            <a:off x="3512347" y="1529957"/>
            <a:ext cx="79772" cy="73819"/>
            <a:chOff x="2729" y="3072"/>
            <a:chExt cx="157" cy="147"/>
          </a:xfrm>
        </p:grpSpPr>
        <p:sp>
          <p:nvSpPr>
            <p:cNvPr id="41171" name="Freeform 4634"/>
            <p:cNvSpPr>
              <a:spLocks/>
            </p:cNvSpPr>
            <p:nvPr/>
          </p:nvSpPr>
          <p:spPr bwMode="auto">
            <a:xfrm>
              <a:off x="2729" y="3072"/>
              <a:ext cx="157" cy="147"/>
            </a:xfrm>
            <a:custGeom>
              <a:avLst/>
              <a:gdLst>
                <a:gd name="T0" fmla="*/ 157 w 157"/>
                <a:gd name="T1" fmla="*/ 0 h 147"/>
                <a:gd name="T2" fmla="*/ 78 w 157"/>
                <a:gd name="T3" fmla="*/ 147 h 147"/>
                <a:gd name="T4" fmla="*/ 0 w 157"/>
                <a:gd name="T5" fmla="*/ 0 h 147"/>
                <a:gd name="T6" fmla="*/ 157 w 157"/>
                <a:gd name="T7" fmla="*/ 0 h 1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 h="147">
                  <a:moveTo>
                    <a:pt x="157" y="0"/>
                  </a:moveTo>
                  <a:lnTo>
                    <a:pt x="78" y="147"/>
                  </a:lnTo>
                  <a:lnTo>
                    <a:pt x="0" y="0"/>
                  </a:lnTo>
                  <a:lnTo>
                    <a:pt x="157" y="0"/>
                  </a:lnTo>
                  <a:close/>
                </a:path>
              </a:pathLst>
            </a:custGeom>
            <a:solidFill>
              <a:srgbClr val="4679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72" name="Freeform 4635"/>
            <p:cNvSpPr>
              <a:spLocks/>
            </p:cNvSpPr>
            <p:nvPr/>
          </p:nvSpPr>
          <p:spPr bwMode="auto">
            <a:xfrm>
              <a:off x="2747" y="3083"/>
              <a:ext cx="92" cy="96"/>
            </a:xfrm>
            <a:custGeom>
              <a:avLst/>
              <a:gdLst>
                <a:gd name="T0" fmla="*/ 21749 w 37"/>
                <a:gd name="T1" fmla="*/ 0 h 36"/>
                <a:gd name="T2" fmla="*/ 0 w 37"/>
                <a:gd name="T3" fmla="*/ 0 h 36"/>
                <a:gd name="T4" fmla="*/ 11778 w 37"/>
                <a:gd name="T5" fmla="*/ 34531 h 36"/>
                <a:gd name="T6" fmla="*/ 21749 w 3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6">
                  <a:moveTo>
                    <a:pt x="37" y="0"/>
                  </a:moveTo>
                  <a:cubicBezTo>
                    <a:pt x="0" y="0"/>
                    <a:pt x="0" y="0"/>
                    <a:pt x="0" y="0"/>
                  </a:cubicBezTo>
                  <a:cubicBezTo>
                    <a:pt x="20" y="36"/>
                    <a:pt x="20" y="36"/>
                    <a:pt x="20" y="36"/>
                  </a:cubicBezTo>
                  <a:cubicBezTo>
                    <a:pt x="17" y="27"/>
                    <a:pt x="2" y="0"/>
                    <a:pt x="37" y="0"/>
                  </a:cubicBezTo>
                  <a:close/>
                </a:path>
              </a:pathLst>
            </a:custGeom>
            <a:solidFill>
              <a:srgbClr val="B3C5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73" name="Freeform 4636"/>
            <p:cNvSpPr>
              <a:spLocks/>
            </p:cNvSpPr>
            <p:nvPr/>
          </p:nvSpPr>
          <p:spPr bwMode="auto">
            <a:xfrm>
              <a:off x="2729" y="3072"/>
              <a:ext cx="157" cy="147"/>
            </a:xfrm>
            <a:custGeom>
              <a:avLst/>
              <a:gdLst>
                <a:gd name="T0" fmla="*/ 157 w 157"/>
                <a:gd name="T1" fmla="*/ 0 h 147"/>
                <a:gd name="T2" fmla="*/ 78 w 157"/>
                <a:gd name="T3" fmla="*/ 147 h 147"/>
                <a:gd name="T4" fmla="*/ 0 w 157"/>
                <a:gd name="T5" fmla="*/ 0 h 147"/>
                <a:gd name="T6" fmla="*/ 157 w 157"/>
                <a:gd name="T7" fmla="*/ 0 h 1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 h="147">
                  <a:moveTo>
                    <a:pt x="157" y="0"/>
                  </a:moveTo>
                  <a:lnTo>
                    <a:pt x="78" y="147"/>
                  </a:lnTo>
                  <a:lnTo>
                    <a:pt x="0" y="0"/>
                  </a:lnTo>
                  <a:lnTo>
                    <a:pt x="157" y="0"/>
                  </a:ln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grpSp>
      <p:grpSp>
        <p:nvGrpSpPr>
          <p:cNvPr id="41030" name="Group 4633"/>
          <p:cNvGrpSpPr>
            <a:grpSpLocks noChangeAspect="1"/>
          </p:cNvGrpSpPr>
          <p:nvPr/>
        </p:nvGrpSpPr>
        <p:grpSpPr bwMode="auto">
          <a:xfrm rot="-2194500">
            <a:off x="3919541" y="1312072"/>
            <a:ext cx="78581" cy="73819"/>
            <a:chOff x="2729" y="3072"/>
            <a:chExt cx="157" cy="147"/>
          </a:xfrm>
        </p:grpSpPr>
        <p:sp>
          <p:nvSpPr>
            <p:cNvPr id="41168" name="Freeform 4634"/>
            <p:cNvSpPr>
              <a:spLocks/>
            </p:cNvSpPr>
            <p:nvPr/>
          </p:nvSpPr>
          <p:spPr bwMode="auto">
            <a:xfrm>
              <a:off x="2729" y="3072"/>
              <a:ext cx="157" cy="147"/>
            </a:xfrm>
            <a:custGeom>
              <a:avLst/>
              <a:gdLst>
                <a:gd name="T0" fmla="*/ 157 w 157"/>
                <a:gd name="T1" fmla="*/ 0 h 147"/>
                <a:gd name="T2" fmla="*/ 78 w 157"/>
                <a:gd name="T3" fmla="*/ 147 h 147"/>
                <a:gd name="T4" fmla="*/ 0 w 157"/>
                <a:gd name="T5" fmla="*/ 0 h 147"/>
                <a:gd name="T6" fmla="*/ 157 w 157"/>
                <a:gd name="T7" fmla="*/ 0 h 1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 h="147">
                  <a:moveTo>
                    <a:pt x="157" y="0"/>
                  </a:moveTo>
                  <a:lnTo>
                    <a:pt x="78" y="147"/>
                  </a:lnTo>
                  <a:lnTo>
                    <a:pt x="0" y="0"/>
                  </a:lnTo>
                  <a:lnTo>
                    <a:pt x="157" y="0"/>
                  </a:lnTo>
                  <a:close/>
                </a:path>
              </a:pathLst>
            </a:custGeom>
            <a:solidFill>
              <a:srgbClr val="4679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69" name="Freeform 4635"/>
            <p:cNvSpPr>
              <a:spLocks/>
            </p:cNvSpPr>
            <p:nvPr/>
          </p:nvSpPr>
          <p:spPr bwMode="auto">
            <a:xfrm>
              <a:off x="2747" y="3083"/>
              <a:ext cx="92" cy="96"/>
            </a:xfrm>
            <a:custGeom>
              <a:avLst/>
              <a:gdLst>
                <a:gd name="T0" fmla="*/ 21749 w 37"/>
                <a:gd name="T1" fmla="*/ 0 h 36"/>
                <a:gd name="T2" fmla="*/ 0 w 37"/>
                <a:gd name="T3" fmla="*/ 0 h 36"/>
                <a:gd name="T4" fmla="*/ 11778 w 37"/>
                <a:gd name="T5" fmla="*/ 34531 h 36"/>
                <a:gd name="T6" fmla="*/ 21749 w 3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6">
                  <a:moveTo>
                    <a:pt x="37" y="0"/>
                  </a:moveTo>
                  <a:cubicBezTo>
                    <a:pt x="0" y="0"/>
                    <a:pt x="0" y="0"/>
                    <a:pt x="0" y="0"/>
                  </a:cubicBezTo>
                  <a:cubicBezTo>
                    <a:pt x="20" y="36"/>
                    <a:pt x="20" y="36"/>
                    <a:pt x="20" y="36"/>
                  </a:cubicBezTo>
                  <a:cubicBezTo>
                    <a:pt x="17" y="27"/>
                    <a:pt x="2" y="0"/>
                    <a:pt x="37" y="0"/>
                  </a:cubicBezTo>
                  <a:close/>
                </a:path>
              </a:pathLst>
            </a:custGeom>
            <a:solidFill>
              <a:srgbClr val="B3C5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70" name="Freeform 4636"/>
            <p:cNvSpPr>
              <a:spLocks/>
            </p:cNvSpPr>
            <p:nvPr/>
          </p:nvSpPr>
          <p:spPr bwMode="auto">
            <a:xfrm>
              <a:off x="2729" y="3072"/>
              <a:ext cx="157" cy="147"/>
            </a:xfrm>
            <a:custGeom>
              <a:avLst/>
              <a:gdLst>
                <a:gd name="T0" fmla="*/ 157 w 157"/>
                <a:gd name="T1" fmla="*/ 0 h 147"/>
                <a:gd name="T2" fmla="*/ 78 w 157"/>
                <a:gd name="T3" fmla="*/ 147 h 147"/>
                <a:gd name="T4" fmla="*/ 0 w 157"/>
                <a:gd name="T5" fmla="*/ 0 h 147"/>
                <a:gd name="T6" fmla="*/ 157 w 157"/>
                <a:gd name="T7" fmla="*/ 0 h 1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 h="147">
                  <a:moveTo>
                    <a:pt x="157" y="0"/>
                  </a:moveTo>
                  <a:lnTo>
                    <a:pt x="78" y="147"/>
                  </a:lnTo>
                  <a:lnTo>
                    <a:pt x="0" y="0"/>
                  </a:lnTo>
                  <a:lnTo>
                    <a:pt x="157" y="0"/>
                  </a:ln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grpSp>
      <p:grpSp>
        <p:nvGrpSpPr>
          <p:cNvPr id="41031" name="Group 4633"/>
          <p:cNvGrpSpPr>
            <a:grpSpLocks noChangeAspect="1"/>
          </p:cNvGrpSpPr>
          <p:nvPr/>
        </p:nvGrpSpPr>
        <p:grpSpPr bwMode="auto">
          <a:xfrm rot="-1298183">
            <a:off x="3962402" y="1215632"/>
            <a:ext cx="79772" cy="73819"/>
            <a:chOff x="2729" y="3072"/>
            <a:chExt cx="157" cy="147"/>
          </a:xfrm>
        </p:grpSpPr>
        <p:sp>
          <p:nvSpPr>
            <p:cNvPr id="41165" name="Freeform 4634"/>
            <p:cNvSpPr>
              <a:spLocks/>
            </p:cNvSpPr>
            <p:nvPr/>
          </p:nvSpPr>
          <p:spPr bwMode="auto">
            <a:xfrm>
              <a:off x="2729" y="3072"/>
              <a:ext cx="157" cy="147"/>
            </a:xfrm>
            <a:custGeom>
              <a:avLst/>
              <a:gdLst>
                <a:gd name="T0" fmla="*/ 157 w 157"/>
                <a:gd name="T1" fmla="*/ 0 h 147"/>
                <a:gd name="T2" fmla="*/ 78 w 157"/>
                <a:gd name="T3" fmla="*/ 147 h 147"/>
                <a:gd name="T4" fmla="*/ 0 w 157"/>
                <a:gd name="T5" fmla="*/ 0 h 147"/>
                <a:gd name="T6" fmla="*/ 157 w 157"/>
                <a:gd name="T7" fmla="*/ 0 h 1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 h="147">
                  <a:moveTo>
                    <a:pt x="157" y="0"/>
                  </a:moveTo>
                  <a:lnTo>
                    <a:pt x="78" y="147"/>
                  </a:lnTo>
                  <a:lnTo>
                    <a:pt x="0" y="0"/>
                  </a:lnTo>
                  <a:lnTo>
                    <a:pt x="157" y="0"/>
                  </a:lnTo>
                  <a:close/>
                </a:path>
              </a:pathLst>
            </a:custGeom>
            <a:solidFill>
              <a:srgbClr val="4679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66" name="Freeform 4635"/>
            <p:cNvSpPr>
              <a:spLocks/>
            </p:cNvSpPr>
            <p:nvPr/>
          </p:nvSpPr>
          <p:spPr bwMode="auto">
            <a:xfrm>
              <a:off x="2747" y="3083"/>
              <a:ext cx="92" cy="96"/>
            </a:xfrm>
            <a:custGeom>
              <a:avLst/>
              <a:gdLst>
                <a:gd name="T0" fmla="*/ 21749 w 37"/>
                <a:gd name="T1" fmla="*/ 0 h 36"/>
                <a:gd name="T2" fmla="*/ 0 w 37"/>
                <a:gd name="T3" fmla="*/ 0 h 36"/>
                <a:gd name="T4" fmla="*/ 11778 w 37"/>
                <a:gd name="T5" fmla="*/ 34531 h 36"/>
                <a:gd name="T6" fmla="*/ 21749 w 3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6">
                  <a:moveTo>
                    <a:pt x="37" y="0"/>
                  </a:moveTo>
                  <a:cubicBezTo>
                    <a:pt x="0" y="0"/>
                    <a:pt x="0" y="0"/>
                    <a:pt x="0" y="0"/>
                  </a:cubicBezTo>
                  <a:cubicBezTo>
                    <a:pt x="20" y="36"/>
                    <a:pt x="20" y="36"/>
                    <a:pt x="20" y="36"/>
                  </a:cubicBezTo>
                  <a:cubicBezTo>
                    <a:pt x="17" y="27"/>
                    <a:pt x="2" y="0"/>
                    <a:pt x="37" y="0"/>
                  </a:cubicBezTo>
                  <a:close/>
                </a:path>
              </a:pathLst>
            </a:custGeom>
            <a:solidFill>
              <a:srgbClr val="B3C5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67" name="Freeform 4636"/>
            <p:cNvSpPr>
              <a:spLocks/>
            </p:cNvSpPr>
            <p:nvPr/>
          </p:nvSpPr>
          <p:spPr bwMode="auto">
            <a:xfrm>
              <a:off x="2729" y="3072"/>
              <a:ext cx="157" cy="147"/>
            </a:xfrm>
            <a:custGeom>
              <a:avLst/>
              <a:gdLst>
                <a:gd name="T0" fmla="*/ 157 w 157"/>
                <a:gd name="T1" fmla="*/ 0 h 147"/>
                <a:gd name="T2" fmla="*/ 78 w 157"/>
                <a:gd name="T3" fmla="*/ 147 h 147"/>
                <a:gd name="T4" fmla="*/ 0 w 157"/>
                <a:gd name="T5" fmla="*/ 0 h 147"/>
                <a:gd name="T6" fmla="*/ 157 w 157"/>
                <a:gd name="T7" fmla="*/ 0 h 1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 h="147">
                  <a:moveTo>
                    <a:pt x="157" y="0"/>
                  </a:moveTo>
                  <a:lnTo>
                    <a:pt x="78" y="147"/>
                  </a:lnTo>
                  <a:lnTo>
                    <a:pt x="0" y="0"/>
                  </a:lnTo>
                  <a:lnTo>
                    <a:pt x="157" y="0"/>
                  </a:ln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grpSp>
      <p:grpSp>
        <p:nvGrpSpPr>
          <p:cNvPr id="41032" name="Group 4633"/>
          <p:cNvGrpSpPr>
            <a:grpSpLocks noChangeAspect="1"/>
          </p:cNvGrpSpPr>
          <p:nvPr/>
        </p:nvGrpSpPr>
        <p:grpSpPr bwMode="auto">
          <a:xfrm rot="-714129">
            <a:off x="4261251" y="1012034"/>
            <a:ext cx="78581" cy="73819"/>
            <a:chOff x="2729" y="3072"/>
            <a:chExt cx="157" cy="147"/>
          </a:xfrm>
        </p:grpSpPr>
        <p:sp>
          <p:nvSpPr>
            <p:cNvPr id="41162" name="Freeform 4634"/>
            <p:cNvSpPr>
              <a:spLocks/>
            </p:cNvSpPr>
            <p:nvPr/>
          </p:nvSpPr>
          <p:spPr bwMode="auto">
            <a:xfrm>
              <a:off x="2729" y="3072"/>
              <a:ext cx="157" cy="147"/>
            </a:xfrm>
            <a:custGeom>
              <a:avLst/>
              <a:gdLst>
                <a:gd name="T0" fmla="*/ 157 w 157"/>
                <a:gd name="T1" fmla="*/ 0 h 147"/>
                <a:gd name="T2" fmla="*/ 78 w 157"/>
                <a:gd name="T3" fmla="*/ 147 h 147"/>
                <a:gd name="T4" fmla="*/ 0 w 157"/>
                <a:gd name="T5" fmla="*/ 0 h 147"/>
                <a:gd name="T6" fmla="*/ 157 w 157"/>
                <a:gd name="T7" fmla="*/ 0 h 1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 h="147">
                  <a:moveTo>
                    <a:pt x="157" y="0"/>
                  </a:moveTo>
                  <a:lnTo>
                    <a:pt x="78" y="147"/>
                  </a:lnTo>
                  <a:lnTo>
                    <a:pt x="0" y="0"/>
                  </a:lnTo>
                  <a:lnTo>
                    <a:pt x="157" y="0"/>
                  </a:lnTo>
                  <a:close/>
                </a:path>
              </a:pathLst>
            </a:custGeom>
            <a:solidFill>
              <a:srgbClr val="4679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63" name="Freeform 4635"/>
            <p:cNvSpPr>
              <a:spLocks/>
            </p:cNvSpPr>
            <p:nvPr/>
          </p:nvSpPr>
          <p:spPr bwMode="auto">
            <a:xfrm>
              <a:off x="2747" y="3083"/>
              <a:ext cx="92" cy="96"/>
            </a:xfrm>
            <a:custGeom>
              <a:avLst/>
              <a:gdLst>
                <a:gd name="T0" fmla="*/ 21749 w 37"/>
                <a:gd name="T1" fmla="*/ 0 h 36"/>
                <a:gd name="T2" fmla="*/ 0 w 37"/>
                <a:gd name="T3" fmla="*/ 0 h 36"/>
                <a:gd name="T4" fmla="*/ 11778 w 37"/>
                <a:gd name="T5" fmla="*/ 34531 h 36"/>
                <a:gd name="T6" fmla="*/ 21749 w 3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6">
                  <a:moveTo>
                    <a:pt x="37" y="0"/>
                  </a:moveTo>
                  <a:cubicBezTo>
                    <a:pt x="0" y="0"/>
                    <a:pt x="0" y="0"/>
                    <a:pt x="0" y="0"/>
                  </a:cubicBezTo>
                  <a:cubicBezTo>
                    <a:pt x="20" y="36"/>
                    <a:pt x="20" y="36"/>
                    <a:pt x="20" y="36"/>
                  </a:cubicBezTo>
                  <a:cubicBezTo>
                    <a:pt x="17" y="27"/>
                    <a:pt x="2" y="0"/>
                    <a:pt x="37" y="0"/>
                  </a:cubicBezTo>
                  <a:close/>
                </a:path>
              </a:pathLst>
            </a:custGeom>
            <a:solidFill>
              <a:srgbClr val="B3C5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64" name="Freeform 4636"/>
            <p:cNvSpPr>
              <a:spLocks/>
            </p:cNvSpPr>
            <p:nvPr/>
          </p:nvSpPr>
          <p:spPr bwMode="auto">
            <a:xfrm>
              <a:off x="2729" y="3072"/>
              <a:ext cx="157" cy="147"/>
            </a:xfrm>
            <a:custGeom>
              <a:avLst/>
              <a:gdLst>
                <a:gd name="T0" fmla="*/ 157 w 157"/>
                <a:gd name="T1" fmla="*/ 0 h 147"/>
                <a:gd name="T2" fmla="*/ 78 w 157"/>
                <a:gd name="T3" fmla="*/ 147 h 147"/>
                <a:gd name="T4" fmla="*/ 0 w 157"/>
                <a:gd name="T5" fmla="*/ 0 h 147"/>
                <a:gd name="T6" fmla="*/ 157 w 157"/>
                <a:gd name="T7" fmla="*/ 0 h 1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 h="147">
                  <a:moveTo>
                    <a:pt x="157" y="0"/>
                  </a:moveTo>
                  <a:lnTo>
                    <a:pt x="78" y="147"/>
                  </a:lnTo>
                  <a:lnTo>
                    <a:pt x="0" y="0"/>
                  </a:lnTo>
                  <a:lnTo>
                    <a:pt x="157" y="0"/>
                  </a:ln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grpSp>
      <p:sp>
        <p:nvSpPr>
          <p:cNvPr id="41033" name="Textfeld 1781"/>
          <p:cNvSpPr txBox="1">
            <a:spLocks noChangeArrowheads="1"/>
          </p:cNvSpPr>
          <p:nvPr/>
        </p:nvSpPr>
        <p:spPr bwMode="auto">
          <a:xfrm>
            <a:off x="3607594" y="1171884"/>
            <a:ext cx="46791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750" b="1">
                <a:solidFill>
                  <a:srgbClr val="0070C0"/>
                </a:solidFill>
                <a:latin typeface="Arial" panose="020B0604020202020204" pitchFamily="34" charset="0"/>
              </a:rPr>
              <a:t>EGF</a:t>
            </a:r>
          </a:p>
        </p:txBody>
      </p:sp>
      <p:sp>
        <p:nvSpPr>
          <p:cNvPr id="41034" name="Textfeld 1782"/>
          <p:cNvSpPr txBox="1">
            <a:spLocks noChangeArrowheads="1"/>
          </p:cNvSpPr>
          <p:nvPr/>
        </p:nvSpPr>
        <p:spPr bwMode="auto">
          <a:xfrm>
            <a:off x="5755484" y="3487053"/>
            <a:ext cx="70246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750" b="1">
                <a:solidFill>
                  <a:srgbClr val="0070C0"/>
                </a:solidFill>
                <a:latin typeface="Arial" panose="020B0604020202020204" pitchFamily="34" charset="0"/>
              </a:rPr>
              <a:t>Östrogen</a:t>
            </a:r>
          </a:p>
        </p:txBody>
      </p:sp>
      <p:sp>
        <p:nvSpPr>
          <p:cNvPr id="1784" name="Ellipse 1783"/>
          <p:cNvSpPr/>
          <p:nvPr/>
        </p:nvSpPr>
        <p:spPr>
          <a:xfrm>
            <a:off x="5967414" y="3436147"/>
            <a:ext cx="100013" cy="92869"/>
          </a:xfrm>
          <a:prstGeom prst="ellipse">
            <a:avLst/>
          </a:prstGeom>
          <a:solidFill>
            <a:schemeClr val="accent5">
              <a:lumMod val="75000"/>
            </a:schemeClr>
          </a:solidFill>
          <a:ln>
            <a:solidFill>
              <a:schemeClr val="tx1"/>
            </a:solidFill>
          </a:ln>
        </p:spPr>
        <p:txBody>
          <a:bodyPr/>
          <a:lstStyle/>
          <a:p>
            <a:pPr>
              <a:spcBef>
                <a:spcPct val="50000"/>
              </a:spcBef>
              <a:defRPr/>
            </a:pPr>
            <a:endParaRPr lang="de-DE" sz="1350">
              <a:solidFill>
                <a:srgbClr val="000000"/>
              </a:solidFill>
            </a:endParaRPr>
          </a:p>
        </p:txBody>
      </p:sp>
      <p:cxnSp>
        <p:nvCxnSpPr>
          <p:cNvPr id="1785" name="Gerade Verbindung mit Pfeil 1784"/>
          <p:cNvCxnSpPr/>
          <p:nvPr/>
        </p:nvCxnSpPr>
        <p:spPr bwMode="auto">
          <a:xfrm flipH="1" flipV="1">
            <a:off x="5831683" y="3261126"/>
            <a:ext cx="119063" cy="154781"/>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
        <p:nvSpPr>
          <p:cNvPr id="41037" name="Ellipse 1785"/>
          <p:cNvSpPr>
            <a:spLocks noChangeArrowheads="1"/>
          </p:cNvSpPr>
          <p:nvPr/>
        </p:nvSpPr>
        <p:spPr bwMode="auto">
          <a:xfrm>
            <a:off x="5713811" y="3120631"/>
            <a:ext cx="104775" cy="115490"/>
          </a:xfrm>
          <a:prstGeom prst="ellipse">
            <a:avLst/>
          </a:pr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50000"/>
              </a:spcBef>
              <a:buFontTx/>
              <a:buNone/>
            </a:pPr>
            <a:endParaRPr lang="de-DE" altLang="de-DE" sz="1350">
              <a:solidFill>
                <a:srgbClr val="000000"/>
              </a:solidFill>
              <a:latin typeface="Arial" panose="020B0604020202020204" pitchFamily="34" charset="0"/>
            </a:endParaRPr>
          </a:p>
        </p:txBody>
      </p:sp>
      <p:sp>
        <p:nvSpPr>
          <p:cNvPr id="1787" name="Ellipse 1786"/>
          <p:cNvSpPr/>
          <p:nvPr/>
        </p:nvSpPr>
        <p:spPr>
          <a:xfrm>
            <a:off x="5480868" y="3143536"/>
            <a:ext cx="306689" cy="185384"/>
          </a:xfrm>
          <a:prstGeom prst="ellipse">
            <a:avLst/>
          </a:prstGeom>
          <a:solidFill>
            <a:srgbClr val="8BFF8B"/>
          </a:solidFill>
          <a:ln>
            <a:solidFill>
              <a:schemeClr val="tx1"/>
            </a:solidFill>
          </a:ln>
          <a:scene3d>
            <a:camera prst="orthographicFront"/>
            <a:lightRig rig="threePt" dir="t"/>
          </a:scene3d>
          <a:sp3d>
            <a:bevelT/>
            <a:bevelB w="44450"/>
          </a:sp3d>
        </p:spPr>
        <p:txBody>
          <a:bodyPr/>
          <a:lstStyle/>
          <a:p>
            <a:pPr>
              <a:spcBef>
                <a:spcPct val="50000"/>
              </a:spcBef>
              <a:defRPr/>
            </a:pPr>
            <a:endParaRPr lang="de-DE" sz="1350">
              <a:solidFill>
                <a:srgbClr val="000000"/>
              </a:solidFill>
            </a:endParaRPr>
          </a:p>
        </p:txBody>
      </p:sp>
      <p:grpSp>
        <p:nvGrpSpPr>
          <p:cNvPr id="41041" name="Gruppieren 1787"/>
          <p:cNvGrpSpPr>
            <a:grpSpLocks/>
          </p:cNvGrpSpPr>
          <p:nvPr/>
        </p:nvGrpSpPr>
        <p:grpSpPr bwMode="auto">
          <a:xfrm rot="-2491147">
            <a:off x="5818587" y="2957514"/>
            <a:ext cx="350044" cy="80963"/>
            <a:chOff x="7404507" y="5307386"/>
            <a:chExt cx="465618" cy="108000"/>
          </a:xfrm>
        </p:grpSpPr>
        <p:cxnSp>
          <p:nvCxnSpPr>
            <p:cNvPr id="1789" name="Gerade Verbindung 1788"/>
            <p:cNvCxnSpPr/>
            <p:nvPr/>
          </p:nvCxnSpPr>
          <p:spPr bwMode="auto">
            <a:xfrm>
              <a:off x="7409303" y="5355050"/>
              <a:ext cx="460866" cy="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90" name="Gerade Verbindung 1789"/>
            <p:cNvCxnSpPr/>
            <p:nvPr/>
          </p:nvCxnSpPr>
          <p:spPr bwMode="auto">
            <a:xfrm>
              <a:off x="7403589" y="5301392"/>
              <a:ext cx="0" cy="10800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sp>
        <p:nvSpPr>
          <p:cNvPr id="41042" name="Textfeld 1790"/>
          <p:cNvSpPr txBox="1">
            <a:spLocks noChangeArrowheads="1"/>
          </p:cNvSpPr>
          <p:nvPr/>
        </p:nvSpPr>
        <p:spPr bwMode="auto">
          <a:xfrm>
            <a:off x="6091240" y="2682228"/>
            <a:ext cx="98345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0"/>
              </a:spcBef>
              <a:buFontTx/>
              <a:buNone/>
            </a:pPr>
            <a:r>
              <a:rPr lang="de-DE" altLang="de-DE" sz="750" b="1">
                <a:solidFill>
                  <a:srgbClr val="000000"/>
                </a:solidFill>
                <a:latin typeface="Arial" panose="020B0604020202020204" pitchFamily="34" charset="0"/>
              </a:rPr>
              <a:t>Tamoxifen (SERM)</a:t>
            </a:r>
          </a:p>
        </p:txBody>
      </p:sp>
      <p:sp>
        <p:nvSpPr>
          <p:cNvPr id="41043" name="Textfeld 1791"/>
          <p:cNvSpPr txBox="1">
            <a:spLocks noChangeArrowheads="1"/>
          </p:cNvSpPr>
          <p:nvPr/>
        </p:nvSpPr>
        <p:spPr bwMode="auto">
          <a:xfrm>
            <a:off x="5367338" y="3099200"/>
            <a:ext cx="534591" cy="27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600" b="1">
                <a:solidFill>
                  <a:srgbClr val="000000"/>
                </a:solidFill>
                <a:latin typeface="Arial" panose="020B0604020202020204" pitchFamily="34" charset="0"/>
              </a:rPr>
              <a:t>ER</a:t>
            </a:r>
          </a:p>
        </p:txBody>
      </p:sp>
      <p:grpSp>
        <p:nvGrpSpPr>
          <p:cNvPr id="41044" name="Group 69"/>
          <p:cNvGrpSpPr>
            <a:grpSpLocks noChangeAspect="1"/>
          </p:cNvGrpSpPr>
          <p:nvPr/>
        </p:nvGrpSpPr>
        <p:grpSpPr bwMode="auto">
          <a:xfrm>
            <a:off x="5762628" y="3986215"/>
            <a:ext cx="73819" cy="175022"/>
            <a:chOff x="4272" y="1439"/>
            <a:chExt cx="727" cy="1727"/>
          </a:xfrm>
        </p:grpSpPr>
        <p:sp>
          <p:nvSpPr>
            <p:cNvPr id="41139" name="Freeform 70"/>
            <p:cNvSpPr>
              <a:spLocks/>
            </p:cNvSpPr>
            <p:nvPr/>
          </p:nvSpPr>
          <p:spPr bwMode="auto">
            <a:xfrm>
              <a:off x="4272" y="1439"/>
              <a:ext cx="727" cy="1727"/>
            </a:xfrm>
            <a:custGeom>
              <a:avLst/>
              <a:gdLst>
                <a:gd name="T0" fmla="*/ 2545 w 590"/>
                <a:gd name="T1" fmla="*/ 4782 h 1401"/>
                <a:gd name="T2" fmla="*/ 1274 w 590"/>
                <a:gd name="T3" fmla="*/ 6060 h 1401"/>
                <a:gd name="T4" fmla="*/ 1274 w 590"/>
                <a:gd name="T5" fmla="*/ 6060 h 1401"/>
                <a:gd name="T6" fmla="*/ 0 w 590"/>
                <a:gd name="T7" fmla="*/ 4782 h 1401"/>
                <a:gd name="T8" fmla="*/ 0 w 590"/>
                <a:gd name="T9" fmla="*/ 1278 h 1401"/>
                <a:gd name="T10" fmla="*/ 1274 w 590"/>
                <a:gd name="T11" fmla="*/ 0 h 1401"/>
                <a:gd name="T12" fmla="*/ 1274 w 590"/>
                <a:gd name="T13" fmla="*/ 0 h 1401"/>
                <a:gd name="T14" fmla="*/ 2545 w 590"/>
                <a:gd name="T15" fmla="*/ 1278 h 1401"/>
                <a:gd name="T16" fmla="*/ 2545 w 590"/>
                <a:gd name="T17" fmla="*/ 4782 h 14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0" h="1401">
                  <a:moveTo>
                    <a:pt x="590" y="1106"/>
                  </a:moveTo>
                  <a:cubicBezTo>
                    <a:pt x="590" y="1269"/>
                    <a:pt x="457" y="1401"/>
                    <a:pt x="295" y="1401"/>
                  </a:cubicBezTo>
                  <a:cubicBezTo>
                    <a:pt x="295" y="1401"/>
                    <a:pt x="295" y="1401"/>
                    <a:pt x="295" y="1401"/>
                  </a:cubicBezTo>
                  <a:cubicBezTo>
                    <a:pt x="132" y="1401"/>
                    <a:pt x="0" y="1269"/>
                    <a:pt x="0" y="1106"/>
                  </a:cubicBezTo>
                  <a:cubicBezTo>
                    <a:pt x="0" y="295"/>
                    <a:pt x="0" y="295"/>
                    <a:pt x="0" y="295"/>
                  </a:cubicBezTo>
                  <a:cubicBezTo>
                    <a:pt x="0" y="132"/>
                    <a:pt x="132" y="0"/>
                    <a:pt x="295" y="0"/>
                  </a:cubicBezTo>
                  <a:cubicBezTo>
                    <a:pt x="295" y="0"/>
                    <a:pt x="295" y="0"/>
                    <a:pt x="295" y="0"/>
                  </a:cubicBezTo>
                  <a:cubicBezTo>
                    <a:pt x="457" y="0"/>
                    <a:pt x="590" y="132"/>
                    <a:pt x="590" y="295"/>
                  </a:cubicBezTo>
                  <a:lnTo>
                    <a:pt x="590" y="1106"/>
                  </a:lnTo>
                  <a:close/>
                </a:path>
              </a:pathLst>
            </a:custGeom>
            <a:solidFill>
              <a:srgbClr val="3D43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40" name="Freeform 71"/>
            <p:cNvSpPr>
              <a:spLocks/>
            </p:cNvSpPr>
            <p:nvPr/>
          </p:nvSpPr>
          <p:spPr bwMode="auto">
            <a:xfrm>
              <a:off x="4272" y="1439"/>
              <a:ext cx="378" cy="1727"/>
            </a:xfrm>
            <a:custGeom>
              <a:avLst/>
              <a:gdLst>
                <a:gd name="T0" fmla="*/ 107 w 307"/>
                <a:gd name="T1" fmla="*/ 4782 h 1401"/>
                <a:gd name="T2" fmla="*/ 107 w 307"/>
                <a:gd name="T3" fmla="*/ 1278 h 1401"/>
                <a:gd name="T4" fmla="*/ 1317 w 307"/>
                <a:gd name="T5" fmla="*/ 1 h 1401"/>
                <a:gd name="T6" fmla="*/ 1265 w 307"/>
                <a:gd name="T7" fmla="*/ 0 h 1401"/>
                <a:gd name="T8" fmla="*/ 0 w 307"/>
                <a:gd name="T9" fmla="*/ 1278 h 1401"/>
                <a:gd name="T10" fmla="*/ 0 w 307"/>
                <a:gd name="T11" fmla="*/ 4782 h 1401"/>
                <a:gd name="T12" fmla="*/ 1265 w 307"/>
                <a:gd name="T13" fmla="*/ 6060 h 1401"/>
                <a:gd name="T14" fmla="*/ 1317 w 307"/>
                <a:gd name="T15" fmla="*/ 6060 h 1401"/>
                <a:gd name="T16" fmla="*/ 107 w 307"/>
                <a:gd name="T17" fmla="*/ 4782 h 14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1401">
                  <a:moveTo>
                    <a:pt x="25" y="1106"/>
                  </a:moveTo>
                  <a:cubicBezTo>
                    <a:pt x="25" y="295"/>
                    <a:pt x="25" y="295"/>
                    <a:pt x="25" y="295"/>
                  </a:cubicBezTo>
                  <a:cubicBezTo>
                    <a:pt x="25" y="137"/>
                    <a:pt x="151" y="7"/>
                    <a:pt x="307" y="1"/>
                  </a:cubicBezTo>
                  <a:cubicBezTo>
                    <a:pt x="303" y="0"/>
                    <a:pt x="299" y="0"/>
                    <a:pt x="295" y="0"/>
                  </a:cubicBezTo>
                  <a:cubicBezTo>
                    <a:pt x="132" y="0"/>
                    <a:pt x="0" y="132"/>
                    <a:pt x="0" y="295"/>
                  </a:cubicBezTo>
                  <a:cubicBezTo>
                    <a:pt x="0" y="1106"/>
                    <a:pt x="0" y="1106"/>
                    <a:pt x="0" y="1106"/>
                  </a:cubicBezTo>
                  <a:cubicBezTo>
                    <a:pt x="0" y="1269"/>
                    <a:pt x="132" y="1401"/>
                    <a:pt x="295" y="1401"/>
                  </a:cubicBezTo>
                  <a:cubicBezTo>
                    <a:pt x="299" y="1401"/>
                    <a:pt x="303" y="1401"/>
                    <a:pt x="307" y="1401"/>
                  </a:cubicBezTo>
                  <a:cubicBezTo>
                    <a:pt x="151" y="1394"/>
                    <a:pt x="25" y="1265"/>
                    <a:pt x="25" y="1106"/>
                  </a:cubicBezTo>
                  <a:close/>
                </a:path>
              </a:pathLst>
            </a:custGeom>
            <a:solidFill>
              <a:srgbClr val="565B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41" name="Oval 72"/>
            <p:cNvSpPr>
              <a:spLocks noChangeArrowheads="1"/>
            </p:cNvSpPr>
            <p:nvPr/>
          </p:nvSpPr>
          <p:spPr bwMode="auto">
            <a:xfrm>
              <a:off x="4417" y="1566"/>
              <a:ext cx="471" cy="47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0"/>
                </a:spcBef>
                <a:buFontTx/>
                <a:buNone/>
              </a:pPr>
              <a:endParaRPr lang="de-DE" altLang="de-DE" sz="1350">
                <a:solidFill>
                  <a:srgbClr val="000000"/>
                </a:solidFill>
                <a:latin typeface="Arial" panose="020B0604020202020204" pitchFamily="34" charset="0"/>
                <a:ea typeface="Georgia" panose="02040502050405020303" pitchFamily="18" charset="0"/>
              </a:endParaRPr>
            </a:p>
          </p:txBody>
        </p:sp>
        <p:sp>
          <p:nvSpPr>
            <p:cNvPr id="41142" name="Oval 73"/>
            <p:cNvSpPr>
              <a:spLocks noChangeArrowheads="1"/>
            </p:cNvSpPr>
            <p:nvPr/>
          </p:nvSpPr>
          <p:spPr bwMode="auto">
            <a:xfrm>
              <a:off x="4417" y="2087"/>
              <a:ext cx="471" cy="47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0"/>
                </a:spcBef>
                <a:buFontTx/>
                <a:buNone/>
              </a:pPr>
              <a:endParaRPr lang="de-DE" altLang="de-DE" sz="1350">
                <a:solidFill>
                  <a:srgbClr val="000000"/>
                </a:solidFill>
                <a:latin typeface="Arial" panose="020B0604020202020204" pitchFamily="34" charset="0"/>
                <a:ea typeface="Georgia" panose="02040502050405020303" pitchFamily="18" charset="0"/>
              </a:endParaRPr>
            </a:p>
          </p:txBody>
        </p:sp>
        <p:sp>
          <p:nvSpPr>
            <p:cNvPr id="41143" name="Oval 74"/>
            <p:cNvSpPr>
              <a:spLocks noChangeArrowheads="1"/>
            </p:cNvSpPr>
            <p:nvPr/>
          </p:nvSpPr>
          <p:spPr bwMode="auto">
            <a:xfrm>
              <a:off x="4417" y="2622"/>
              <a:ext cx="471" cy="47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0"/>
                </a:spcBef>
                <a:buFontTx/>
                <a:buNone/>
              </a:pPr>
              <a:endParaRPr lang="de-DE" altLang="de-DE" sz="1350">
                <a:solidFill>
                  <a:srgbClr val="000000"/>
                </a:solidFill>
                <a:latin typeface="Arial" panose="020B0604020202020204" pitchFamily="34" charset="0"/>
                <a:ea typeface="Georgia" panose="02040502050405020303" pitchFamily="18" charset="0"/>
              </a:endParaRPr>
            </a:p>
          </p:txBody>
        </p:sp>
        <p:sp>
          <p:nvSpPr>
            <p:cNvPr id="41144" name="Oval 75"/>
            <p:cNvSpPr>
              <a:spLocks noChangeArrowheads="1"/>
            </p:cNvSpPr>
            <p:nvPr/>
          </p:nvSpPr>
          <p:spPr bwMode="auto">
            <a:xfrm>
              <a:off x="4400" y="1535"/>
              <a:ext cx="471" cy="472"/>
            </a:xfrm>
            <a:prstGeom prst="ellipse">
              <a:avLst/>
            </a:prstGeom>
            <a:solidFill>
              <a:srgbClr val="5D636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0"/>
                </a:spcBef>
                <a:buFontTx/>
                <a:buNone/>
              </a:pPr>
              <a:endParaRPr lang="de-DE" altLang="de-DE" sz="1350">
                <a:solidFill>
                  <a:srgbClr val="000000"/>
                </a:solidFill>
                <a:latin typeface="Arial" panose="020B0604020202020204" pitchFamily="34" charset="0"/>
                <a:ea typeface="Georgia" panose="02040502050405020303" pitchFamily="18" charset="0"/>
              </a:endParaRPr>
            </a:p>
          </p:txBody>
        </p:sp>
        <p:sp>
          <p:nvSpPr>
            <p:cNvPr id="41145" name="Oval 76"/>
            <p:cNvSpPr>
              <a:spLocks noChangeArrowheads="1"/>
            </p:cNvSpPr>
            <p:nvPr/>
          </p:nvSpPr>
          <p:spPr bwMode="auto">
            <a:xfrm>
              <a:off x="4427" y="1619"/>
              <a:ext cx="375" cy="375"/>
            </a:xfrm>
            <a:prstGeom prst="ellipse">
              <a:avLst/>
            </a:prstGeom>
            <a:solidFill>
              <a:srgbClr val="6C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0"/>
                </a:spcBef>
                <a:buFontTx/>
                <a:buNone/>
              </a:pPr>
              <a:endParaRPr lang="de-DE" altLang="de-DE" sz="1350">
                <a:solidFill>
                  <a:srgbClr val="000000"/>
                </a:solidFill>
                <a:latin typeface="Arial" panose="020B0604020202020204" pitchFamily="34" charset="0"/>
                <a:ea typeface="Georgia" panose="02040502050405020303" pitchFamily="18" charset="0"/>
              </a:endParaRPr>
            </a:p>
          </p:txBody>
        </p:sp>
        <p:sp>
          <p:nvSpPr>
            <p:cNvPr id="41146" name="Oval 77"/>
            <p:cNvSpPr>
              <a:spLocks noChangeArrowheads="1"/>
            </p:cNvSpPr>
            <p:nvPr/>
          </p:nvSpPr>
          <p:spPr bwMode="auto">
            <a:xfrm>
              <a:off x="4778" y="1737"/>
              <a:ext cx="38" cy="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0"/>
                </a:spcBef>
                <a:buFontTx/>
                <a:buNone/>
              </a:pPr>
              <a:endParaRPr lang="de-DE" altLang="de-DE" sz="1350">
                <a:solidFill>
                  <a:srgbClr val="000000"/>
                </a:solidFill>
                <a:latin typeface="Arial" panose="020B0604020202020204" pitchFamily="34" charset="0"/>
                <a:ea typeface="Georgia" panose="02040502050405020303" pitchFamily="18" charset="0"/>
              </a:endParaRPr>
            </a:p>
          </p:txBody>
        </p:sp>
        <p:sp>
          <p:nvSpPr>
            <p:cNvPr id="41147" name="Oval 78"/>
            <p:cNvSpPr>
              <a:spLocks noChangeArrowheads="1"/>
            </p:cNvSpPr>
            <p:nvPr/>
          </p:nvSpPr>
          <p:spPr bwMode="auto">
            <a:xfrm>
              <a:off x="4789" y="1810"/>
              <a:ext cx="24" cy="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0"/>
                </a:spcBef>
                <a:buFontTx/>
                <a:buNone/>
              </a:pPr>
              <a:endParaRPr lang="de-DE" altLang="de-DE" sz="1350">
                <a:solidFill>
                  <a:srgbClr val="000000"/>
                </a:solidFill>
                <a:latin typeface="Arial" panose="020B0604020202020204" pitchFamily="34" charset="0"/>
                <a:ea typeface="Georgia" panose="02040502050405020303" pitchFamily="18" charset="0"/>
              </a:endParaRPr>
            </a:p>
          </p:txBody>
        </p:sp>
        <p:sp>
          <p:nvSpPr>
            <p:cNvPr id="41148" name="Oval 79"/>
            <p:cNvSpPr>
              <a:spLocks noChangeArrowheads="1"/>
            </p:cNvSpPr>
            <p:nvPr/>
          </p:nvSpPr>
          <p:spPr bwMode="auto">
            <a:xfrm>
              <a:off x="4400" y="2058"/>
              <a:ext cx="471" cy="472"/>
            </a:xfrm>
            <a:prstGeom prst="ellipse">
              <a:avLst/>
            </a:prstGeom>
            <a:solidFill>
              <a:srgbClr val="5D636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0"/>
                </a:spcBef>
                <a:buFontTx/>
                <a:buNone/>
              </a:pPr>
              <a:endParaRPr lang="de-DE" altLang="de-DE" sz="1350">
                <a:solidFill>
                  <a:srgbClr val="000000"/>
                </a:solidFill>
                <a:latin typeface="Arial" panose="020B0604020202020204" pitchFamily="34" charset="0"/>
                <a:ea typeface="Georgia" panose="02040502050405020303" pitchFamily="18" charset="0"/>
              </a:endParaRPr>
            </a:p>
          </p:txBody>
        </p:sp>
        <p:sp>
          <p:nvSpPr>
            <p:cNvPr id="41149" name="Oval 80"/>
            <p:cNvSpPr>
              <a:spLocks noChangeArrowheads="1"/>
            </p:cNvSpPr>
            <p:nvPr/>
          </p:nvSpPr>
          <p:spPr bwMode="auto">
            <a:xfrm>
              <a:off x="4427" y="2141"/>
              <a:ext cx="375" cy="375"/>
            </a:xfrm>
            <a:prstGeom prst="ellipse">
              <a:avLst/>
            </a:prstGeom>
            <a:solidFill>
              <a:srgbClr val="6C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0"/>
                </a:spcBef>
                <a:buFontTx/>
                <a:buNone/>
              </a:pPr>
              <a:endParaRPr lang="de-DE" altLang="de-DE" sz="1350">
                <a:solidFill>
                  <a:srgbClr val="000000"/>
                </a:solidFill>
                <a:latin typeface="Arial" panose="020B0604020202020204" pitchFamily="34" charset="0"/>
                <a:ea typeface="Georgia" panose="02040502050405020303" pitchFamily="18" charset="0"/>
              </a:endParaRPr>
            </a:p>
          </p:txBody>
        </p:sp>
        <p:sp>
          <p:nvSpPr>
            <p:cNvPr id="41150" name="Oval 81"/>
            <p:cNvSpPr>
              <a:spLocks noChangeArrowheads="1"/>
            </p:cNvSpPr>
            <p:nvPr/>
          </p:nvSpPr>
          <p:spPr bwMode="auto">
            <a:xfrm>
              <a:off x="4778" y="2260"/>
              <a:ext cx="38" cy="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0"/>
                </a:spcBef>
                <a:buFontTx/>
                <a:buNone/>
              </a:pPr>
              <a:endParaRPr lang="de-DE" altLang="de-DE" sz="1350">
                <a:solidFill>
                  <a:srgbClr val="000000"/>
                </a:solidFill>
                <a:latin typeface="Arial" panose="020B0604020202020204" pitchFamily="34" charset="0"/>
                <a:ea typeface="Georgia" panose="02040502050405020303" pitchFamily="18" charset="0"/>
              </a:endParaRPr>
            </a:p>
          </p:txBody>
        </p:sp>
        <p:sp>
          <p:nvSpPr>
            <p:cNvPr id="41151" name="Oval 82"/>
            <p:cNvSpPr>
              <a:spLocks noChangeArrowheads="1"/>
            </p:cNvSpPr>
            <p:nvPr/>
          </p:nvSpPr>
          <p:spPr bwMode="auto">
            <a:xfrm>
              <a:off x="4789" y="2332"/>
              <a:ext cx="24"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0"/>
                </a:spcBef>
                <a:buFontTx/>
                <a:buNone/>
              </a:pPr>
              <a:endParaRPr lang="de-DE" altLang="de-DE" sz="1350">
                <a:solidFill>
                  <a:srgbClr val="000000"/>
                </a:solidFill>
                <a:latin typeface="Arial" panose="020B0604020202020204" pitchFamily="34" charset="0"/>
                <a:ea typeface="Georgia" panose="02040502050405020303" pitchFamily="18" charset="0"/>
              </a:endParaRPr>
            </a:p>
          </p:txBody>
        </p:sp>
        <p:sp>
          <p:nvSpPr>
            <p:cNvPr id="41152" name="Oval 83"/>
            <p:cNvSpPr>
              <a:spLocks noChangeArrowheads="1"/>
            </p:cNvSpPr>
            <p:nvPr/>
          </p:nvSpPr>
          <p:spPr bwMode="auto">
            <a:xfrm>
              <a:off x="4400" y="2588"/>
              <a:ext cx="471" cy="472"/>
            </a:xfrm>
            <a:prstGeom prst="ellipse">
              <a:avLst/>
            </a:prstGeom>
            <a:solidFill>
              <a:srgbClr val="6FB22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0"/>
                </a:spcBef>
                <a:buFontTx/>
                <a:buNone/>
              </a:pPr>
              <a:endParaRPr lang="de-DE" altLang="de-DE" sz="1350">
                <a:solidFill>
                  <a:srgbClr val="000000"/>
                </a:solidFill>
                <a:latin typeface="Arial" panose="020B0604020202020204" pitchFamily="34" charset="0"/>
                <a:ea typeface="Georgia" panose="02040502050405020303" pitchFamily="18" charset="0"/>
              </a:endParaRPr>
            </a:p>
          </p:txBody>
        </p:sp>
        <p:sp>
          <p:nvSpPr>
            <p:cNvPr id="41153" name="Oval 84"/>
            <p:cNvSpPr>
              <a:spLocks noChangeArrowheads="1"/>
            </p:cNvSpPr>
            <p:nvPr/>
          </p:nvSpPr>
          <p:spPr bwMode="auto">
            <a:xfrm>
              <a:off x="4427" y="2671"/>
              <a:ext cx="375" cy="376"/>
            </a:xfrm>
            <a:prstGeom prst="ellipse">
              <a:avLst/>
            </a:prstGeom>
            <a:solidFill>
              <a:srgbClr val="8CBC3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0"/>
                </a:spcBef>
                <a:buFontTx/>
                <a:buNone/>
              </a:pPr>
              <a:endParaRPr lang="de-DE" altLang="de-DE" sz="1350">
                <a:solidFill>
                  <a:srgbClr val="000000"/>
                </a:solidFill>
                <a:latin typeface="Arial" panose="020B0604020202020204" pitchFamily="34" charset="0"/>
                <a:ea typeface="Georgia" panose="02040502050405020303" pitchFamily="18" charset="0"/>
              </a:endParaRPr>
            </a:p>
          </p:txBody>
        </p:sp>
        <p:sp>
          <p:nvSpPr>
            <p:cNvPr id="41154" name="Oval 85"/>
            <p:cNvSpPr>
              <a:spLocks noChangeArrowheads="1"/>
            </p:cNvSpPr>
            <p:nvPr/>
          </p:nvSpPr>
          <p:spPr bwMode="auto">
            <a:xfrm>
              <a:off x="4778" y="2790"/>
              <a:ext cx="38" cy="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0"/>
                </a:spcBef>
                <a:buFontTx/>
                <a:buNone/>
              </a:pPr>
              <a:endParaRPr lang="de-DE" altLang="de-DE" sz="1350">
                <a:solidFill>
                  <a:srgbClr val="000000"/>
                </a:solidFill>
                <a:latin typeface="Arial" panose="020B0604020202020204" pitchFamily="34" charset="0"/>
                <a:ea typeface="Georgia" panose="02040502050405020303" pitchFamily="18" charset="0"/>
              </a:endParaRPr>
            </a:p>
          </p:txBody>
        </p:sp>
        <p:sp>
          <p:nvSpPr>
            <p:cNvPr id="41155" name="Oval 86"/>
            <p:cNvSpPr>
              <a:spLocks noChangeArrowheads="1"/>
            </p:cNvSpPr>
            <p:nvPr/>
          </p:nvSpPr>
          <p:spPr bwMode="auto">
            <a:xfrm>
              <a:off x="4789" y="2863"/>
              <a:ext cx="24"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0"/>
                </a:spcBef>
                <a:buFontTx/>
                <a:buNone/>
              </a:pPr>
              <a:endParaRPr lang="de-DE" altLang="de-DE" sz="1350">
                <a:solidFill>
                  <a:srgbClr val="000000"/>
                </a:solidFill>
                <a:latin typeface="Arial" panose="020B0604020202020204" pitchFamily="34" charset="0"/>
                <a:ea typeface="Georgia" panose="02040502050405020303" pitchFamily="18" charset="0"/>
              </a:endParaRPr>
            </a:p>
          </p:txBody>
        </p:sp>
        <p:sp>
          <p:nvSpPr>
            <p:cNvPr id="41156" name="Freeform 87"/>
            <p:cNvSpPr>
              <a:spLocks/>
            </p:cNvSpPr>
            <p:nvPr/>
          </p:nvSpPr>
          <p:spPr bwMode="auto">
            <a:xfrm>
              <a:off x="4373" y="1532"/>
              <a:ext cx="170" cy="200"/>
            </a:xfrm>
            <a:custGeom>
              <a:avLst/>
              <a:gdLst>
                <a:gd name="T0" fmla="*/ 594 w 138"/>
                <a:gd name="T1" fmla="*/ 0 h 162"/>
                <a:gd name="T2" fmla="*/ 33 w 138"/>
                <a:gd name="T3" fmla="*/ 709 h 162"/>
                <a:gd name="T4" fmla="*/ 594 w 138"/>
                <a:gd name="T5" fmla="*/ 0 h 162"/>
                <a:gd name="T6" fmla="*/ 0 60000 65536"/>
                <a:gd name="T7" fmla="*/ 0 60000 65536"/>
                <a:gd name="T8" fmla="*/ 0 60000 65536"/>
              </a:gdLst>
              <a:ahLst/>
              <a:cxnLst>
                <a:cxn ang="T6">
                  <a:pos x="T0" y="T1"/>
                </a:cxn>
                <a:cxn ang="T7">
                  <a:pos x="T2" y="T3"/>
                </a:cxn>
                <a:cxn ang="T8">
                  <a:pos x="T4" y="T5"/>
                </a:cxn>
              </a:cxnLst>
              <a:rect l="0" t="0" r="r" b="b"/>
              <a:pathLst>
                <a:path w="138" h="162">
                  <a:moveTo>
                    <a:pt x="138" y="0"/>
                  </a:moveTo>
                  <a:cubicBezTo>
                    <a:pt x="138" y="0"/>
                    <a:pt x="30" y="38"/>
                    <a:pt x="8" y="162"/>
                  </a:cubicBezTo>
                  <a:cubicBezTo>
                    <a:pt x="8" y="162"/>
                    <a:pt x="0" y="27"/>
                    <a:pt x="138" y="0"/>
                  </a:cubicBezTo>
                  <a:close/>
                </a:path>
              </a:pathLst>
            </a:custGeom>
            <a:solidFill>
              <a:srgbClr val="7378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57" name="Freeform 88"/>
            <p:cNvSpPr>
              <a:spLocks/>
            </p:cNvSpPr>
            <p:nvPr/>
          </p:nvSpPr>
          <p:spPr bwMode="auto">
            <a:xfrm>
              <a:off x="4373" y="2055"/>
              <a:ext cx="170" cy="200"/>
            </a:xfrm>
            <a:custGeom>
              <a:avLst/>
              <a:gdLst>
                <a:gd name="T0" fmla="*/ 594 w 138"/>
                <a:gd name="T1" fmla="*/ 0 h 162"/>
                <a:gd name="T2" fmla="*/ 33 w 138"/>
                <a:gd name="T3" fmla="*/ 709 h 162"/>
                <a:gd name="T4" fmla="*/ 594 w 138"/>
                <a:gd name="T5" fmla="*/ 0 h 162"/>
                <a:gd name="T6" fmla="*/ 0 60000 65536"/>
                <a:gd name="T7" fmla="*/ 0 60000 65536"/>
                <a:gd name="T8" fmla="*/ 0 60000 65536"/>
              </a:gdLst>
              <a:ahLst/>
              <a:cxnLst>
                <a:cxn ang="T6">
                  <a:pos x="T0" y="T1"/>
                </a:cxn>
                <a:cxn ang="T7">
                  <a:pos x="T2" y="T3"/>
                </a:cxn>
                <a:cxn ang="T8">
                  <a:pos x="T4" y="T5"/>
                </a:cxn>
              </a:cxnLst>
              <a:rect l="0" t="0" r="r" b="b"/>
              <a:pathLst>
                <a:path w="138" h="162">
                  <a:moveTo>
                    <a:pt x="138" y="0"/>
                  </a:moveTo>
                  <a:cubicBezTo>
                    <a:pt x="138" y="0"/>
                    <a:pt x="30" y="38"/>
                    <a:pt x="8" y="162"/>
                  </a:cubicBezTo>
                  <a:cubicBezTo>
                    <a:pt x="8" y="162"/>
                    <a:pt x="0" y="27"/>
                    <a:pt x="138" y="0"/>
                  </a:cubicBezTo>
                  <a:close/>
                </a:path>
              </a:pathLst>
            </a:custGeom>
            <a:solidFill>
              <a:srgbClr val="7378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58" name="Freeform 89"/>
            <p:cNvSpPr>
              <a:spLocks/>
            </p:cNvSpPr>
            <p:nvPr/>
          </p:nvSpPr>
          <p:spPr bwMode="auto">
            <a:xfrm>
              <a:off x="4373" y="2588"/>
              <a:ext cx="170" cy="199"/>
            </a:xfrm>
            <a:custGeom>
              <a:avLst/>
              <a:gdLst>
                <a:gd name="T0" fmla="*/ 594 w 138"/>
                <a:gd name="T1" fmla="*/ 0 h 162"/>
                <a:gd name="T2" fmla="*/ 33 w 138"/>
                <a:gd name="T3" fmla="*/ 683 h 162"/>
                <a:gd name="T4" fmla="*/ 594 w 138"/>
                <a:gd name="T5" fmla="*/ 0 h 162"/>
                <a:gd name="T6" fmla="*/ 0 60000 65536"/>
                <a:gd name="T7" fmla="*/ 0 60000 65536"/>
                <a:gd name="T8" fmla="*/ 0 60000 65536"/>
              </a:gdLst>
              <a:ahLst/>
              <a:cxnLst>
                <a:cxn ang="T6">
                  <a:pos x="T0" y="T1"/>
                </a:cxn>
                <a:cxn ang="T7">
                  <a:pos x="T2" y="T3"/>
                </a:cxn>
                <a:cxn ang="T8">
                  <a:pos x="T4" y="T5"/>
                </a:cxn>
              </a:cxnLst>
              <a:rect l="0" t="0" r="r" b="b"/>
              <a:pathLst>
                <a:path w="138" h="162">
                  <a:moveTo>
                    <a:pt x="138" y="0"/>
                  </a:moveTo>
                  <a:cubicBezTo>
                    <a:pt x="138" y="0"/>
                    <a:pt x="30" y="38"/>
                    <a:pt x="8" y="162"/>
                  </a:cubicBezTo>
                  <a:cubicBezTo>
                    <a:pt x="8" y="162"/>
                    <a:pt x="0" y="27"/>
                    <a:pt x="138" y="0"/>
                  </a:cubicBezTo>
                  <a:close/>
                </a:path>
              </a:pathLst>
            </a:custGeom>
            <a:solidFill>
              <a:srgbClr val="7378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59" name="Freeform 90"/>
            <p:cNvSpPr>
              <a:spLocks/>
            </p:cNvSpPr>
            <p:nvPr/>
          </p:nvSpPr>
          <p:spPr bwMode="auto">
            <a:xfrm>
              <a:off x="4969" y="1810"/>
              <a:ext cx="20" cy="996"/>
            </a:xfrm>
            <a:custGeom>
              <a:avLst/>
              <a:gdLst>
                <a:gd name="T0" fmla="*/ 76 w 16"/>
                <a:gd name="T1" fmla="*/ 0 h 808"/>
                <a:gd name="T2" fmla="*/ 76 w 16"/>
                <a:gd name="T3" fmla="*/ 3495 h 808"/>
                <a:gd name="T4" fmla="*/ 76 w 16"/>
                <a:gd name="T5" fmla="*/ 0 h 808"/>
                <a:gd name="T6" fmla="*/ 0 60000 65536"/>
                <a:gd name="T7" fmla="*/ 0 60000 65536"/>
                <a:gd name="T8" fmla="*/ 0 60000 65536"/>
              </a:gdLst>
              <a:ahLst/>
              <a:cxnLst>
                <a:cxn ang="T6">
                  <a:pos x="T0" y="T1"/>
                </a:cxn>
                <a:cxn ang="T7">
                  <a:pos x="T2" y="T3"/>
                </a:cxn>
                <a:cxn ang="T8">
                  <a:pos x="T4" y="T5"/>
                </a:cxn>
              </a:cxnLst>
              <a:rect l="0" t="0" r="r" b="b"/>
              <a:pathLst>
                <a:path w="16" h="808">
                  <a:moveTo>
                    <a:pt x="16" y="0"/>
                  </a:moveTo>
                  <a:cubicBezTo>
                    <a:pt x="16" y="808"/>
                    <a:pt x="16" y="808"/>
                    <a:pt x="16" y="808"/>
                  </a:cubicBezTo>
                  <a:cubicBezTo>
                    <a:pt x="16" y="808"/>
                    <a:pt x="0" y="144"/>
                    <a:pt x="16" y="0"/>
                  </a:cubicBezTo>
                  <a:close/>
                </a:path>
              </a:pathLst>
            </a:custGeom>
            <a:solidFill>
              <a:srgbClr val="6A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grpSp>
      <p:cxnSp>
        <p:nvCxnSpPr>
          <p:cNvPr id="1815" name="Gerade Verbindung mit Pfeil 1814"/>
          <p:cNvCxnSpPr/>
          <p:nvPr/>
        </p:nvCxnSpPr>
        <p:spPr bwMode="auto">
          <a:xfrm flipH="1" flipV="1">
            <a:off x="5843590" y="4073129"/>
            <a:ext cx="221456" cy="3572"/>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nvGrpSpPr>
          <p:cNvPr id="41046" name="Gruppieren 1815"/>
          <p:cNvGrpSpPr>
            <a:grpSpLocks/>
          </p:cNvGrpSpPr>
          <p:nvPr/>
        </p:nvGrpSpPr>
        <p:grpSpPr bwMode="auto">
          <a:xfrm rot="867700">
            <a:off x="6137675" y="4417220"/>
            <a:ext cx="648890" cy="191691"/>
            <a:chOff x="7407585" y="5326670"/>
            <a:chExt cx="462540" cy="70106"/>
          </a:xfrm>
        </p:grpSpPr>
        <p:cxnSp>
          <p:nvCxnSpPr>
            <p:cNvPr id="1817" name="Gerade Verbindung 1816"/>
            <p:cNvCxnSpPr/>
            <p:nvPr/>
          </p:nvCxnSpPr>
          <p:spPr bwMode="auto">
            <a:xfrm>
              <a:off x="7409799" y="5362723"/>
              <a:ext cx="459994" cy="0"/>
            </a:xfrm>
            <a:prstGeom prst="line">
              <a:avLst/>
            </a:prstGeom>
            <a:noFill/>
            <a:ln w="635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818" name="Gerade Verbindung 1817"/>
            <p:cNvCxnSpPr/>
            <p:nvPr/>
          </p:nvCxnSpPr>
          <p:spPr bwMode="auto">
            <a:xfrm flipH="1">
              <a:off x="7404185" y="5326244"/>
              <a:ext cx="0" cy="70106"/>
            </a:xfrm>
            <a:prstGeom prst="line">
              <a:avLst/>
            </a:prstGeom>
            <a:noFill/>
            <a:ln w="635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sp>
        <p:nvSpPr>
          <p:cNvPr id="41047" name="Textfeld 1818"/>
          <p:cNvSpPr txBox="1">
            <a:spLocks noChangeArrowheads="1"/>
          </p:cNvSpPr>
          <p:nvPr/>
        </p:nvSpPr>
        <p:spPr bwMode="auto">
          <a:xfrm>
            <a:off x="6779420" y="4472840"/>
            <a:ext cx="657225"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50000"/>
              </a:spcBef>
              <a:buFontTx/>
              <a:buNone/>
            </a:pPr>
            <a:r>
              <a:rPr lang="de-DE" altLang="de-DE" sz="825" b="1" dirty="0">
                <a:solidFill>
                  <a:srgbClr val="000000"/>
                </a:solidFill>
                <a:latin typeface="Arial" panose="020B0604020202020204" pitchFamily="34" charset="0"/>
              </a:rPr>
              <a:t>CTX</a:t>
            </a:r>
          </a:p>
        </p:txBody>
      </p:sp>
      <p:cxnSp>
        <p:nvCxnSpPr>
          <p:cNvPr id="1820" name="Gerade Verbindung mit Pfeil 1819"/>
          <p:cNvCxnSpPr/>
          <p:nvPr/>
        </p:nvCxnSpPr>
        <p:spPr bwMode="auto">
          <a:xfrm flipH="1">
            <a:off x="4877994" y="3398046"/>
            <a:ext cx="616744" cy="532210"/>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
        <p:nvSpPr>
          <p:cNvPr id="41049" name="Rechteck 1820"/>
          <p:cNvSpPr>
            <a:spLocks noChangeArrowheads="1"/>
          </p:cNvSpPr>
          <p:nvPr/>
        </p:nvSpPr>
        <p:spPr bwMode="auto">
          <a:xfrm>
            <a:off x="5509024" y="2387583"/>
            <a:ext cx="644128"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0"/>
              </a:spcBef>
              <a:buFontTx/>
              <a:buNone/>
            </a:pPr>
            <a:r>
              <a:rPr lang="de-DE" altLang="de-DE" sz="750" b="1">
                <a:solidFill>
                  <a:srgbClr val="000000"/>
                </a:solidFill>
                <a:latin typeface="Arial" panose="020B0604020202020204" pitchFamily="34" charset="0"/>
              </a:rPr>
              <a:t>Fulvestrant </a:t>
            </a:r>
          </a:p>
          <a:p>
            <a:pPr algn="ctr">
              <a:spcBef>
                <a:spcPct val="0"/>
              </a:spcBef>
              <a:buFontTx/>
              <a:buNone/>
            </a:pPr>
            <a:r>
              <a:rPr lang="de-DE" altLang="de-DE" sz="750" b="1">
                <a:solidFill>
                  <a:srgbClr val="000000"/>
                </a:solidFill>
                <a:latin typeface="Arial" panose="020B0604020202020204" pitchFamily="34" charset="0"/>
              </a:rPr>
              <a:t>(SERD)</a:t>
            </a:r>
          </a:p>
        </p:txBody>
      </p:sp>
      <p:grpSp>
        <p:nvGrpSpPr>
          <p:cNvPr id="41050" name="Gruppieren 1821"/>
          <p:cNvGrpSpPr>
            <a:grpSpLocks/>
          </p:cNvGrpSpPr>
          <p:nvPr/>
        </p:nvGrpSpPr>
        <p:grpSpPr bwMode="auto">
          <a:xfrm rot="-4492644">
            <a:off x="5604870" y="2847382"/>
            <a:ext cx="348853" cy="80963"/>
            <a:chOff x="7404507" y="5307386"/>
            <a:chExt cx="465618" cy="108000"/>
          </a:xfrm>
        </p:grpSpPr>
        <p:cxnSp>
          <p:nvCxnSpPr>
            <p:cNvPr id="1823" name="Gerade Verbindung 1822"/>
            <p:cNvCxnSpPr/>
            <p:nvPr/>
          </p:nvCxnSpPr>
          <p:spPr bwMode="auto">
            <a:xfrm>
              <a:off x="7405294" y="5358527"/>
              <a:ext cx="460851" cy="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824" name="Gerade Verbindung 1823"/>
            <p:cNvCxnSpPr/>
            <p:nvPr/>
          </p:nvCxnSpPr>
          <p:spPr bwMode="auto">
            <a:xfrm>
              <a:off x="7400174" y="5303983"/>
              <a:ext cx="0" cy="10800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grpSp>
        <p:nvGrpSpPr>
          <p:cNvPr id="41051" name="Gruppieren 1824"/>
          <p:cNvGrpSpPr>
            <a:grpSpLocks/>
          </p:cNvGrpSpPr>
          <p:nvPr/>
        </p:nvGrpSpPr>
        <p:grpSpPr bwMode="auto">
          <a:xfrm rot="-5400000">
            <a:off x="7534871" y="2521151"/>
            <a:ext cx="253604" cy="130969"/>
            <a:chOff x="7404507" y="5307386"/>
            <a:chExt cx="195610" cy="108000"/>
          </a:xfrm>
        </p:grpSpPr>
        <p:cxnSp>
          <p:nvCxnSpPr>
            <p:cNvPr id="1826" name="Gerade Verbindung 1825"/>
            <p:cNvCxnSpPr/>
            <p:nvPr/>
          </p:nvCxnSpPr>
          <p:spPr bwMode="auto">
            <a:xfrm rot="5400000" flipV="1">
              <a:off x="7505067" y="5267318"/>
              <a:ext cx="0" cy="19010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827" name="Gerade Verbindung 1826"/>
            <p:cNvCxnSpPr/>
            <p:nvPr/>
          </p:nvCxnSpPr>
          <p:spPr bwMode="auto">
            <a:xfrm>
              <a:off x="7400834" y="5307386"/>
              <a:ext cx="0" cy="10800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sp>
        <p:nvSpPr>
          <p:cNvPr id="41052" name="Rechteck 1827"/>
          <p:cNvSpPr>
            <a:spLocks noChangeArrowheads="1"/>
          </p:cNvSpPr>
          <p:nvPr/>
        </p:nvSpPr>
        <p:spPr bwMode="auto">
          <a:xfrm>
            <a:off x="7325916" y="2060162"/>
            <a:ext cx="868725"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0"/>
              </a:spcBef>
              <a:buFontTx/>
              <a:buNone/>
            </a:pPr>
            <a:r>
              <a:rPr lang="de-DE" altLang="de-DE" sz="750" b="1" dirty="0" err="1">
                <a:solidFill>
                  <a:srgbClr val="000000"/>
                </a:solidFill>
                <a:latin typeface="Arial" panose="020B0604020202020204" pitchFamily="34" charset="0"/>
              </a:rPr>
              <a:t>Anastrozol</a:t>
            </a:r>
            <a:endParaRPr lang="de-DE" altLang="de-DE" sz="750" b="1" dirty="0">
              <a:solidFill>
                <a:srgbClr val="000000"/>
              </a:solidFill>
              <a:latin typeface="Arial" panose="020B0604020202020204" pitchFamily="34" charset="0"/>
            </a:endParaRPr>
          </a:p>
          <a:p>
            <a:pPr algn="ctr">
              <a:spcBef>
                <a:spcPct val="0"/>
              </a:spcBef>
              <a:buFontTx/>
              <a:buNone/>
            </a:pPr>
            <a:r>
              <a:rPr lang="de-DE" altLang="de-DE" sz="750" b="1" dirty="0" err="1">
                <a:solidFill>
                  <a:srgbClr val="000000"/>
                </a:solidFill>
                <a:latin typeface="Arial" panose="020B0604020202020204" pitchFamily="34" charset="0"/>
              </a:rPr>
              <a:t>Letrozol</a:t>
            </a:r>
            <a:endParaRPr lang="de-DE" altLang="de-DE" sz="750" b="1" dirty="0">
              <a:solidFill>
                <a:srgbClr val="000000"/>
              </a:solidFill>
              <a:latin typeface="Arial" panose="020B0604020202020204" pitchFamily="34" charset="0"/>
            </a:endParaRPr>
          </a:p>
          <a:p>
            <a:pPr algn="ctr">
              <a:spcBef>
                <a:spcPct val="0"/>
              </a:spcBef>
              <a:buFontTx/>
              <a:buNone/>
            </a:pPr>
            <a:r>
              <a:rPr lang="de-DE" altLang="de-DE" sz="750" b="1" dirty="0" err="1">
                <a:solidFill>
                  <a:srgbClr val="000000"/>
                </a:solidFill>
                <a:latin typeface="Arial" panose="020B0604020202020204" pitchFamily="34" charset="0"/>
              </a:rPr>
              <a:t>Exemestan</a:t>
            </a:r>
            <a:endParaRPr lang="de-DE" altLang="de-DE" sz="750" b="1" dirty="0">
              <a:solidFill>
                <a:srgbClr val="000000"/>
              </a:solidFill>
              <a:latin typeface="Arial" panose="020B0604020202020204" pitchFamily="34" charset="0"/>
            </a:endParaRPr>
          </a:p>
        </p:txBody>
      </p:sp>
      <p:sp>
        <p:nvSpPr>
          <p:cNvPr id="41053" name="Freeform 4634"/>
          <p:cNvSpPr>
            <a:spLocks/>
          </p:cNvSpPr>
          <p:nvPr/>
        </p:nvSpPr>
        <p:spPr bwMode="auto">
          <a:xfrm rot="-714129">
            <a:off x="5969797" y="1768082"/>
            <a:ext cx="78581" cy="73819"/>
          </a:xfrm>
          <a:custGeom>
            <a:avLst/>
            <a:gdLst>
              <a:gd name="T0" fmla="*/ 2147483646 w 157"/>
              <a:gd name="T1" fmla="*/ 0 h 147"/>
              <a:gd name="T2" fmla="*/ 2147483646 w 157"/>
              <a:gd name="T3" fmla="*/ 2147483646 h 147"/>
              <a:gd name="T4" fmla="*/ 0 w 157"/>
              <a:gd name="T5" fmla="*/ 0 h 147"/>
              <a:gd name="T6" fmla="*/ 2147483646 w 157"/>
              <a:gd name="T7" fmla="*/ 0 h 1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 h="147">
                <a:moveTo>
                  <a:pt x="157" y="0"/>
                </a:moveTo>
                <a:lnTo>
                  <a:pt x="78" y="147"/>
                </a:lnTo>
                <a:lnTo>
                  <a:pt x="0" y="0"/>
                </a:lnTo>
                <a:lnTo>
                  <a:pt x="157" y="0"/>
                </a:lnTo>
                <a:close/>
              </a:path>
            </a:pathLst>
          </a:custGeom>
          <a:solidFill>
            <a:srgbClr val="4679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1830" name="Freeform 4636"/>
          <p:cNvSpPr>
            <a:spLocks/>
          </p:cNvSpPr>
          <p:nvPr/>
        </p:nvSpPr>
        <p:spPr bwMode="auto">
          <a:xfrm rot="20885871">
            <a:off x="5969797" y="1768082"/>
            <a:ext cx="78581" cy="73819"/>
          </a:xfrm>
          <a:custGeom>
            <a:avLst/>
            <a:gdLst>
              <a:gd name="T0" fmla="*/ 157 w 157"/>
              <a:gd name="T1" fmla="*/ 0 h 147"/>
              <a:gd name="T2" fmla="*/ 78 w 157"/>
              <a:gd name="T3" fmla="*/ 147 h 147"/>
              <a:gd name="T4" fmla="*/ 0 w 157"/>
              <a:gd name="T5" fmla="*/ 0 h 147"/>
              <a:gd name="T6" fmla="*/ 157 w 157"/>
              <a:gd name="T7" fmla="*/ 0 h 1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 h="147">
                <a:moveTo>
                  <a:pt x="157" y="0"/>
                </a:moveTo>
                <a:lnTo>
                  <a:pt x="78" y="147"/>
                </a:lnTo>
                <a:lnTo>
                  <a:pt x="0" y="0"/>
                </a:lnTo>
                <a:lnTo>
                  <a:pt x="157" y="0"/>
                </a:lnTo>
                <a:close/>
              </a:path>
            </a:pathLst>
          </a:custGeom>
          <a:solidFill>
            <a:schemeClr val="accent2">
              <a:lumMod val="60000"/>
              <a:lumOff val="40000"/>
            </a:schemeClr>
          </a:solidFill>
          <a:ln w="7938" cap="rnd">
            <a:solidFill>
              <a:srgbClr val="333333"/>
            </a:solidFill>
            <a:prstDash val="solid"/>
            <a:round/>
            <a:headEnd/>
            <a:tailEnd/>
          </a:ln>
        </p:spPr>
        <p:txBody>
          <a:bodyPr/>
          <a:lstStyle/>
          <a:p>
            <a:pPr>
              <a:spcBef>
                <a:spcPct val="50000"/>
              </a:spcBef>
              <a:defRPr/>
            </a:pPr>
            <a:endParaRPr lang="de-DE" sz="1350">
              <a:solidFill>
                <a:srgbClr val="000000"/>
              </a:solidFill>
            </a:endParaRPr>
          </a:p>
        </p:txBody>
      </p:sp>
      <p:sp>
        <p:nvSpPr>
          <p:cNvPr id="41055" name="Freeform 4635"/>
          <p:cNvSpPr>
            <a:spLocks/>
          </p:cNvSpPr>
          <p:nvPr/>
        </p:nvSpPr>
        <p:spPr bwMode="auto">
          <a:xfrm rot="-714129">
            <a:off x="5976941" y="1775222"/>
            <a:ext cx="46435" cy="47625"/>
          </a:xfrm>
          <a:custGeom>
            <a:avLst/>
            <a:gdLst>
              <a:gd name="T0" fmla="*/ 2147483646 w 37"/>
              <a:gd name="T1" fmla="*/ 0 h 36"/>
              <a:gd name="T2" fmla="*/ 0 w 37"/>
              <a:gd name="T3" fmla="*/ 0 h 36"/>
              <a:gd name="T4" fmla="*/ 2147483646 w 37"/>
              <a:gd name="T5" fmla="*/ 2147483646 h 36"/>
              <a:gd name="T6" fmla="*/ 2147483646 w 3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6">
                <a:moveTo>
                  <a:pt x="37" y="0"/>
                </a:moveTo>
                <a:cubicBezTo>
                  <a:pt x="0" y="0"/>
                  <a:pt x="0" y="0"/>
                  <a:pt x="0" y="0"/>
                </a:cubicBezTo>
                <a:cubicBezTo>
                  <a:pt x="20" y="36"/>
                  <a:pt x="20" y="36"/>
                  <a:pt x="20" y="36"/>
                </a:cubicBezTo>
                <a:cubicBezTo>
                  <a:pt x="17" y="27"/>
                  <a:pt x="2" y="0"/>
                  <a:pt x="37" y="0"/>
                </a:cubicBezTo>
                <a:close/>
              </a:path>
            </a:pathLst>
          </a:custGeom>
          <a:solidFill>
            <a:srgbClr val="B3C5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056" name="Freeform 4634"/>
          <p:cNvSpPr>
            <a:spLocks/>
          </p:cNvSpPr>
          <p:nvPr/>
        </p:nvSpPr>
        <p:spPr bwMode="auto">
          <a:xfrm rot="-714129">
            <a:off x="5898359" y="1844282"/>
            <a:ext cx="79772" cy="73819"/>
          </a:xfrm>
          <a:custGeom>
            <a:avLst/>
            <a:gdLst>
              <a:gd name="T0" fmla="*/ 2147483646 w 157"/>
              <a:gd name="T1" fmla="*/ 0 h 147"/>
              <a:gd name="T2" fmla="*/ 2147483646 w 157"/>
              <a:gd name="T3" fmla="*/ 2147483646 h 147"/>
              <a:gd name="T4" fmla="*/ 0 w 157"/>
              <a:gd name="T5" fmla="*/ 0 h 147"/>
              <a:gd name="T6" fmla="*/ 2147483646 w 157"/>
              <a:gd name="T7" fmla="*/ 0 h 1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 h="147">
                <a:moveTo>
                  <a:pt x="157" y="0"/>
                </a:moveTo>
                <a:lnTo>
                  <a:pt x="78" y="147"/>
                </a:lnTo>
                <a:lnTo>
                  <a:pt x="0" y="0"/>
                </a:lnTo>
                <a:lnTo>
                  <a:pt x="157" y="0"/>
                </a:lnTo>
                <a:close/>
              </a:path>
            </a:pathLst>
          </a:custGeom>
          <a:solidFill>
            <a:srgbClr val="4679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1833" name="Freeform 4636"/>
          <p:cNvSpPr>
            <a:spLocks/>
          </p:cNvSpPr>
          <p:nvPr/>
        </p:nvSpPr>
        <p:spPr bwMode="auto">
          <a:xfrm rot="20885871">
            <a:off x="5898359" y="1844282"/>
            <a:ext cx="79772" cy="73819"/>
          </a:xfrm>
          <a:custGeom>
            <a:avLst/>
            <a:gdLst>
              <a:gd name="T0" fmla="*/ 157 w 157"/>
              <a:gd name="T1" fmla="*/ 0 h 147"/>
              <a:gd name="T2" fmla="*/ 78 w 157"/>
              <a:gd name="T3" fmla="*/ 147 h 147"/>
              <a:gd name="T4" fmla="*/ 0 w 157"/>
              <a:gd name="T5" fmla="*/ 0 h 147"/>
              <a:gd name="T6" fmla="*/ 157 w 157"/>
              <a:gd name="T7" fmla="*/ 0 h 1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 h="147">
                <a:moveTo>
                  <a:pt x="157" y="0"/>
                </a:moveTo>
                <a:lnTo>
                  <a:pt x="78" y="147"/>
                </a:lnTo>
                <a:lnTo>
                  <a:pt x="0" y="0"/>
                </a:lnTo>
                <a:lnTo>
                  <a:pt x="157" y="0"/>
                </a:lnTo>
                <a:close/>
              </a:path>
            </a:pathLst>
          </a:custGeom>
          <a:solidFill>
            <a:schemeClr val="accent2">
              <a:lumMod val="60000"/>
              <a:lumOff val="40000"/>
            </a:schemeClr>
          </a:solidFill>
          <a:ln w="7938" cap="rnd">
            <a:solidFill>
              <a:srgbClr val="333333"/>
            </a:solidFill>
            <a:prstDash val="solid"/>
            <a:round/>
            <a:headEnd/>
            <a:tailEnd/>
          </a:ln>
        </p:spPr>
        <p:txBody>
          <a:bodyPr/>
          <a:lstStyle/>
          <a:p>
            <a:pPr>
              <a:spcBef>
                <a:spcPct val="50000"/>
              </a:spcBef>
              <a:defRPr/>
            </a:pPr>
            <a:endParaRPr lang="de-DE" sz="1350">
              <a:solidFill>
                <a:srgbClr val="000000"/>
              </a:solidFill>
            </a:endParaRPr>
          </a:p>
        </p:txBody>
      </p:sp>
      <p:sp>
        <p:nvSpPr>
          <p:cNvPr id="41058" name="Freeform 4635"/>
          <p:cNvSpPr>
            <a:spLocks/>
          </p:cNvSpPr>
          <p:nvPr/>
        </p:nvSpPr>
        <p:spPr bwMode="auto">
          <a:xfrm rot="-714129">
            <a:off x="5906691" y="1851426"/>
            <a:ext cx="46434" cy="48815"/>
          </a:xfrm>
          <a:custGeom>
            <a:avLst/>
            <a:gdLst>
              <a:gd name="T0" fmla="*/ 2147483646 w 37"/>
              <a:gd name="T1" fmla="*/ 0 h 36"/>
              <a:gd name="T2" fmla="*/ 0 w 37"/>
              <a:gd name="T3" fmla="*/ 0 h 36"/>
              <a:gd name="T4" fmla="*/ 2147483646 w 37"/>
              <a:gd name="T5" fmla="*/ 2147483646 h 36"/>
              <a:gd name="T6" fmla="*/ 2147483646 w 3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6">
                <a:moveTo>
                  <a:pt x="37" y="0"/>
                </a:moveTo>
                <a:cubicBezTo>
                  <a:pt x="0" y="0"/>
                  <a:pt x="0" y="0"/>
                  <a:pt x="0" y="0"/>
                </a:cubicBezTo>
                <a:cubicBezTo>
                  <a:pt x="20" y="36"/>
                  <a:pt x="20" y="36"/>
                  <a:pt x="20" y="36"/>
                </a:cubicBezTo>
                <a:cubicBezTo>
                  <a:pt x="17" y="27"/>
                  <a:pt x="2" y="0"/>
                  <a:pt x="37" y="0"/>
                </a:cubicBezTo>
                <a:close/>
              </a:path>
            </a:pathLst>
          </a:custGeom>
          <a:solidFill>
            <a:srgbClr val="B3C5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059" name="Freeform 4634"/>
          <p:cNvSpPr>
            <a:spLocks/>
          </p:cNvSpPr>
          <p:nvPr/>
        </p:nvSpPr>
        <p:spPr bwMode="auto">
          <a:xfrm rot="-714129">
            <a:off x="6100766" y="1135859"/>
            <a:ext cx="78581" cy="73819"/>
          </a:xfrm>
          <a:custGeom>
            <a:avLst/>
            <a:gdLst>
              <a:gd name="T0" fmla="*/ 2147483646 w 157"/>
              <a:gd name="T1" fmla="*/ 0 h 147"/>
              <a:gd name="T2" fmla="*/ 2147483646 w 157"/>
              <a:gd name="T3" fmla="*/ 2147483646 h 147"/>
              <a:gd name="T4" fmla="*/ 0 w 157"/>
              <a:gd name="T5" fmla="*/ 0 h 147"/>
              <a:gd name="T6" fmla="*/ 2147483646 w 157"/>
              <a:gd name="T7" fmla="*/ 0 h 1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 h="147">
                <a:moveTo>
                  <a:pt x="157" y="0"/>
                </a:moveTo>
                <a:lnTo>
                  <a:pt x="78" y="147"/>
                </a:lnTo>
                <a:lnTo>
                  <a:pt x="0" y="0"/>
                </a:lnTo>
                <a:lnTo>
                  <a:pt x="157" y="0"/>
                </a:lnTo>
                <a:close/>
              </a:path>
            </a:pathLst>
          </a:custGeom>
          <a:solidFill>
            <a:srgbClr val="4679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1836" name="Freeform 4636"/>
          <p:cNvSpPr>
            <a:spLocks/>
          </p:cNvSpPr>
          <p:nvPr/>
        </p:nvSpPr>
        <p:spPr bwMode="auto">
          <a:xfrm rot="20885871">
            <a:off x="6100766" y="1135859"/>
            <a:ext cx="78581" cy="73819"/>
          </a:xfrm>
          <a:custGeom>
            <a:avLst/>
            <a:gdLst>
              <a:gd name="T0" fmla="*/ 157 w 157"/>
              <a:gd name="T1" fmla="*/ 0 h 147"/>
              <a:gd name="T2" fmla="*/ 78 w 157"/>
              <a:gd name="T3" fmla="*/ 147 h 147"/>
              <a:gd name="T4" fmla="*/ 0 w 157"/>
              <a:gd name="T5" fmla="*/ 0 h 147"/>
              <a:gd name="T6" fmla="*/ 157 w 157"/>
              <a:gd name="T7" fmla="*/ 0 h 1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 h="147">
                <a:moveTo>
                  <a:pt x="157" y="0"/>
                </a:moveTo>
                <a:lnTo>
                  <a:pt x="78" y="147"/>
                </a:lnTo>
                <a:lnTo>
                  <a:pt x="0" y="0"/>
                </a:lnTo>
                <a:lnTo>
                  <a:pt x="157" y="0"/>
                </a:lnTo>
                <a:close/>
              </a:path>
            </a:pathLst>
          </a:custGeom>
          <a:solidFill>
            <a:schemeClr val="accent2">
              <a:lumMod val="60000"/>
              <a:lumOff val="40000"/>
            </a:schemeClr>
          </a:solidFill>
          <a:ln w="7938" cap="rnd">
            <a:solidFill>
              <a:srgbClr val="333333"/>
            </a:solidFill>
            <a:prstDash val="solid"/>
            <a:round/>
            <a:headEnd/>
            <a:tailEnd/>
          </a:ln>
        </p:spPr>
        <p:txBody>
          <a:bodyPr/>
          <a:lstStyle/>
          <a:p>
            <a:pPr>
              <a:spcBef>
                <a:spcPct val="50000"/>
              </a:spcBef>
              <a:defRPr/>
            </a:pPr>
            <a:endParaRPr lang="de-DE" sz="1350">
              <a:solidFill>
                <a:srgbClr val="000000"/>
              </a:solidFill>
            </a:endParaRPr>
          </a:p>
        </p:txBody>
      </p:sp>
      <p:sp>
        <p:nvSpPr>
          <p:cNvPr id="41061" name="Freeform 4635"/>
          <p:cNvSpPr>
            <a:spLocks/>
          </p:cNvSpPr>
          <p:nvPr/>
        </p:nvSpPr>
        <p:spPr bwMode="auto">
          <a:xfrm rot="-714129">
            <a:off x="6107909" y="1143001"/>
            <a:ext cx="46435" cy="47625"/>
          </a:xfrm>
          <a:custGeom>
            <a:avLst/>
            <a:gdLst>
              <a:gd name="T0" fmla="*/ 2147483646 w 37"/>
              <a:gd name="T1" fmla="*/ 0 h 36"/>
              <a:gd name="T2" fmla="*/ 0 w 37"/>
              <a:gd name="T3" fmla="*/ 0 h 36"/>
              <a:gd name="T4" fmla="*/ 2147483646 w 37"/>
              <a:gd name="T5" fmla="*/ 2147483646 h 36"/>
              <a:gd name="T6" fmla="*/ 2147483646 w 3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6">
                <a:moveTo>
                  <a:pt x="37" y="0"/>
                </a:moveTo>
                <a:cubicBezTo>
                  <a:pt x="0" y="0"/>
                  <a:pt x="0" y="0"/>
                  <a:pt x="0" y="0"/>
                </a:cubicBezTo>
                <a:cubicBezTo>
                  <a:pt x="20" y="36"/>
                  <a:pt x="20" y="36"/>
                  <a:pt x="20" y="36"/>
                </a:cubicBezTo>
                <a:cubicBezTo>
                  <a:pt x="17" y="27"/>
                  <a:pt x="2" y="0"/>
                  <a:pt x="37" y="0"/>
                </a:cubicBezTo>
                <a:close/>
              </a:path>
            </a:pathLst>
          </a:custGeom>
          <a:solidFill>
            <a:srgbClr val="B3C5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062" name="Freeform 4634"/>
          <p:cNvSpPr>
            <a:spLocks/>
          </p:cNvSpPr>
          <p:nvPr/>
        </p:nvSpPr>
        <p:spPr bwMode="auto">
          <a:xfrm rot="-714129">
            <a:off x="6036472" y="1725217"/>
            <a:ext cx="79772" cy="75009"/>
          </a:xfrm>
          <a:custGeom>
            <a:avLst/>
            <a:gdLst>
              <a:gd name="T0" fmla="*/ 2147483646 w 157"/>
              <a:gd name="T1" fmla="*/ 0 h 147"/>
              <a:gd name="T2" fmla="*/ 2147483646 w 157"/>
              <a:gd name="T3" fmla="*/ 2147483646 h 147"/>
              <a:gd name="T4" fmla="*/ 0 w 157"/>
              <a:gd name="T5" fmla="*/ 0 h 147"/>
              <a:gd name="T6" fmla="*/ 2147483646 w 157"/>
              <a:gd name="T7" fmla="*/ 0 h 1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 h="147">
                <a:moveTo>
                  <a:pt x="157" y="0"/>
                </a:moveTo>
                <a:lnTo>
                  <a:pt x="78" y="147"/>
                </a:lnTo>
                <a:lnTo>
                  <a:pt x="0" y="0"/>
                </a:lnTo>
                <a:lnTo>
                  <a:pt x="157" y="0"/>
                </a:lnTo>
                <a:close/>
              </a:path>
            </a:pathLst>
          </a:custGeom>
          <a:solidFill>
            <a:srgbClr val="4679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1839" name="Freeform 4636"/>
          <p:cNvSpPr>
            <a:spLocks/>
          </p:cNvSpPr>
          <p:nvPr/>
        </p:nvSpPr>
        <p:spPr bwMode="auto">
          <a:xfrm rot="20885871">
            <a:off x="6036472" y="1725217"/>
            <a:ext cx="79772" cy="75009"/>
          </a:xfrm>
          <a:custGeom>
            <a:avLst/>
            <a:gdLst>
              <a:gd name="T0" fmla="*/ 157 w 157"/>
              <a:gd name="T1" fmla="*/ 0 h 147"/>
              <a:gd name="T2" fmla="*/ 78 w 157"/>
              <a:gd name="T3" fmla="*/ 147 h 147"/>
              <a:gd name="T4" fmla="*/ 0 w 157"/>
              <a:gd name="T5" fmla="*/ 0 h 147"/>
              <a:gd name="T6" fmla="*/ 157 w 157"/>
              <a:gd name="T7" fmla="*/ 0 h 1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 h="147">
                <a:moveTo>
                  <a:pt x="157" y="0"/>
                </a:moveTo>
                <a:lnTo>
                  <a:pt x="78" y="147"/>
                </a:lnTo>
                <a:lnTo>
                  <a:pt x="0" y="0"/>
                </a:lnTo>
                <a:lnTo>
                  <a:pt x="157" y="0"/>
                </a:lnTo>
                <a:close/>
              </a:path>
            </a:pathLst>
          </a:custGeom>
          <a:solidFill>
            <a:schemeClr val="accent2">
              <a:lumMod val="60000"/>
              <a:lumOff val="40000"/>
            </a:schemeClr>
          </a:solidFill>
          <a:ln w="7938" cap="rnd">
            <a:solidFill>
              <a:srgbClr val="333333"/>
            </a:solidFill>
            <a:prstDash val="solid"/>
            <a:round/>
            <a:headEnd/>
            <a:tailEnd/>
          </a:ln>
        </p:spPr>
        <p:txBody>
          <a:bodyPr/>
          <a:lstStyle/>
          <a:p>
            <a:pPr>
              <a:spcBef>
                <a:spcPct val="50000"/>
              </a:spcBef>
              <a:defRPr/>
            </a:pPr>
            <a:endParaRPr lang="de-DE" sz="1350">
              <a:solidFill>
                <a:srgbClr val="000000"/>
              </a:solidFill>
            </a:endParaRPr>
          </a:p>
        </p:txBody>
      </p:sp>
      <p:sp>
        <p:nvSpPr>
          <p:cNvPr id="41064" name="Freeform 4635"/>
          <p:cNvSpPr>
            <a:spLocks/>
          </p:cNvSpPr>
          <p:nvPr/>
        </p:nvSpPr>
        <p:spPr bwMode="auto">
          <a:xfrm rot="-714129">
            <a:off x="6044804" y="1732363"/>
            <a:ext cx="46434" cy="48815"/>
          </a:xfrm>
          <a:custGeom>
            <a:avLst/>
            <a:gdLst>
              <a:gd name="T0" fmla="*/ 2147483646 w 37"/>
              <a:gd name="T1" fmla="*/ 0 h 36"/>
              <a:gd name="T2" fmla="*/ 0 w 37"/>
              <a:gd name="T3" fmla="*/ 0 h 36"/>
              <a:gd name="T4" fmla="*/ 2147483646 w 37"/>
              <a:gd name="T5" fmla="*/ 2147483646 h 36"/>
              <a:gd name="T6" fmla="*/ 2147483646 w 3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6">
                <a:moveTo>
                  <a:pt x="37" y="0"/>
                </a:moveTo>
                <a:cubicBezTo>
                  <a:pt x="0" y="0"/>
                  <a:pt x="0" y="0"/>
                  <a:pt x="0" y="0"/>
                </a:cubicBezTo>
                <a:cubicBezTo>
                  <a:pt x="20" y="36"/>
                  <a:pt x="20" y="36"/>
                  <a:pt x="20" y="36"/>
                </a:cubicBezTo>
                <a:cubicBezTo>
                  <a:pt x="17" y="27"/>
                  <a:pt x="2" y="0"/>
                  <a:pt x="37" y="0"/>
                </a:cubicBezTo>
                <a:close/>
              </a:path>
            </a:pathLst>
          </a:custGeom>
          <a:solidFill>
            <a:srgbClr val="B3C5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065" name="Freeform 4634"/>
          <p:cNvSpPr>
            <a:spLocks/>
          </p:cNvSpPr>
          <p:nvPr/>
        </p:nvSpPr>
        <p:spPr bwMode="auto">
          <a:xfrm rot="-714129">
            <a:off x="5911454" y="1704978"/>
            <a:ext cx="79772" cy="73819"/>
          </a:xfrm>
          <a:custGeom>
            <a:avLst/>
            <a:gdLst>
              <a:gd name="T0" fmla="*/ 2147483646 w 157"/>
              <a:gd name="T1" fmla="*/ 0 h 147"/>
              <a:gd name="T2" fmla="*/ 2147483646 w 157"/>
              <a:gd name="T3" fmla="*/ 2147483646 h 147"/>
              <a:gd name="T4" fmla="*/ 0 w 157"/>
              <a:gd name="T5" fmla="*/ 0 h 147"/>
              <a:gd name="T6" fmla="*/ 2147483646 w 157"/>
              <a:gd name="T7" fmla="*/ 0 h 1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 h="147">
                <a:moveTo>
                  <a:pt x="157" y="0"/>
                </a:moveTo>
                <a:lnTo>
                  <a:pt x="78" y="147"/>
                </a:lnTo>
                <a:lnTo>
                  <a:pt x="0" y="0"/>
                </a:lnTo>
                <a:lnTo>
                  <a:pt x="157" y="0"/>
                </a:lnTo>
                <a:close/>
              </a:path>
            </a:pathLst>
          </a:custGeom>
          <a:solidFill>
            <a:srgbClr val="4679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1842" name="Freeform 4636"/>
          <p:cNvSpPr>
            <a:spLocks/>
          </p:cNvSpPr>
          <p:nvPr/>
        </p:nvSpPr>
        <p:spPr bwMode="auto">
          <a:xfrm rot="20885871">
            <a:off x="5911454" y="1704978"/>
            <a:ext cx="79772" cy="73819"/>
          </a:xfrm>
          <a:custGeom>
            <a:avLst/>
            <a:gdLst>
              <a:gd name="T0" fmla="*/ 157 w 157"/>
              <a:gd name="T1" fmla="*/ 0 h 147"/>
              <a:gd name="T2" fmla="*/ 78 w 157"/>
              <a:gd name="T3" fmla="*/ 147 h 147"/>
              <a:gd name="T4" fmla="*/ 0 w 157"/>
              <a:gd name="T5" fmla="*/ 0 h 147"/>
              <a:gd name="T6" fmla="*/ 157 w 157"/>
              <a:gd name="T7" fmla="*/ 0 h 1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 h="147">
                <a:moveTo>
                  <a:pt x="157" y="0"/>
                </a:moveTo>
                <a:lnTo>
                  <a:pt x="78" y="147"/>
                </a:lnTo>
                <a:lnTo>
                  <a:pt x="0" y="0"/>
                </a:lnTo>
                <a:lnTo>
                  <a:pt x="157" y="0"/>
                </a:lnTo>
                <a:close/>
              </a:path>
            </a:pathLst>
          </a:custGeom>
          <a:solidFill>
            <a:schemeClr val="accent2">
              <a:lumMod val="60000"/>
              <a:lumOff val="40000"/>
            </a:schemeClr>
          </a:solidFill>
          <a:ln w="7938" cap="rnd">
            <a:solidFill>
              <a:srgbClr val="333333"/>
            </a:solidFill>
            <a:prstDash val="solid"/>
            <a:round/>
            <a:headEnd/>
            <a:tailEnd/>
          </a:ln>
        </p:spPr>
        <p:txBody>
          <a:bodyPr/>
          <a:lstStyle/>
          <a:p>
            <a:pPr>
              <a:spcBef>
                <a:spcPct val="50000"/>
              </a:spcBef>
              <a:defRPr/>
            </a:pPr>
            <a:endParaRPr lang="de-DE" sz="1350">
              <a:solidFill>
                <a:srgbClr val="000000"/>
              </a:solidFill>
            </a:endParaRPr>
          </a:p>
        </p:txBody>
      </p:sp>
      <p:sp>
        <p:nvSpPr>
          <p:cNvPr id="41067" name="Freeform 4635"/>
          <p:cNvSpPr>
            <a:spLocks/>
          </p:cNvSpPr>
          <p:nvPr/>
        </p:nvSpPr>
        <p:spPr bwMode="auto">
          <a:xfrm rot="-714129">
            <a:off x="5919791" y="1712120"/>
            <a:ext cx="46435" cy="47625"/>
          </a:xfrm>
          <a:custGeom>
            <a:avLst/>
            <a:gdLst>
              <a:gd name="T0" fmla="*/ 2147483646 w 37"/>
              <a:gd name="T1" fmla="*/ 0 h 36"/>
              <a:gd name="T2" fmla="*/ 0 w 37"/>
              <a:gd name="T3" fmla="*/ 0 h 36"/>
              <a:gd name="T4" fmla="*/ 2147483646 w 37"/>
              <a:gd name="T5" fmla="*/ 2147483646 h 36"/>
              <a:gd name="T6" fmla="*/ 2147483646 w 3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6">
                <a:moveTo>
                  <a:pt x="37" y="0"/>
                </a:moveTo>
                <a:cubicBezTo>
                  <a:pt x="0" y="0"/>
                  <a:pt x="0" y="0"/>
                  <a:pt x="0" y="0"/>
                </a:cubicBezTo>
                <a:cubicBezTo>
                  <a:pt x="20" y="36"/>
                  <a:pt x="20" y="36"/>
                  <a:pt x="20" y="36"/>
                </a:cubicBezTo>
                <a:cubicBezTo>
                  <a:pt x="17" y="27"/>
                  <a:pt x="2" y="0"/>
                  <a:pt x="37" y="0"/>
                </a:cubicBezTo>
                <a:close/>
              </a:path>
            </a:pathLst>
          </a:custGeom>
          <a:solidFill>
            <a:srgbClr val="B3C5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068" name="Textfeld 1843"/>
          <p:cNvSpPr txBox="1">
            <a:spLocks noChangeArrowheads="1"/>
          </p:cNvSpPr>
          <p:nvPr/>
        </p:nvSpPr>
        <p:spPr bwMode="auto">
          <a:xfrm>
            <a:off x="6018611" y="1043298"/>
            <a:ext cx="661988"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750" b="1">
                <a:solidFill>
                  <a:srgbClr val="0070C0"/>
                </a:solidFill>
                <a:latin typeface="Arial" panose="020B0604020202020204" pitchFamily="34" charset="0"/>
              </a:rPr>
              <a:t>VEGF</a:t>
            </a:r>
          </a:p>
        </p:txBody>
      </p:sp>
      <p:grpSp>
        <p:nvGrpSpPr>
          <p:cNvPr id="41069" name="Gruppieren 1844"/>
          <p:cNvGrpSpPr>
            <a:grpSpLocks/>
          </p:cNvGrpSpPr>
          <p:nvPr/>
        </p:nvGrpSpPr>
        <p:grpSpPr bwMode="auto">
          <a:xfrm rot="-10147375">
            <a:off x="5682857" y="1062039"/>
            <a:ext cx="348853" cy="80963"/>
            <a:chOff x="7404507" y="5307386"/>
            <a:chExt cx="465618" cy="108000"/>
          </a:xfrm>
        </p:grpSpPr>
        <p:cxnSp>
          <p:nvCxnSpPr>
            <p:cNvPr id="1846" name="Gerade Verbindung 1845"/>
            <p:cNvCxnSpPr/>
            <p:nvPr/>
          </p:nvCxnSpPr>
          <p:spPr bwMode="auto">
            <a:xfrm>
              <a:off x="7403588" y="5365255"/>
              <a:ext cx="460851" cy="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847" name="Gerade Verbindung 1846"/>
            <p:cNvCxnSpPr/>
            <p:nvPr/>
          </p:nvCxnSpPr>
          <p:spPr bwMode="auto">
            <a:xfrm>
              <a:off x="7404614" y="5313260"/>
              <a:ext cx="0" cy="10800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sp>
        <p:nvSpPr>
          <p:cNvPr id="41070" name="Textfeld 1847"/>
          <p:cNvSpPr txBox="1">
            <a:spLocks noChangeArrowheads="1"/>
          </p:cNvSpPr>
          <p:nvPr/>
        </p:nvSpPr>
        <p:spPr bwMode="auto">
          <a:xfrm>
            <a:off x="4911560" y="968285"/>
            <a:ext cx="799871"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750" b="1" dirty="0" err="1">
                <a:solidFill>
                  <a:srgbClr val="000000"/>
                </a:solidFill>
                <a:latin typeface="Arial" panose="020B0604020202020204" pitchFamily="34" charset="0"/>
              </a:rPr>
              <a:t>Bevacizumab</a:t>
            </a:r>
            <a:endParaRPr lang="de-DE" altLang="de-DE" sz="750" b="1" dirty="0">
              <a:solidFill>
                <a:srgbClr val="000000"/>
              </a:solidFill>
              <a:latin typeface="Arial" panose="020B0604020202020204" pitchFamily="34" charset="0"/>
            </a:endParaRPr>
          </a:p>
        </p:txBody>
      </p:sp>
      <p:grpSp>
        <p:nvGrpSpPr>
          <p:cNvPr id="41071" name="Gruppieren 1848"/>
          <p:cNvGrpSpPr>
            <a:grpSpLocks/>
          </p:cNvGrpSpPr>
          <p:nvPr/>
        </p:nvGrpSpPr>
        <p:grpSpPr bwMode="auto">
          <a:xfrm rot="3846999" flipV="1">
            <a:off x="5947124" y="1103804"/>
            <a:ext cx="623130" cy="733425"/>
            <a:chOff x="8355710" y="1197246"/>
            <a:chExt cx="979540" cy="931501"/>
          </a:xfrm>
        </p:grpSpPr>
        <p:cxnSp>
          <p:nvCxnSpPr>
            <p:cNvPr id="1850" name="Gerade Verbindung mit Pfeil 1849"/>
            <p:cNvCxnSpPr/>
            <p:nvPr/>
          </p:nvCxnSpPr>
          <p:spPr bwMode="auto">
            <a:xfrm flipH="1">
              <a:off x="8355710" y="1490643"/>
              <a:ext cx="41176" cy="140633"/>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
          <p:nvSpPr>
            <p:cNvPr id="1851" name="Bogen 1850"/>
            <p:cNvSpPr/>
            <p:nvPr/>
          </p:nvSpPr>
          <p:spPr bwMode="auto">
            <a:xfrm rot="15691941">
              <a:off x="8394130" y="1187628"/>
              <a:ext cx="931501" cy="950738"/>
            </a:xfrm>
            <a:prstGeom prst="arc">
              <a:avLst>
                <a:gd name="adj1" fmla="val 17926065"/>
                <a:gd name="adj2" fmla="val 205963"/>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txBody>
            <a:bodyPr>
              <a:spAutoFit/>
            </a:bodyPr>
            <a:lstStyle/>
            <a:p>
              <a:pPr>
                <a:spcBef>
                  <a:spcPct val="50000"/>
                </a:spcBef>
                <a:defRPr/>
              </a:pPr>
              <a:endParaRPr lang="de-DE" sz="1350">
                <a:solidFill>
                  <a:srgbClr val="000000"/>
                </a:solidFill>
              </a:endParaRPr>
            </a:p>
          </p:txBody>
        </p:sp>
      </p:grpSp>
      <p:grpSp>
        <p:nvGrpSpPr>
          <p:cNvPr id="41072" name="Group 4627"/>
          <p:cNvGrpSpPr>
            <a:grpSpLocks/>
          </p:cNvGrpSpPr>
          <p:nvPr/>
        </p:nvGrpSpPr>
        <p:grpSpPr bwMode="auto">
          <a:xfrm rot="-8770511">
            <a:off x="6812759" y="746524"/>
            <a:ext cx="226219" cy="597694"/>
            <a:chOff x="3497" y="3216"/>
            <a:chExt cx="290" cy="859"/>
          </a:xfrm>
        </p:grpSpPr>
        <p:sp>
          <p:nvSpPr>
            <p:cNvPr id="41124" name="Freeform 4628"/>
            <p:cNvSpPr>
              <a:spLocks/>
            </p:cNvSpPr>
            <p:nvPr/>
          </p:nvSpPr>
          <p:spPr bwMode="auto">
            <a:xfrm>
              <a:off x="3497" y="3216"/>
              <a:ext cx="290" cy="859"/>
            </a:xfrm>
            <a:custGeom>
              <a:avLst/>
              <a:gdLst>
                <a:gd name="T0" fmla="*/ 290 w 290"/>
                <a:gd name="T1" fmla="*/ 0 h 859"/>
                <a:gd name="T2" fmla="*/ 238 w 290"/>
                <a:gd name="T3" fmla="*/ 0 h 859"/>
                <a:gd name="T4" fmla="*/ 190 w 290"/>
                <a:gd name="T5" fmla="*/ 83 h 859"/>
                <a:gd name="T6" fmla="*/ 100 w 290"/>
                <a:gd name="T7" fmla="*/ 83 h 859"/>
                <a:gd name="T8" fmla="*/ 55 w 290"/>
                <a:gd name="T9" fmla="*/ 0 h 859"/>
                <a:gd name="T10" fmla="*/ 0 w 290"/>
                <a:gd name="T11" fmla="*/ 0 h 859"/>
                <a:gd name="T12" fmla="*/ 85 w 290"/>
                <a:gd name="T13" fmla="*/ 859 h 859"/>
                <a:gd name="T14" fmla="*/ 205 w 290"/>
                <a:gd name="T15" fmla="*/ 859 h 859"/>
                <a:gd name="T16" fmla="*/ 290 w 290"/>
                <a:gd name="T17" fmla="*/ 0 h 8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0" h="859">
                  <a:moveTo>
                    <a:pt x="290" y="0"/>
                  </a:moveTo>
                  <a:lnTo>
                    <a:pt x="238" y="0"/>
                  </a:lnTo>
                  <a:lnTo>
                    <a:pt x="190" y="83"/>
                  </a:lnTo>
                  <a:lnTo>
                    <a:pt x="100" y="83"/>
                  </a:lnTo>
                  <a:lnTo>
                    <a:pt x="55" y="0"/>
                  </a:lnTo>
                  <a:lnTo>
                    <a:pt x="0" y="0"/>
                  </a:lnTo>
                  <a:lnTo>
                    <a:pt x="85" y="859"/>
                  </a:lnTo>
                  <a:lnTo>
                    <a:pt x="205" y="859"/>
                  </a:lnTo>
                  <a:lnTo>
                    <a:pt x="290" y="0"/>
                  </a:lnTo>
                  <a:close/>
                </a:path>
              </a:pathLst>
            </a:custGeom>
            <a:solidFill>
              <a:srgbClr val="F98C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25" name="Freeform 4629"/>
            <p:cNvSpPr>
              <a:spLocks/>
            </p:cNvSpPr>
            <p:nvPr/>
          </p:nvSpPr>
          <p:spPr bwMode="auto">
            <a:xfrm>
              <a:off x="3582" y="3216"/>
              <a:ext cx="205" cy="859"/>
            </a:xfrm>
            <a:custGeom>
              <a:avLst/>
              <a:gdLst>
                <a:gd name="T0" fmla="*/ 195 w 205"/>
                <a:gd name="T1" fmla="*/ 0 h 859"/>
                <a:gd name="T2" fmla="*/ 103 w 205"/>
                <a:gd name="T3" fmla="*/ 837 h 859"/>
                <a:gd name="T4" fmla="*/ 3 w 205"/>
                <a:gd name="T5" fmla="*/ 853 h 859"/>
                <a:gd name="T6" fmla="*/ 0 w 205"/>
                <a:gd name="T7" fmla="*/ 859 h 859"/>
                <a:gd name="T8" fmla="*/ 120 w 205"/>
                <a:gd name="T9" fmla="*/ 859 h 859"/>
                <a:gd name="T10" fmla="*/ 205 w 205"/>
                <a:gd name="T11" fmla="*/ 0 h 859"/>
                <a:gd name="T12" fmla="*/ 195 w 205"/>
                <a:gd name="T13" fmla="*/ 0 h 8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5" h="859">
                  <a:moveTo>
                    <a:pt x="195" y="0"/>
                  </a:moveTo>
                  <a:lnTo>
                    <a:pt x="103" y="837"/>
                  </a:lnTo>
                  <a:lnTo>
                    <a:pt x="3" y="853"/>
                  </a:lnTo>
                  <a:lnTo>
                    <a:pt x="0" y="859"/>
                  </a:lnTo>
                  <a:lnTo>
                    <a:pt x="120" y="859"/>
                  </a:lnTo>
                  <a:lnTo>
                    <a:pt x="205" y="0"/>
                  </a:lnTo>
                  <a:lnTo>
                    <a:pt x="195" y="0"/>
                  </a:lnTo>
                  <a:close/>
                </a:path>
              </a:pathLst>
            </a:custGeom>
            <a:solidFill>
              <a:srgbClr val="E45D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26" name="Freeform 4630"/>
            <p:cNvSpPr>
              <a:spLocks/>
            </p:cNvSpPr>
            <p:nvPr/>
          </p:nvSpPr>
          <p:spPr bwMode="auto">
            <a:xfrm>
              <a:off x="3640" y="3251"/>
              <a:ext cx="85" cy="61"/>
            </a:xfrm>
            <a:custGeom>
              <a:avLst/>
              <a:gdLst>
                <a:gd name="T0" fmla="*/ 85 w 85"/>
                <a:gd name="T1" fmla="*/ 0 h 61"/>
                <a:gd name="T2" fmla="*/ 52 w 85"/>
                <a:gd name="T3" fmla="*/ 53 h 61"/>
                <a:gd name="T4" fmla="*/ 0 w 85"/>
                <a:gd name="T5" fmla="*/ 53 h 61"/>
                <a:gd name="T6" fmla="*/ 57 w 85"/>
                <a:gd name="T7" fmla="*/ 61 h 61"/>
                <a:gd name="T8" fmla="*/ 85 w 85"/>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61">
                  <a:moveTo>
                    <a:pt x="85" y="0"/>
                  </a:moveTo>
                  <a:lnTo>
                    <a:pt x="52" y="53"/>
                  </a:lnTo>
                  <a:lnTo>
                    <a:pt x="0" y="53"/>
                  </a:lnTo>
                  <a:lnTo>
                    <a:pt x="57" y="61"/>
                  </a:lnTo>
                  <a:lnTo>
                    <a:pt x="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27" name="Freeform 4631"/>
            <p:cNvSpPr>
              <a:spLocks/>
            </p:cNvSpPr>
            <p:nvPr/>
          </p:nvSpPr>
          <p:spPr bwMode="auto">
            <a:xfrm>
              <a:off x="3535" y="3216"/>
              <a:ext cx="62" cy="83"/>
            </a:xfrm>
            <a:custGeom>
              <a:avLst/>
              <a:gdLst>
                <a:gd name="T0" fmla="*/ 0 w 62"/>
                <a:gd name="T1" fmla="*/ 0 h 83"/>
                <a:gd name="T2" fmla="*/ 50 w 62"/>
                <a:gd name="T3" fmla="*/ 83 h 83"/>
                <a:gd name="T4" fmla="*/ 62 w 62"/>
                <a:gd name="T5" fmla="*/ 83 h 83"/>
                <a:gd name="T6" fmla="*/ 17 w 62"/>
                <a:gd name="T7" fmla="*/ 0 h 83"/>
                <a:gd name="T8" fmla="*/ 0 w 62"/>
                <a:gd name="T9" fmla="*/ 0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83">
                  <a:moveTo>
                    <a:pt x="0" y="0"/>
                  </a:moveTo>
                  <a:lnTo>
                    <a:pt x="50" y="83"/>
                  </a:lnTo>
                  <a:lnTo>
                    <a:pt x="62" y="83"/>
                  </a:lnTo>
                  <a:lnTo>
                    <a:pt x="17" y="0"/>
                  </a:lnTo>
                  <a:lnTo>
                    <a:pt x="0" y="0"/>
                  </a:lnTo>
                  <a:close/>
                </a:path>
              </a:pathLst>
            </a:custGeom>
            <a:solidFill>
              <a:srgbClr val="E45D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28" name="Freeform 4632"/>
            <p:cNvSpPr>
              <a:spLocks/>
            </p:cNvSpPr>
            <p:nvPr/>
          </p:nvSpPr>
          <p:spPr bwMode="auto">
            <a:xfrm>
              <a:off x="3497" y="3216"/>
              <a:ext cx="290" cy="859"/>
            </a:xfrm>
            <a:custGeom>
              <a:avLst/>
              <a:gdLst>
                <a:gd name="T0" fmla="*/ 290 w 290"/>
                <a:gd name="T1" fmla="*/ 0 h 859"/>
                <a:gd name="T2" fmla="*/ 238 w 290"/>
                <a:gd name="T3" fmla="*/ 0 h 859"/>
                <a:gd name="T4" fmla="*/ 190 w 290"/>
                <a:gd name="T5" fmla="*/ 83 h 859"/>
                <a:gd name="T6" fmla="*/ 100 w 290"/>
                <a:gd name="T7" fmla="*/ 83 h 859"/>
                <a:gd name="T8" fmla="*/ 55 w 290"/>
                <a:gd name="T9" fmla="*/ 0 h 859"/>
                <a:gd name="T10" fmla="*/ 0 w 290"/>
                <a:gd name="T11" fmla="*/ 0 h 859"/>
                <a:gd name="T12" fmla="*/ 85 w 290"/>
                <a:gd name="T13" fmla="*/ 859 h 859"/>
                <a:gd name="T14" fmla="*/ 205 w 290"/>
                <a:gd name="T15" fmla="*/ 859 h 859"/>
                <a:gd name="T16" fmla="*/ 290 w 290"/>
                <a:gd name="T17" fmla="*/ 0 h 8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0" h="859">
                  <a:moveTo>
                    <a:pt x="290" y="0"/>
                  </a:moveTo>
                  <a:lnTo>
                    <a:pt x="238" y="0"/>
                  </a:lnTo>
                  <a:lnTo>
                    <a:pt x="190" y="83"/>
                  </a:lnTo>
                  <a:lnTo>
                    <a:pt x="100" y="83"/>
                  </a:lnTo>
                  <a:lnTo>
                    <a:pt x="55" y="0"/>
                  </a:lnTo>
                  <a:lnTo>
                    <a:pt x="0" y="0"/>
                  </a:lnTo>
                  <a:lnTo>
                    <a:pt x="85" y="859"/>
                  </a:lnTo>
                  <a:lnTo>
                    <a:pt x="205" y="859"/>
                  </a:lnTo>
                  <a:lnTo>
                    <a:pt x="290" y="0"/>
                  </a:ln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grpSp>
      <p:sp>
        <p:nvSpPr>
          <p:cNvPr id="41073" name="Textfeld 1857"/>
          <p:cNvSpPr txBox="1">
            <a:spLocks noChangeArrowheads="1"/>
          </p:cNvSpPr>
          <p:nvPr/>
        </p:nvSpPr>
        <p:spPr bwMode="auto">
          <a:xfrm>
            <a:off x="6917534" y="585268"/>
            <a:ext cx="7358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900" b="1">
                <a:solidFill>
                  <a:srgbClr val="000000"/>
                </a:solidFill>
                <a:latin typeface="Arial" panose="020B0604020202020204" pitchFamily="34" charset="0"/>
              </a:rPr>
              <a:t>T-Zelle</a:t>
            </a:r>
          </a:p>
        </p:txBody>
      </p:sp>
      <p:grpSp>
        <p:nvGrpSpPr>
          <p:cNvPr id="41074" name="Gruppieren 1858"/>
          <p:cNvGrpSpPr>
            <a:grpSpLocks/>
          </p:cNvGrpSpPr>
          <p:nvPr/>
        </p:nvGrpSpPr>
        <p:grpSpPr bwMode="auto">
          <a:xfrm>
            <a:off x="6339287" y="1314453"/>
            <a:ext cx="441337" cy="616745"/>
            <a:chOff x="6929089" y="1896339"/>
            <a:chExt cx="587238" cy="822894"/>
          </a:xfrm>
        </p:grpSpPr>
        <p:sp>
          <p:nvSpPr>
            <p:cNvPr id="41119" name="Abgerundetes Rechteck 1859"/>
            <p:cNvSpPr>
              <a:spLocks noChangeArrowheads="1"/>
            </p:cNvSpPr>
            <p:nvPr/>
          </p:nvSpPr>
          <p:spPr bwMode="auto">
            <a:xfrm rot="1875081">
              <a:off x="7072483" y="2171805"/>
              <a:ext cx="200006" cy="419747"/>
            </a:xfrm>
            <a:prstGeom prst="roundRect">
              <a:avLst>
                <a:gd name="adj" fmla="val 16667"/>
              </a:avLst>
            </a:prstGeom>
            <a:solidFill>
              <a:srgbClr val="F98CAB"/>
            </a:solidFill>
            <a:ln w="9525">
              <a:solidFill>
                <a:schemeClr val="tx1"/>
              </a:solidFill>
              <a:round/>
              <a:headEnd/>
              <a:tailEnd/>
            </a:ln>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50000"/>
                </a:spcBef>
                <a:buFontTx/>
                <a:buNone/>
              </a:pPr>
              <a:endParaRPr lang="de-DE" altLang="de-DE" sz="1350">
                <a:solidFill>
                  <a:srgbClr val="000000"/>
                </a:solidFill>
                <a:latin typeface="Arial" panose="020B0604020202020204" pitchFamily="34" charset="0"/>
              </a:endParaRPr>
            </a:p>
          </p:txBody>
        </p:sp>
        <p:sp>
          <p:nvSpPr>
            <p:cNvPr id="41120" name="Freeform 4638"/>
            <p:cNvSpPr>
              <a:spLocks/>
            </p:cNvSpPr>
            <p:nvPr/>
          </p:nvSpPr>
          <p:spPr bwMode="auto">
            <a:xfrm rot="-9006768">
              <a:off x="7300327" y="1896339"/>
              <a:ext cx="216000" cy="216000"/>
            </a:xfrm>
            <a:custGeom>
              <a:avLst/>
              <a:gdLst>
                <a:gd name="T0" fmla="*/ 2147483646 w 120"/>
                <a:gd name="T1" fmla="*/ 2147483646 h 112"/>
                <a:gd name="T2" fmla="*/ 0 w 120"/>
                <a:gd name="T3" fmla="*/ 2147483646 h 112"/>
                <a:gd name="T4" fmla="*/ 2147483646 w 120"/>
                <a:gd name="T5" fmla="*/ 0 h 112"/>
                <a:gd name="T6" fmla="*/ 2147483646 w 120"/>
                <a:gd name="T7" fmla="*/ 0 h 112"/>
                <a:gd name="T8" fmla="*/ 2147483646 w 120"/>
                <a:gd name="T9" fmla="*/ 2147483646 h 112"/>
                <a:gd name="T10" fmla="*/ 2147483646 w 120"/>
                <a:gd name="T11" fmla="*/ 2147483646 h 112"/>
                <a:gd name="T12" fmla="*/ 2147483646 w 120"/>
                <a:gd name="T13" fmla="*/ 2147483646 h 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12">
                  <a:moveTo>
                    <a:pt x="30" y="112"/>
                  </a:moveTo>
                  <a:lnTo>
                    <a:pt x="0" y="56"/>
                  </a:lnTo>
                  <a:lnTo>
                    <a:pt x="30" y="0"/>
                  </a:lnTo>
                  <a:lnTo>
                    <a:pt x="90" y="0"/>
                  </a:lnTo>
                  <a:lnTo>
                    <a:pt x="120" y="56"/>
                  </a:lnTo>
                  <a:lnTo>
                    <a:pt x="90" y="112"/>
                  </a:lnTo>
                  <a:lnTo>
                    <a:pt x="30" y="112"/>
                  </a:lnTo>
                  <a:close/>
                </a:path>
              </a:pathLst>
            </a:custGeom>
            <a:solidFill>
              <a:srgbClr val="F98C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21" name="Freeform 4639"/>
            <p:cNvSpPr>
              <a:spLocks/>
            </p:cNvSpPr>
            <p:nvPr/>
          </p:nvSpPr>
          <p:spPr bwMode="auto">
            <a:xfrm rot="-9006768">
              <a:off x="7363093" y="1931917"/>
              <a:ext cx="126000" cy="169714"/>
            </a:xfrm>
            <a:custGeom>
              <a:avLst/>
              <a:gdLst>
                <a:gd name="T0" fmla="*/ 2147483646 w 70"/>
                <a:gd name="T1" fmla="*/ 0 h 88"/>
                <a:gd name="T2" fmla="*/ 0 w 70"/>
                <a:gd name="T3" fmla="*/ 2147483646 h 88"/>
                <a:gd name="T4" fmla="*/ 2147483646 w 70"/>
                <a:gd name="T5" fmla="*/ 2147483646 h 88"/>
                <a:gd name="T6" fmla="*/ 2147483646 w 70"/>
                <a:gd name="T7" fmla="*/ 2147483646 h 88"/>
                <a:gd name="T8" fmla="*/ 2147483646 w 70"/>
                <a:gd name="T9" fmla="*/ 2147483646 h 88"/>
                <a:gd name="T10" fmla="*/ 2147483646 w 70"/>
                <a:gd name="T11" fmla="*/ 0 h 88"/>
                <a:gd name="T12" fmla="*/ 2147483646 w 70"/>
                <a:gd name="T13" fmla="*/ 0 h 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88">
                  <a:moveTo>
                    <a:pt x="25" y="0"/>
                  </a:moveTo>
                  <a:lnTo>
                    <a:pt x="0" y="48"/>
                  </a:lnTo>
                  <a:lnTo>
                    <a:pt x="20" y="88"/>
                  </a:lnTo>
                  <a:lnTo>
                    <a:pt x="15" y="45"/>
                  </a:lnTo>
                  <a:lnTo>
                    <a:pt x="35" y="5"/>
                  </a:lnTo>
                  <a:lnTo>
                    <a:pt x="70" y="0"/>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22" name="Freeform 4640"/>
            <p:cNvSpPr>
              <a:spLocks/>
            </p:cNvSpPr>
            <p:nvPr/>
          </p:nvSpPr>
          <p:spPr bwMode="auto">
            <a:xfrm rot="-9006768">
              <a:off x="7300327" y="1896339"/>
              <a:ext cx="216000" cy="216000"/>
            </a:xfrm>
            <a:custGeom>
              <a:avLst/>
              <a:gdLst>
                <a:gd name="T0" fmla="*/ 2147483646 w 120"/>
                <a:gd name="T1" fmla="*/ 2147483646 h 112"/>
                <a:gd name="T2" fmla="*/ 0 w 120"/>
                <a:gd name="T3" fmla="*/ 2147483646 h 112"/>
                <a:gd name="T4" fmla="*/ 2147483646 w 120"/>
                <a:gd name="T5" fmla="*/ 0 h 112"/>
                <a:gd name="T6" fmla="*/ 2147483646 w 120"/>
                <a:gd name="T7" fmla="*/ 0 h 112"/>
                <a:gd name="T8" fmla="*/ 2147483646 w 120"/>
                <a:gd name="T9" fmla="*/ 2147483646 h 112"/>
                <a:gd name="T10" fmla="*/ 2147483646 w 120"/>
                <a:gd name="T11" fmla="*/ 2147483646 h 112"/>
                <a:gd name="T12" fmla="*/ 2147483646 w 120"/>
                <a:gd name="T13" fmla="*/ 2147483646 h 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12">
                  <a:moveTo>
                    <a:pt x="30" y="112"/>
                  </a:moveTo>
                  <a:lnTo>
                    <a:pt x="0" y="56"/>
                  </a:lnTo>
                  <a:lnTo>
                    <a:pt x="30" y="0"/>
                  </a:lnTo>
                  <a:lnTo>
                    <a:pt x="90" y="0"/>
                  </a:lnTo>
                  <a:lnTo>
                    <a:pt x="120" y="56"/>
                  </a:lnTo>
                  <a:lnTo>
                    <a:pt x="90" y="112"/>
                  </a:lnTo>
                  <a:lnTo>
                    <a:pt x="30" y="112"/>
                  </a:ln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123" name="Textfeld 1863"/>
            <p:cNvSpPr txBox="1">
              <a:spLocks noChangeArrowheads="1"/>
            </p:cNvSpPr>
            <p:nvPr/>
          </p:nvSpPr>
          <p:spPr bwMode="auto">
            <a:xfrm rot="18083372">
              <a:off x="6836907" y="2135622"/>
              <a:ext cx="675793" cy="49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900">
                  <a:solidFill>
                    <a:srgbClr val="000000"/>
                  </a:solidFill>
                  <a:latin typeface="Arial" panose="020B0604020202020204" pitchFamily="34" charset="0"/>
                </a:rPr>
                <a:t>PD-L1</a:t>
              </a:r>
            </a:p>
          </p:txBody>
        </p:sp>
      </p:grpSp>
      <p:sp>
        <p:nvSpPr>
          <p:cNvPr id="41075" name="Textfeld 1864"/>
          <p:cNvSpPr txBox="1">
            <a:spLocks noChangeArrowheads="1"/>
          </p:cNvSpPr>
          <p:nvPr/>
        </p:nvSpPr>
        <p:spPr bwMode="auto">
          <a:xfrm rot="-3516628">
            <a:off x="6632378" y="970435"/>
            <a:ext cx="54768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900">
                <a:solidFill>
                  <a:srgbClr val="000000"/>
                </a:solidFill>
                <a:latin typeface="Arial" panose="020B0604020202020204" pitchFamily="34" charset="0"/>
              </a:rPr>
              <a:t>PD-1</a:t>
            </a:r>
          </a:p>
        </p:txBody>
      </p:sp>
      <p:grpSp>
        <p:nvGrpSpPr>
          <p:cNvPr id="41076" name="Gruppieren 1865"/>
          <p:cNvGrpSpPr>
            <a:grpSpLocks/>
          </p:cNvGrpSpPr>
          <p:nvPr/>
        </p:nvGrpSpPr>
        <p:grpSpPr bwMode="auto">
          <a:xfrm rot="-9768477">
            <a:off x="6362703" y="1034657"/>
            <a:ext cx="345281" cy="111919"/>
            <a:chOff x="7701627" y="1803465"/>
            <a:chExt cx="460075" cy="150202"/>
          </a:xfrm>
        </p:grpSpPr>
        <p:cxnSp>
          <p:nvCxnSpPr>
            <p:cNvPr id="1867" name="Gerade Verbindung 1866"/>
            <p:cNvCxnSpPr/>
            <p:nvPr/>
          </p:nvCxnSpPr>
          <p:spPr bwMode="auto">
            <a:xfrm rot="1428093">
              <a:off x="7706526" y="1953981"/>
              <a:ext cx="460075" cy="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868" name="Gerade Verbindung 1867"/>
            <p:cNvCxnSpPr/>
            <p:nvPr/>
          </p:nvCxnSpPr>
          <p:spPr bwMode="auto">
            <a:xfrm rot="1428093">
              <a:off x="7720286" y="1806478"/>
              <a:ext cx="0" cy="108657"/>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sp>
        <p:nvSpPr>
          <p:cNvPr id="41077" name="Abgerundetes Rechteck 1868"/>
          <p:cNvSpPr>
            <a:spLocks noChangeArrowheads="1"/>
          </p:cNvSpPr>
          <p:nvPr/>
        </p:nvSpPr>
        <p:spPr bwMode="auto">
          <a:xfrm rot="502714">
            <a:off x="7459266" y="1053461"/>
            <a:ext cx="313134" cy="329104"/>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50000"/>
              </a:spcBef>
              <a:buFontTx/>
              <a:buNone/>
            </a:pPr>
            <a:endParaRPr lang="de-DE" altLang="de-DE" sz="1350">
              <a:solidFill>
                <a:srgbClr val="000000"/>
              </a:solidFill>
              <a:latin typeface="Arial" panose="020B0604020202020204" pitchFamily="34" charset="0"/>
            </a:endParaRPr>
          </a:p>
        </p:txBody>
      </p:sp>
      <p:sp>
        <p:nvSpPr>
          <p:cNvPr id="41078" name="Textfeld 1869"/>
          <p:cNvSpPr txBox="1">
            <a:spLocks noChangeArrowheads="1"/>
          </p:cNvSpPr>
          <p:nvPr/>
        </p:nvSpPr>
        <p:spPr bwMode="auto">
          <a:xfrm>
            <a:off x="6954444" y="1752909"/>
            <a:ext cx="844153"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750" b="1">
                <a:solidFill>
                  <a:srgbClr val="000000"/>
                </a:solidFill>
                <a:latin typeface="Arial" panose="020B0604020202020204" pitchFamily="34" charset="0"/>
              </a:rPr>
              <a:t>Atezolizumab</a:t>
            </a:r>
          </a:p>
        </p:txBody>
      </p:sp>
      <p:grpSp>
        <p:nvGrpSpPr>
          <p:cNvPr id="41079" name="Gruppieren 1870"/>
          <p:cNvGrpSpPr>
            <a:grpSpLocks/>
          </p:cNvGrpSpPr>
          <p:nvPr/>
        </p:nvGrpSpPr>
        <p:grpSpPr bwMode="auto">
          <a:xfrm>
            <a:off x="6631813" y="1448993"/>
            <a:ext cx="440490" cy="616743"/>
            <a:chOff x="6928274" y="1896339"/>
            <a:chExt cx="588053" cy="822892"/>
          </a:xfrm>
        </p:grpSpPr>
        <p:sp>
          <p:nvSpPr>
            <p:cNvPr id="41112" name="Abgerundetes Rechteck 1871"/>
            <p:cNvSpPr>
              <a:spLocks noChangeArrowheads="1"/>
            </p:cNvSpPr>
            <p:nvPr/>
          </p:nvSpPr>
          <p:spPr bwMode="auto">
            <a:xfrm rot="1875081">
              <a:off x="7072483" y="2171805"/>
              <a:ext cx="200006" cy="419747"/>
            </a:xfrm>
            <a:prstGeom prst="roundRect">
              <a:avLst>
                <a:gd name="adj" fmla="val 16667"/>
              </a:avLst>
            </a:prstGeom>
            <a:solidFill>
              <a:srgbClr val="F98CAB"/>
            </a:solidFill>
            <a:ln w="9525">
              <a:solidFill>
                <a:schemeClr val="tx1"/>
              </a:solidFill>
              <a:round/>
              <a:headEnd/>
              <a:tailEnd/>
            </a:ln>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50000"/>
                </a:spcBef>
                <a:buFontTx/>
                <a:buNone/>
              </a:pPr>
              <a:endParaRPr lang="de-DE" altLang="de-DE" sz="1350">
                <a:solidFill>
                  <a:srgbClr val="000000"/>
                </a:solidFill>
                <a:latin typeface="Arial" panose="020B0604020202020204" pitchFamily="34" charset="0"/>
              </a:endParaRPr>
            </a:p>
          </p:txBody>
        </p:sp>
        <p:sp>
          <p:nvSpPr>
            <p:cNvPr id="41113" name="Freeform 4638"/>
            <p:cNvSpPr>
              <a:spLocks/>
            </p:cNvSpPr>
            <p:nvPr/>
          </p:nvSpPr>
          <p:spPr bwMode="auto">
            <a:xfrm rot="-9006768">
              <a:off x="7300327" y="1896339"/>
              <a:ext cx="216000" cy="216000"/>
            </a:xfrm>
            <a:custGeom>
              <a:avLst/>
              <a:gdLst>
                <a:gd name="T0" fmla="*/ 2147483646 w 120"/>
                <a:gd name="T1" fmla="*/ 2147483646 h 112"/>
                <a:gd name="T2" fmla="*/ 0 w 120"/>
                <a:gd name="T3" fmla="*/ 2147483646 h 112"/>
                <a:gd name="T4" fmla="*/ 2147483646 w 120"/>
                <a:gd name="T5" fmla="*/ 0 h 112"/>
                <a:gd name="T6" fmla="*/ 2147483646 w 120"/>
                <a:gd name="T7" fmla="*/ 0 h 112"/>
                <a:gd name="T8" fmla="*/ 2147483646 w 120"/>
                <a:gd name="T9" fmla="*/ 2147483646 h 112"/>
                <a:gd name="T10" fmla="*/ 2147483646 w 120"/>
                <a:gd name="T11" fmla="*/ 2147483646 h 112"/>
                <a:gd name="T12" fmla="*/ 2147483646 w 120"/>
                <a:gd name="T13" fmla="*/ 2147483646 h 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12">
                  <a:moveTo>
                    <a:pt x="30" y="112"/>
                  </a:moveTo>
                  <a:lnTo>
                    <a:pt x="0" y="56"/>
                  </a:lnTo>
                  <a:lnTo>
                    <a:pt x="30" y="0"/>
                  </a:lnTo>
                  <a:lnTo>
                    <a:pt x="90" y="0"/>
                  </a:lnTo>
                  <a:lnTo>
                    <a:pt x="120" y="56"/>
                  </a:lnTo>
                  <a:lnTo>
                    <a:pt x="90" y="112"/>
                  </a:lnTo>
                  <a:lnTo>
                    <a:pt x="30" y="112"/>
                  </a:lnTo>
                  <a:close/>
                </a:path>
              </a:pathLst>
            </a:custGeom>
            <a:solidFill>
              <a:srgbClr val="F98C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14" name="Freeform 4639"/>
            <p:cNvSpPr>
              <a:spLocks/>
            </p:cNvSpPr>
            <p:nvPr/>
          </p:nvSpPr>
          <p:spPr bwMode="auto">
            <a:xfrm rot="-9006768">
              <a:off x="7363093" y="1931917"/>
              <a:ext cx="126000" cy="169714"/>
            </a:xfrm>
            <a:custGeom>
              <a:avLst/>
              <a:gdLst>
                <a:gd name="T0" fmla="*/ 2147483646 w 70"/>
                <a:gd name="T1" fmla="*/ 0 h 88"/>
                <a:gd name="T2" fmla="*/ 0 w 70"/>
                <a:gd name="T3" fmla="*/ 2147483646 h 88"/>
                <a:gd name="T4" fmla="*/ 2147483646 w 70"/>
                <a:gd name="T5" fmla="*/ 2147483646 h 88"/>
                <a:gd name="T6" fmla="*/ 2147483646 w 70"/>
                <a:gd name="T7" fmla="*/ 2147483646 h 88"/>
                <a:gd name="T8" fmla="*/ 2147483646 w 70"/>
                <a:gd name="T9" fmla="*/ 2147483646 h 88"/>
                <a:gd name="T10" fmla="*/ 2147483646 w 70"/>
                <a:gd name="T11" fmla="*/ 0 h 88"/>
                <a:gd name="T12" fmla="*/ 2147483646 w 70"/>
                <a:gd name="T13" fmla="*/ 0 h 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88">
                  <a:moveTo>
                    <a:pt x="25" y="0"/>
                  </a:moveTo>
                  <a:lnTo>
                    <a:pt x="0" y="48"/>
                  </a:lnTo>
                  <a:lnTo>
                    <a:pt x="20" y="88"/>
                  </a:lnTo>
                  <a:lnTo>
                    <a:pt x="15" y="45"/>
                  </a:lnTo>
                  <a:lnTo>
                    <a:pt x="35" y="5"/>
                  </a:lnTo>
                  <a:lnTo>
                    <a:pt x="70" y="0"/>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15" name="Freeform 4640"/>
            <p:cNvSpPr>
              <a:spLocks/>
            </p:cNvSpPr>
            <p:nvPr/>
          </p:nvSpPr>
          <p:spPr bwMode="auto">
            <a:xfrm rot="-9006768">
              <a:off x="7300327" y="1896339"/>
              <a:ext cx="216000" cy="216000"/>
            </a:xfrm>
            <a:custGeom>
              <a:avLst/>
              <a:gdLst>
                <a:gd name="T0" fmla="*/ 2147483646 w 120"/>
                <a:gd name="T1" fmla="*/ 2147483646 h 112"/>
                <a:gd name="T2" fmla="*/ 0 w 120"/>
                <a:gd name="T3" fmla="*/ 2147483646 h 112"/>
                <a:gd name="T4" fmla="*/ 2147483646 w 120"/>
                <a:gd name="T5" fmla="*/ 0 h 112"/>
                <a:gd name="T6" fmla="*/ 2147483646 w 120"/>
                <a:gd name="T7" fmla="*/ 0 h 112"/>
                <a:gd name="T8" fmla="*/ 2147483646 w 120"/>
                <a:gd name="T9" fmla="*/ 2147483646 h 112"/>
                <a:gd name="T10" fmla="*/ 2147483646 w 120"/>
                <a:gd name="T11" fmla="*/ 2147483646 h 112"/>
                <a:gd name="T12" fmla="*/ 2147483646 w 120"/>
                <a:gd name="T13" fmla="*/ 2147483646 h 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12">
                  <a:moveTo>
                    <a:pt x="30" y="112"/>
                  </a:moveTo>
                  <a:lnTo>
                    <a:pt x="0" y="56"/>
                  </a:lnTo>
                  <a:lnTo>
                    <a:pt x="30" y="0"/>
                  </a:lnTo>
                  <a:lnTo>
                    <a:pt x="90" y="0"/>
                  </a:lnTo>
                  <a:lnTo>
                    <a:pt x="120" y="56"/>
                  </a:lnTo>
                  <a:lnTo>
                    <a:pt x="90" y="112"/>
                  </a:lnTo>
                  <a:lnTo>
                    <a:pt x="30" y="112"/>
                  </a:ln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sp>
          <p:nvSpPr>
            <p:cNvPr id="41116" name="Textfeld 1875"/>
            <p:cNvSpPr txBox="1">
              <a:spLocks noChangeArrowheads="1"/>
            </p:cNvSpPr>
            <p:nvPr/>
          </p:nvSpPr>
          <p:spPr bwMode="auto">
            <a:xfrm rot="18083372">
              <a:off x="6836906" y="2134806"/>
              <a:ext cx="675793" cy="49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900">
                  <a:solidFill>
                    <a:srgbClr val="000000"/>
                  </a:solidFill>
                  <a:latin typeface="Arial" panose="020B0604020202020204" pitchFamily="34" charset="0"/>
                </a:rPr>
                <a:t>PD-L1</a:t>
              </a:r>
            </a:p>
          </p:txBody>
        </p:sp>
      </p:grpSp>
      <p:grpSp>
        <p:nvGrpSpPr>
          <p:cNvPr id="41080" name="Group 4627"/>
          <p:cNvGrpSpPr>
            <a:grpSpLocks/>
          </p:cNvGrpSpPr>
          <p:nvPr/>
        </p:nvGrpSpPr>
        <p:grpSpPr bwMode="auto">
          <a:xfrm rot="-9722502">
            <a:off x="7029453" y="860824"/>
            <a:ext cx="227410" cy="597694"/>
            <a:chOff x="3497" y="3215"/>
            <a:chExt cx="291" cy="860"/>
          </a:xfrm>
        </p:grpSpPr>
        <p:sp>
          <p:nvSpPr>
            <p:cNvPr id="41107" name="Freeform 4628"/>
            <p:cNvSpPr>
              <a:spLocks/>
            </p:cNvSpPr>
            <p:nvPr/>
          </p:nvSpPr>
          <p:spPr bwMode="auto">
            <a:xfrm>
              <a:off x="3498" y="3215"/>
              <a:ext cx="290" cy="859"/>
            </a:xfrm>
            <a:custGeom>
              <a:avLst/>
              <a:gdLst>
                <a:gd name="T0" fmla="*/ 290 w 290"/>
                <a:gd name="T1" fmla="*/ 0 h 859"/>
                <a:gd name="T2" fmla="*/ 238 w 290"/>
                <a:gd name="T3" fmla="*/ 0 h 859"/>
                <a:gd name="T4" fmla="*/ 190 w 290"/>
                <a:gd name="T5" fmla="*/ 83 h 859"/>
                <a:gd name="T6" fmla="*/ 100 w 290"/>
                <a:gd name="T7" fmla="*/ 83 h 859"/>
                <a:gd name="T8" fmla="*/ 55 w 290"/>
                <a:gd name="T9" fmla="*/ 0 h 859"/>
                <a:gd name="T10" fmla="*/ 0 w 290"/>
                <a:gd name="T11" fmla="*/ 0 h 859"/>
                <a:gd name="T12" fmla="*/ 85 w 290"/>
                <a:gd name="T13" fmla="*/ 859 h 859"/>
                <a:gd name="T14" fmla="*/ 205 w 290"/>
                <a:gd name="T15" fmla="*/ 859 h 859"/>
                <a:gd name="T16" fmla="*/ 290 w 290"/>
                <a:gd name="T17" fmla="*/ 0 h 8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0" h="859">
                  <a:moveTo>
                    <a:pt x="290" y="0"/>
                  </a:moveTo>
                  <a:lnTo>
                    <a:pt x="238" y="0"/>
                  </a:lnTo>
                  <a:lnTo>
                    <a:pt x="190" y="83"/>
                  </a:lnTo>
                  <a:lnTo>
                    <a:pt x="100" y="83"/>
                  </a:lnTo>
                  <a:lnTo>
                    <a:pt x="55" y="0"/>
                  </a:lnTo>
                  <a:lnTo>
                    <a:pt x="0" y="0"/>
                  </a:lnTo>
                  <a:lnTo>
                    <a:pt x="85" y="859"/>
                  </a:lnTo>
                  <a:lnTo>
                    <a:pt x="205" y="859"/>
                  </a:lnTo>
                  <a:lnTo>
                    <a:pt x="29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1879" name="Freeform 4629"/>
            <p:cNvSpPr>
              <a:spLocks/>
            </p:cNvSpPr>
            <p:nvPr/>
          </p:nvSpPr>
          <p:spPr bwMode="auto">
            <a:xfrm>
              <a:off x="3582" y="3225"/>
              <a:ext cx="204" cy="857"/>
            </a:xfrm>
            <a:custGeom>
              <a:avLst/>
              <a:gdLst>
                <a:gd name="T0" fmla="*/ 195 w 205"/>
                <a:gd name="T1" fmla="*/ 0 h 859"/>
                <a:gd name="T2" fmla="*/ 103 w 205"/>
                <a:gd name="T3" fmla="*/ 837 h 859"/>
                <a:gd name="T4" fmla="*/ 3 w 205"/>
                <a:gd name="T5" fmla="*/ 853 h 859"/>
                <a:gd name="T6" fmla="*/ 0 w 205"/>
                <a:gd name="T7" fmla="*/ 859 h 859"/>
                <a:gd name="T8" fmla="*/ 120 w 205"/>
                <a:gd name="T9" fmla="*/ 859 h 859"/>
                <a:gd name="T10" fmla="*/ 205 w 205"/>
                <a:gd name="T11" fmla="*/ 0 h 859"/>
                <a:gd name="T12" fmla="*/ 195 w 205"/>
                <a:gd name="T13" fmla="*/ 0 h 8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5" h="859">
                  <a:moveTo>
                    <a:pt x="195" y="0"/>
                  </a:moveTo>
                  <a:lnTo>
                    <a:pt x="103" y="837"/>
                  </a:lnTo>
                  <a:lnTo>
                    <a:pt x="3" y="853"/>
                  </a:lnTo>
                  <a:lnTo>
                    <a:pt x="0" y="859"/>
                  </a:lnTo>
                  <a:lnTo>
                    <a:pt x="120" y="859"/>
                  </a:lnTo>
                  <a:lnTo>
                    <a:pt x="205" y="0"/>
                  </a:lnTo>
                  <a:lnTo>
                    <a:pt x="195" y="0"/>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spcBef>
                  <a:spcPct val="50000"/>
                </a:spcBef>
                <a:defRPr/>
              </a:pPr>
              <a:endParaRPr lang="de-DE" sz="1350">
                <a:solidFill>
                  <a:srgbClr val="000000"/>
                </a:solidFill>
              </a:endParaRPr>
            </a:p>
          </p:txBody>
        </p:sp>
        <p:sp>
          <p:nvSpPr>
            <p:cNvPr id="41109" name="Freeform 4630"/>
            <p:cNvSpPr>
              <a:spLocks/>
            </p:cNvSpPr>
            <p:nvPr/>
          </p:nvSpPr>
          <p:spPr bwMode="auto">
            <a:xfrm>
              <a:off x="3640" y="3251"/>
              <a:ext cx="85" cy="61"/>
            </a:xfrm>
            <a:custGeom>
              <a:avLst/>
              <a:gdLst>
                <a:gd name="T0" fmla="*/ 85 w 85"/>
                <a:gd name="T1" fmla="*/ 0 h 61"/>
                <a:gd name="T2" fmla="*/ 52 w 85"/>
                <a:gd name="T3" fmla="*/ 53 h 61"/>
                <a:gd name="T4" fmla="*/ 0 w 85"/>
                <a:gd name="T5" fmla="*/ 53 h 61"/>
                <a:gd name="T6" fmla="*/ 57 w 85"/>
                <a:gd name="T7" fmla="*/ 61 h 61"/>
                <a:gd name="T8" fmla="*/ 85 w 85"/>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61">
                  <a:moveTo>
                    <a:pt x="85" y="0"/>
                  </a:moveTo>
                  <a:lnTo>
                    <a:pt x="52" y="53"/>
                  </a:lnTo>
                  <a:lnTo>
                    <a:pt x="0" y="53"/>
                  </a:lnTo>
                  <a:lnTo>
                    <a:pt x="57" y="61"/>
                  </a:lnTo>
                  <a:lnTo>
                    <a:pt x="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10" name="Freeform 4631"/>
            <p:cNvSpPr>
              <a:spLocks/>
            </p:cNvSpPr>
            <p:nvPr/>
          </p:nvSpPr>
          <p:spPr bwMode="auto">
            <a:xfrm>
              <a:off x="3535" y="3216"/>
              <a:ext cx="62" cy="83"/>
            </a:xfrm>
            <a:custGeom>
              <a:avLst/>
              <a:gdLst>
                <a:gd name="T0" fmla="*/ 0 w 62"/>
                <a:gd name="T1" fmla="*/ 0 h 83"/>
                <a:gd name="T2" fmla="*/ 50 w 62"/>
                <a:gd name="T3" fmla="*/ 83 h 83"/>
                <a:gd name="T4" fmla="*/ 62 w 62"/>
                <a:gd name="T5" fmla="*/ 83 h 83"/>
                <a:gd name="T6" fmla="*/ 17 w 62"/>
                <a:gd name="T7" fmla="*/ 0 h 83"/>
                <a:gd name="T8" fmla="*/ 0 w 62"/>
                <a:gd name="T9" fmla="*/ 0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83">
                  <a:moveTo>
                    <a:pt x="0" y="0"/>
                  </a:moveTo>
                  <a:lnTo>
                    <a:pt x="50" y="83"/>
                  </a:lnTo>
                  <a:lnTo>
                    <a:pt x="62" y="83"/>
                  </a:lnTo>
                  <a:lnTo>
                    <a:pt x="17" y="0"/>
                  </a:lnTo>
                  <a:lnTo>
                    <a:pt x="0" y="0"/>
                  </a:lnTo>
                  <a:close/>
                </a:path>
              </a:pathLst>
            </a:custGeom>
            <a:solidFill>
              <a:srgbClr val="E45D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1350"/>
            </a:p>
          </p:txBody>
        </p:sp>
        <p:sp>
          <p:nvSpPr>
            <p:cNvPr id="41111" name="Freeform 4632"/>
            <p:cNvSpPr>
              <a:spLocks/>
            </p:cNvSpPr>
            <p:nvPr/>
          </p:nvSpPr>
          <p:spPr bwMode="auto">
            <a:xfrm>
              <a:off x="3497" y="3216"/>
              <a:ext cx="290" cy="859"/>
            </a:xfrm>
            <a:custGeom>
              <a:avLst/>
              <a:gdLst>
                <a:gd name="T0" fmla="*/ 290 w 290"/>
                <a:gd name="T1" fmla="*/ 0 h 859"/>
                <a:gd name="T2" fmla="*/ 238 w 290"/>
                <a:gd name="T3" fmla="*/ 0 h 859"/>
                <a:gd name="T4" fmla="*/ 190 w 290"/>
                <a:gd name="T5" fmla="*/ 83 h 859"/>
                <a:gd name="T6" fmla="*/ 100 w 290"/>
                <a:gd name="T7" fmla="*/ 83 h 859"/>
                <a:gd name="T8" fmla="*/ 55 w 290"/>
                <a:gd name="T9" fmla="*/ 0 h 859"/>
                <a:gd name="T10" fmla="*/ 0 w 290"/>
                <a:gd name="T11" fmla="*/ 0 h 859"/>
                <a:gd name="T12" fmla="*/ 85 w 290"/>
                <a:gd name="T13" fmla="*/ 859 h 859"/>
                <a:gd name="T14" fmla="*/ 205 w 290"/>
                <a:gd name="T15" fmla="*/ 859 h 859"/>
                <a:gd name="T16" fmla="*/ 290 w 290"/>
                <a:gd name="T17" fmla="*/ 0 h 8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0" h="859">
                  <a:moveTo>
                    <a:pt x="290" y="0"/>
                  </a:moveTo>
                  <a:lnTo>
                    <a:pt x="238" y="0"/>
                  </a:lnTo>
                  <a:lnTo>
                    <a:pt x="190" y="83"/>
                  </a:lnTo>
                  <a:lnTo>
                    <a:pt x="100" y="83"/>
                  </a:lnTo>
                  <a:lnTo>
                    <a:pt x="55" y="0"/>
                  </a:lnTo>
                  <a:lnTo>
                    <a:pt x="0" y="0"/>
                  </a:lnTo>
                  <a:lnTo>
                    <a:pt x="85" y="859"/>
                  </a:lnTo>
                  <a:lnTo>
                    <a:pt x="205" y="859"/>
                  </a:lnTo>
                  <a:lnTo>
                    <a:pt x="290" y="0"/>
                  </a:ln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sz="1350"/>
            </a:p>
          </p:txBody>
        </p:sp>
      </p:grpSp>
      <p:sp>
        <p:nvSpPr>
          <p:cNvPr id="41081" name="Textfeld 1882"/>
          <p:cNvSpPr txBox="1">
            <a:spLocks noChangeArrowheads="1"/>
          </p:cNvSpPr>
          <p:nvPr/>
        </p:nvSpPr>
        <p:spPr bwMode="auto">
          <a:xfrm rot="-4468619">
            <a:off x="6853834" y="1100214"/>
            <a:ext cx="54768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900">
                <a:solidFill>
                  <a:srgbClr val="000000"/>
                </a:solidFill>
                <a:latin typeface="Arial" panose="020B0604020202020204" pitchFamily="34" charset="0"/>
              </a:rPr>
              <a:t>B7-1</a:t>
            </a:r>
          </a:p>
        </p:txBody>
      </p:sp>
      <p:grpSp>
        <p:nvGrpSpPr>
          <p:cNvPr id="41082" name="Gruppieren 1883"/>
          <p:cNvGrpSpPr>
            <a:grpSpLocks/>
          </p:cNvGrpSpPr>
          <p:nvPr/>
        </p:nvGrpSpPr>
        <p:grpSpPr bwMode="auto">
          <a:xfrm rot="1042841">
            <a:off x="7004447" y="1600202"/>
            <a:ext cx="209550" cy="214313"/>
            <a:chOff x="7442270" y="2121264"/>
            <a:chExt cx="278607" cy="286306"/>
          </a:xfrm>
        </p:grpSpPr>
        <p:cxnSp>
          <p:nvCxnSpPr>
            <p:cNvPr id="1885" name="Gerade Verbindung 1884"/>
            <p:cNvCxnSpPr/>
            <p:nvPr/>
          </p:nvCxnSpPr>
          <p:spPr bwMode="auto">
            <a:xfrm rot="20557159">
              <a:off x="7516679" y="2131000"/>
              <a:ext cx="204207" cy="276762"/>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886" name="Gerade Verbindung 1885"/>
            <p:cNvCxnSpPr/>
            <p:nvPr/>
          </p:nvCxnSpPr>
          <p:spPr bwMode="auto">
            <a:xfrm flipH="1">
              <a:off x="7441974" y="2121013"/>
              <a:ext cx="69652" cy="82711"/>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grpSp>
        <p:nvGrpSpPr>
          <p:cNvPr id="41083" name="Gruppieren 1886"/>
          <p:cNvGrpSpPr>
            <a:grpSpLocks/>
          </p:cNvGrpSpPr>
          <p:nvPr/>
        </p:nvGrpSpPr>
        <p:grpSpPr bwMode="auto">
          <a:xfrm>
            <a:off x="6732986" y="1466853"/>
            <a:ext cx="376238" cy="303610"/>
            <a:chOff x="7442270" y="2121264"/>
            <a:chExt cx="502814" cy="404024"/>
          </a:xfrm>
        </p:grpSpPr>
        <p:cxnSp>
          <p:nvCxnSpPr>
            <p:cNvPr id="1888" name="Gerade Verbindung 1887"/>
            <p:cNvCxnSpPr/>
            <p:nvPr/>
          </p:nvCxnSpPr>
          <p:spPr bwMode="auto">
            <a:xfrm>
              <a:off x="7480458" y="2167212"/>
              <a:ext cx="464626" cy="358076"/>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889" name="Gerade Verbindung 1888"/>
            <p:cNvCxnSpPr/>
            <p:nvPr/>
          </p:nvCxnSpPr>
          <p:spPr bwMode="auto">
            <a:xfrm flipH="1">
              <a:off x="7442270" y="2121264"/>
              <a:ext cx="70012" cy="82389"/>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sp>
        <p:nvSpPr>
          <p:cNvPr id="41084" name="Abgerundetes Rechteck 1889"/>
          <p:cNvSpPr>
            <a:spLocks noChangeArrowheads="1"/>
          </p:cNvSpPr>
          <p:nvPr/>
        </p:nvSpPr>
        <p:spPr bwMode="auto">
          <a:xfrm rot="2475999">
            <a:off x="3078956" y="2173578"/>
            <a:ext cx="438150" cy="33200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50000"/>
              </a:spcBef>
              <a:buFontTx/>
              <a:buNone/>
            </a:pPr>
            <a:endParaRPr lang="de-DE" altLang="de-DE" sz="1350">
              <a:solidFill>
                <a:srgbClr val="000000"/>
              </a:solidFill>
              <a:latin typeface="Arial" panose="020B0604020202020204" pitchFamily="34" charset="0"/>
            </a:endParaRPr>
          </a:p>
        </p:txBody>
      </p:sp>
      <p:sp>
        <p:nvSpPr>
          <p:cNvPr id="41085" name="Abgerundetes Rechteck 1890"/>
          <p:cNvSpPr>
            <a:spLocks noChangeArrowheads="1"/>
          </p:cNvSpPr>
          <p:nvPr/>
        </p:nvSpPr>
        <p:spPr bwMode="auto">
          <a:xfrm rot="234766">
            <a:off x="3036094" y="2450994"/>
            <a:ext cx="438150" cy="33200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50000"/>
              </a:spcBef>
              <a:buFontTx/>
              <a:buNone/>
            </a:pPr>
            <a:endParaRPr lang="de-DE" altLang="de-DE" sz="1350">
              <a:solidFill>
                <a:srgbClr val="000000"/>
              </a:solidFill>
              <a:latin typeface="Arial" panose="020B0604020202020204" pitchFamily="34" charset="0"/>
            </a:endParaRPr>
          </a:p>
        </p:txBody>
      </p:sp>
      <p:sp>
        <p:nvSpPr>
          <p:cNvPr id="41086" name="Ellipse 1891"/>
          <p:cNvSpPr>
            <a:spLocks noChangeArrowheads="1"/>
          </p:cNvSpPr>
          <p:nvPr/>
        </p:nvSpPr>
        <p:spPr bwMode="auto">
          <a:xfrm rot="-755628">
            <a:off x="7702154" y="3065860"/>
            <a:ext cx="104775" cy="95250"/>
          </a:xfrm>
          <a:prstGeom prst="ellipse">
            <a:avLst/>
          </a:prstGeom>
          <a:solidFill>
            <a:srgbClr val="FFC000"/>
          </a:solidFill>
          <a:ln w="9525">
            <a:solidFill>
              <a:schemeClr val="tx1"/>
            </a:solidFill>
            <a:round/>
            <a:headEnd/>
            <a:tailEnd/>
          </a:ln>
        </p:spPr>
        <p:txBody>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50000"/>
              </a:spcBef>
              <a:buFontTx/>
              <a:buNone/>
            </a:pPr>
            <a:endParaRPr lang="de-DE" altLang="de-DE" sz="1350">
              <a:solidFill>
                <a:srgbClr val="000000"/>
              </a:solidFill>
              <a:latin typeface="Arial" panose="020B0604020202020204" pitchFamily="34" charset="0"/>
            </a:endParaRPr>
          </a:p>
        </p:txBody>
      </p:sp>
      <p:grpSp>
        <p:nvGrpSpPr>
          <p:cNvPr id="41087" name="Gruppieren 1892"/>
          <p:cNvGrpSpPr>
            <a:grpSpLocks/>
          </p:cNvGrpSpPr>
          <p:nvPr/>
        </p:nvGrpSpPr>
        <p:grpSpPr bwMode="auto">
          <a:xfrm rot="-438244">
            <a:off x="6074804" y="2973716"/>
            <a:ext cx="1034849" cy="571500"/>
            <a:chOff x="6520015" y="3879167"/>
            <a:chExt cx="1455435" cy="1103176"/>
          </a:xfrm>
        </p:grpSpPr>
        <p:cxnSp>
          <p:nvCxnSpPr>
            <p:cNvPr id="1894" name="Gerade Verbindung mit Pfeil 1893"/>
            <p:cNvCxnSpPr>
              <a:stCxn id="1895" idx="2"/>
            </p:cNvCxnSpPr>
            <p:nvPr/>
          </p:nvCxnSpPr>
          <p:spPr bwMode="auto">
            <a:xfrm rot="438244" flipH="1">
              <a:off x="6520015" y="4204345"/>
              <a:ext cx="976038" cy="523898"/>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
          <p:nvSpPr>
            <p:cNvPr id="1895" name="Bogen 1894"/>
            <p:cNvSpPr/>
            <p:nvPr/>
          </p:nvSpPr>
          <p:spPr bwMode="auto">
            <a:xfrm rot="15167044" flipV="1">
              <a:off x="7204678" y="4211570"/>
              <a:ext cx="1103176" cy="438369"/>
            </a:xfrm>
            <a:prstGeom prst="arc">
              <a:avLst>
                <a:gd name="adj1" fmla="val 16223538"/>
                <a:gd name="adj2" fmla="val 2992721"/>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txBody>
            <a:bodyPr>
              <a:spAutoFit/>
            </a:bodyPr>
            <a:lstStyle/>
            <a:p>
              <a:pPr>
                <a:spcBef>
                  <a:spcPct val="50000"/>
                </a:spcBef>
                <a:defRPr/>
              </a:pPr>
              <a:endParaRPr lang="de-DE" sz="1350">
                <a:solidFill>
                  <a:srgbClr val="000000"/>
                </a:solidFill>
              </a:endParaRPr>
            </a:p>
          </p:txBody>
        </p:sp>
      </p:grpSp>
      <p:sp>
        <p:nvSpPr>
          <p:cNvPr id="41088" name="Textfeld 1895"/>
          <p:cNvSpPr txBox="1">
            <a:spLocks noChangeArrowheads="1"/>
          </p:cNvSpPr>
          <p:nvPr/>
        </p:nvSpPr>
        <p:spPr bwMode="auto">
          <a:xfrm>
            <a:off x="7273530" y="3166180"/>
            <a:ext cx="747713"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750" b="1">
                <a:solidFill>
                  <a:srgbClr val="0070C0"/>
                </a:solidFill>
                <a:latin typeface="Arial" panose="020B0604020202020204" pitchFamily="34" charset="0"/>
              </a:rPr>
              <a:t>Testosteron</a:t>
            </a:r>
          </a:p>
        </p:txBody>
      </p:sp>
      <p:grpSp>
        <p:nvGrpSpPr>
          <p:cNvPr id="41089" name="Gruppieren 1896"/>
          <p:cNvGrpSpPr>
            <a:grpSpLocks/>
          </p:cNvGrpSpPr>
          <p:nvPr/>
        </p:nvGrpSpPr>
        <p:grpSpPr bwMode="auto">
          <a:xfrm>
            <a:off x="7380687" y="2670574"/>
            <a:ext cx="510778" cy="461963"/>
            <a:chOff x="6661371" y="3799561"/>
            <a:chExt cx="567448" cy="429599"/>
          </a:xfrm>
        </p:grpSpPr>
        <p:sp>
          <p:nvSpPr>
            <p:cNvPr id="1898" name="Ellipse 1897"/>
            <p:cNvSpPr/>
            <p:nvPr/>
          </p:nvSpPr>
          <p:spPr>
            <a:xfrm>
              <a:off x="6747661" y="3880544"/>
              <a:ext cx="408918" cy="247178"/>
            </a:xfrm>
            <a:prstGeom prst="ellipse">
              <a:avLst/>
            </a:prstGeom>
            <a:solidFill>
              <a:schemeClr val="accent3">
                <a:lumMod val="60000"/>
                <a:lumOff val="40000"/>
              </a:schemeClr>
            </a:solidFill>
            <a:ln>
              <a:solidFill>
                <a:schemeClr val="tx1"/>
              </a:solidFill>
            </a:ln>
            <a:scene3d>
              <a:camera prst="orthographicFront"/>
              <a:lightRig rig="threePt" dir="t"/>
            </a:scene3d>
            <a:sp3d>
              <a:bevelT/>
              <a:bevelB w="44450"/>
            </a:sp3d>
          </p:spPr>
          <p:txBody>
            <a:bodyPr/>
            <a:lstStyle/>
            <a:p>
              <a:pPr>
                <a:spcBef>
                  <a:spcPct val="50000"/>
                </a:spcBef>
                <a:defRPr/>
              </a:pPr>
              <a:endParaRPr lang="de-DE" sz="600">
                <a:solidFill>
                  <a:srgbClr val="000000"/>
                </a:solidFill>
              </a:endParaRPr>
            </a:p>
          </p:txBody>
        </p:sp>
        <p:sp>
          <p:nvSpPr>
            <p:cNvPr id="41100" name="Textfeld 1898"/>
            <p:cNvSpPr txBox="1">
              <a:spLocks noChangeArrowheads="1"/>
            </p:cNvSpPr>
            <p:nvPr/>
          </p:nvSpPr>
          <p:spPr bwMode="auto">
            <a:xfrm>
              <a:off x="6661371" y="3799561"/>
              <a:ext cx="567448" cy="42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600" b="1">
                  <a:solidFill>
                    <a:srgbClr val="000000"/>
                  </a:solidFill>
                  <a:latin typeface="Arial" panose="020B0604020202020204" pitchFamily="34" charset="0"/>
                </a:rPr>
                <a:t>Aroma-tase</a:t>
              </a:r>
            </a:p>
          </p:txBody>
        </p:sp>
      </p:grpSp>
      <p:sp>
        <p:nvSpPr>
          <p:cNvPr id="41090" name="Textfeld 1899"/>
          <p:cNvSpPr txBox="1">
            <a:spLocks noChangeArrowheads="1"/>
          </p:cNvSpPr>
          <p:nvPr/>
        </p:nvSpPr>
        <p:spPr bwMode="auto">
          <a:xfrm>
            <a:off x="5267327" y="2237492"/>
            <a:ext cx="7358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750" b="1">
                <a:solidFill>
                  <a:srgbClr val="000000"/>
                </a:solidFill>
                <a:latin typeface="Arial" panose="020B0604020202020204" pitchFamily="34" charset="0"/>
              </a:rPr>
              <a:t>Everolimus</a:t>
            </a:r>
          </a:p>
        </p:txBody>
      </p:sp>
      <p:sp>
        <p:nvSpPr>
          <p:cNvPr id="41091" name="Textfeld 1900"/>
          <p:cNvSpPr txBox="1">
            <a:spLocks noChangeArrowheads="1"/>
          </p:cNvSpPr>
          <p:nvPr/>
        </p:nvSpPr>
        <p:spPr bwMode="auto">
          <a:xfrm>
            <a:off x="5706668" y="724244"/>
            <a:ext cx="84296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0"/>
              </a:spcBef>
              <a:buFontTx/>
              <a:buNone/>
            </a:pPr>
            <a:r>
              <a:rPr lang="de-DE" altLang="de-DE" sz="750" b="1">
                <a:solidFill>
                  <a:srgbClr val="000000"/>
                </a:solidFill>
                <a:latin typeface="Arial" panose="020B0604020202020204" pitchFamily="34" charset="0"/>
              </a:rPr>
              <a:t>Pembrolizumb</a:t>
            </a:r>
          </a:p>
          <a:p>
            <a:pPr algn="ctr">
              <a:spcBef>
                <a:spcPct val="0"/>
              </a:spcBef>
              <a:buFontTx/>
              <a:buNone/>
            </a:pPr>
            <a:r>
              <a:rPr lang="de-DE" altLang="de-DE" sz="750" b="1">
                <a:solidFill>
                  <a:srgbClr val="000000"/>
                </a:solidFill>
                <a:latin typeface="Arial" panose="020B0604020202020204" pitchFamily="34" charset="0"/>
              </a:rPr>
              <a:t>Nivolumab </a:t>
            </a:r>
          </a:p>
        </p:txBody>
      </p:sp>
      <p:sp>
        <p:nvSpPr>
          <p:cNvPr id="41092" name="Rechteck 1901"/>
          <p:cNvSpPr>
            <a:spLocks noChangeArrowheads="1"/>
          </p:cNvSpPr>
          <p:nvPr/>
        </p:nvSpPr>
        <p:spPr bwMode="auto">
          <a:xfrm>
            <a:off x="511091" y="4575297"/>
            <a:ext cx="612219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50000"/>
              </a:spcBef>
              <a:buFontTx/>
              <a:buNone/>
            </a:pPr>
            <a:r>
              <a:rPr lang="de-DE" altLang="de-DE" sz="600" baseline="30000" dirty="0">
                <a:solidFill>
                  <a:srgbClr val="000000"/>
                </a:solidFill>
                <a:latin typeface="Arial" panose="020B0604020202020204" pitchFamily="34" charset="0"/>
              </a:rPr>
              <a:t>1</a:t>
            </a:r>
            <a:r>
              <a:rPr lang="de-DE" altLang="de-DE" sz="600" dirty="0">
                <a:solidFill>
                  <a:srgbClr val="000000"/>
                </a:solidFill>
                <a:latin typeface="Arial" panose="020B0604020202020204" pitchFamily="34" charset="0"/>
              </a:rPr>
              <a:t>Nirschl und Drake. </a:t>
            </a:r>
            <a:r>
              <a:rPr lang="de-DE" altLang="de-DE" sz="600" dirty="0" err="1">
                <a:solidFill>
                  <a:srgbClr val="000000"/>
                </a:solidFill>
                <a:latin typeface="Arial" panose="020B0604020202020204" pitchFamily="34" charset="0"/>
              </a:rPr>
              <a:t>Clin</a:t>
            </a:r>
            <a:r>
              <a:rPr lang="de-DE" altLang="de-DE" sz="600" dirty="0">
                <a:solidFill>
                  <a:srgbClr val="000000"/>
                </a:solidFill>
                <a:latin typeface="Arial" panose="020B0604020202020204" pitchFamily="34" charset="0"/>
              </a:rPr>
              <a:t> Cancer Res. 2013 Sep 15;19(18):4917-24.</a:t>
            </a:r>
            <a:r>
              <a:rPr lang="en-US" altLang="de-DE" sz="600" dirty="0">
                <a:solidFill>
                  <a:srgbClr val="000000"/>
                </a:solidFill>
                <a:latin typeface="Arial" panose="020B0604020202020204" pitchFamily="34" charset="0"/>
              </a:rPr>
              <a:t> </a:t>
            </a:r>
            <a:r>
              <a:rPr lang="de-DE" altLang="de-DE" sz="600" baseline="30000" dirty="0">
                <a:solidFill>
                  <a:srgbClr val="000000"/>
                </a:solidFill>
                <a:latin typeface="Arial" panose="020B0604020202020204" pitchFamily="34" charset="0"/>
              </a:rPr>
              <a:t>2</a:t>
            </a:r>
            <a:r>
              <a:rPr lang="en-US" altLang="de-DE" sz="600" dirty="0" err="1">
                <a:solidFill>
                  <a:srgbClr val="000000"/>
                </a:solidFill>
                <a:latin typeface="Arial" panose="020B0604020202020204" pitchFamily="34" charset="0"/>
              </a:rPr>
              <a:t>Gwin</a:t>
            </a:r>
            <a:r>
              <a:rPr lang="en-US" altLang="de-DE" sz="600" dirty="0">
                <a:solidFill>
                  <a:srgbClr val="000000"/>
                </a:solidFill>
                <a:latin typeface="Arial" panose="020B0604020202020204" pitchFamily="34" charset="0"/>
              </a:rPr>
              <a:t> und Spector. </a:t>
            </a:r>
            <a:r>
              <a:rPr lang="en-US" altLang="de-DE" sz="600" dirty="0" err="1">
                <a:solidFill>
                  <a:srgbClr val="000000"/>
                </a:solidFill>
                <a:latin typeface="Arial" panose="020B0604020202020204" pitchFamily="34" charset="0"/>
              </a:rPr>
              <a:t>Clin</a:t>
            </a:r>
            <a:r>
              <a:rPr lang="en-US" altLang="de-DE" sz="600" dirty="0">
                <a:solidFill>
                  <a:srgbClr val="000000"/>
                </a:solidFill>
                <a:latin typeface="Arial" panose="020B0604020202020204" pitchFamily="34" charset="0"/>
              </a:rPr>
              <a:t> Cancer Res. 2014 Jan 15;20(2):278-80.</a:t>
            </a:r>
            <a:r>
              <a:rPr lang="de-DE" altLang="de-DE" sz="600" dirty="0">
                <a:solidFill>
                  <a:srgbClr val="000000"/>
                </a:solidFill>
                <a:latin typeface="Arial" panose="020B0604020202020204" pitchFamily="34" charset="0"/>
              </a:rPr>
              <a:t> </a:t>
            </a:r>
            <a:r>
              <a:rPr lang="de-DE" altLang="de-DE" sz="600" baseline="30000" dirty="0">
                <a:solidFill>
                  <a:srgbClr val="000000"/>
                </a:solidFill>
                <a:latin typeface="Arial" panose="020B0604020202020204" pitchFamily="34" charset="0"/>
              </a:rPr>
              <a:t>3</a:t>
            </a:r>
            <a:r>
              <a:rPr lang="de-DE" altLang="de-DE" sz="600" dirty="0">
                <a:solidFill>
                  <a:srgbClr val="000000"/>
                </a:solidFill>
                <a:latin typeface="Arial" panose="020B0604020202020204" pitchFamily="34" charset="0"/>
              </a:rPr>
              <a:t>Soria </a:t>
            </a:r>
            <a:r>
              <a:rPr lang="de-DE" altLang="de-DE" sz="600" i="1" dirty="0">
                <a:solidFill>
                  <a:srgbClr val="000000"/>
                </a:solidFill>
                <a:latin typeface="Arial" panose="020B0604020202020204" pitchFamily="34" charset="0"/>
              </a:rPr>
              <a:t>et al</a:t>
            </a:r>
            <a:r>
              <a:rPr lang="de-DE" altLang="de-DE" sz="600" dirty="0">
                <a:solidFill>
                  <a:srgbClr val="000000"/>
                </a:solidFill>
                <a:latin typeface="Arial" panose="020B0604020202020204" pitchFamily="34" charset="0"/>
              </a:rPr>
              <a:t>. </a:t>
            </a:r>
            <a:r>
              <a:rPr lang="en-US" altLang="de-DE" sz="600" dirty="0" err="1">
                <a:solidFill>
                  <a:srgbClr val="000000"/>
                </a:solidFill>
                <a:latin typeface="Arial" panose="020B0604020202020204" pitchFamily="34" charset="0"/>
              </a:rPr>
              <a:t>Clin</a:t>
            </a:r>
            <a:r>
              <a:rPr lang="en-US" altLang="de-DE" sz="600" dirty="0">
                <a:solidFill>
                  <a:srgbClr val="000000"/>
                </a:solidFill>
                <a:latin typeface="Arial" panose="020B0604020202020204" pitchFamily="34" charset="0"/>
              </a:rPr>
              <a:t> Cancer Res. 2015 May 15;21(10):2256-62. </a:t>
            </a:r>
            <a:r>
              <a:rPr lang="en-US" altLang="de-DE" sz="600" baseline="30000" dirty="0">
                <a:solidFill>
                  <a:srgbClr val="000000"/>
                </a:solidFill>
                <a:latin typeface="Arial" panose="020B0604020202020204" pitchFamily="34" charset="0"/>
              </a:rPr>
              <a:t>4</a:t>
            </a:r>
            <a:r>
              <a:rPr lang="en-US" altLang="de-DE" sz="600" dirty="0">
                <a:solidFill>
                  <a:srgbClr val="000000"/>
                </a:solidFill>
                <a:latin typeface="Arial" panose="020B0604020202020204" pitchFamily="34" charset="0"/>
              </a:rPr>
              <a:t>Zhang </a:t>
            </a:r>
            <a:r>
              <a:rPr lang="en-US" altLang="de-DE" sz="600" i="1" dirty="0">
                <a:solidFill>
                  <a:srgbClr val="000000"/>
                </a:solidFill>
                <a:latin typeface="Arial" panose="020B0604020202020204" pitchFamily="34" charset="0"/>
              </a:rPr>
              <a:t>et al</a:t>
            </a:r>
            <a:r>
              <a:rPr lang="en-US" altLang="de-DE" sz="600" dirty="0">
                <a:solidFill>
                  <a:srgbClr val="000000"/>
                </a:solidFill>
                <a:latin typeface="Arial" panose="020B0604020202020204" pitchFamily="34" charset="0"/>
              </a:rPr>
              <a:t>. Biomed Rep. 2014 Jan;2(1):41-52. </a:t>
            </a:r>
            <a:r>
              <a:rPr lang="en-US" altLang="de-DE" sz="600" baseline="30000" dirty="0">
                <a:solidFill>
                  <a:srgbClr val="000000"/>
                </a:solidFill>
                <a:latin typeface="Arial" panose="020B0604020202020204" pitchFamily="34" charset="0"/>
              </a:rPr>
              <a:t>5</a:t>
            </a:r>
            <a:r>
              <a:rPr lang="en-US" altLang="de-DE" sz="600" dirty="0">
                <a:solidFill>
                  <a:srgbClr val="000000"/>
                </a:solidFill>
                <a:latin typeface="Arial" panose="020B0604020202020204" pitchFamily="34" charset="0"/>
              </a:rPr>
              <a:t>De Groot </a:t>
            </a:r>
            <a:r>
              <a:rPr lang="en-US" altLang="de-DE" sz="600" i="1" dirty="0">
                <a:solidFill>
                  <a:srgbClr val="000000"/>
                </a:solidFill>
                <a:latin typeface="Arial" panose="020B0604020202020204" pitchFamily="34" charset="0"/>
              </a:rPr>
              <a:t>et al</a:t>
            </a:r>
            <a:r>
              <a:rPr lang="en-US" altLang="de-DE" sz="600" dirty="0">
                <a:solidFill>
                  <a:srgbClr val="000000"/>
                </a:solidFill>
                <a:latin typeface="Arial" panose="020B0604020202020204" pitchFamily="34" charset="0"/>
              </a:rPr>
              <a:t>. Cancer Treat Rev. 2017 Sep 20;60:130-138. </a:t>
            </a:r>
            <a:r>
              <a:rPr lang="en-US" altLang="de-DE" sz="600" baseline="30000" dirty="0">
                <a:solidFill>
                  <a:srgbClr val="000000"/>
                </a:solidFill>
                <a:latin typeface="Arial" panose="020B0604020202020204" pitchFamily="34" charset="0"/>
              </a:rPr>
              <a:t>6</a:t>
            </a:r>
            <a:r>
              <a:rPr lang="en-US" altLang="de-DE" sz="600" dirty="0">
                <a:solidFill>
                  <a:srgbClr val="000000"/>
                </a:solidFill>
                <a:latin typeface="Arial" panose="020B0604020202020204" pitchFamily="34" charset="0"/>
              </a:rPr>
              <a:t>Hahn </a:t>
            </a:r>
            <a:r>
              <a:rPr lang="en-US" altLang="de-DE" sz="600" i="1" dirty="0">
                <a:solidFill>
                  <a:srgbClr val="000000"/>
                </a:solidFill>
                <a:latin typeface="Arial" panose="020B0604020202020204" pitchFamily="34" charset="0"/>
              </a:rPr>
              <a:t>et al</a:t>
            </a:r>
            <a:r>
              <a:rPr lang="en-US" altLang="de-DE" sz="600" dirty="0">
                <a:solidFill>
                  <a:srgbClr val="000000"/>
                </a:solidFill>
                <a:latin typeface="Arial" panose="020B0604020202020204" pitchFamily="34" charset="0"/>
              </a:rPr>
              <a:t>. </a:t>
            </a:r>
            <a:r>
              <a:rPr lang="en-US" altLang="de-DE" sz="600" dirty="0" err="1">
                <a:solidFill>
                  <a:srgbClr val="000000"/>
                </a:solidFill>
                <a:latin typeface="Arial" panose="020B0604020202020204" pitchFamily="34" charset="0"/>
              </a:rPr>
              <a:t>Urol</a:t>
            </a:r>
            <a:r>
              <a:rPr lang="en-US" altLang="de-DE" sz="600" dirty="0">
                <a:solidFill>
                  <a:srgbClr val="000000"/>
                </a:solidFill>
                <a:latin typeface="Arial" panose="020B0604020202020204" pitchFamily="34" charset="0"/>
              </a:rPr>
              <a:t> </a:t>
            </a:r>
            <a:r>
              <a:rPr lang="en-US" altLang="de-DE" sz="600" dirty="0" err="1">
                <a:solidFill>
                  <a:srgbClr val="000000"/>
                </a:solidFill>
                <a:latin typeface="Arial" panose="020B0604020202020204" pitchFamily="34" charset="0"/>
              </a:rPr>
              <a:t>Oncol</a:t>
            </a:r>
            <a:r>
              <a:rPr lang="en-US" altLang="de-DE" sz="600" dirty="0">
                <a:solidFill>
                  <a:srgbClr val="000000"/>
                </a:solidFill>
                <a:latin typeface="Arial" panose="020B0604020202020204" pitchFamily="34" charset="0"/>
              </a:rPr>
              <a:t>. 2017 Sep 7. </a:t>
            </a:r>
            <a:r>
              <a:rPr lang="en-US" altLang="de-DE" sz="600" dirty="0" err="1">
                <a:solidFill>
                  <a:srgbClr val="000000"/>
                </a:solidFill>
                <a:latin typeface="Arial" panose="020B0604020202020204" pitchFamily="34" charset="0"/>
              </a:rPr>
              <a:t>pii</a:t>
            </a:r>
            <a:r>
              <a:rPr lang="en-US" altLang="de-DE" sz="600" dirty="0">
                <a:solidFill>
                  <a:srgbClr val="000000"/>
                </a:solidFill>
                <a:latin typeface="Arial" panose="020B0604020202020204" pitchFamily="34" charset="0"/>
              </a:rPr>
              <a:t>: S1078-1439(17)30412-X. </a:t>
            </a:r>
            <a:r>
              <a:rPr lang="en-US" altLang="de-DE" sz="600" baseline="30000" dirty="0">
                <a:solidFill>
                  <a:srgbClr val="000000"/>
                </a:solidFill>
                <a:latin typeface="Arial" panose="020B0604020202020204" pitchFamily="34" charset="0"/>
              </a:rPr>
              <a:t>7</a:t>
            </a:r>
            <a:r>
              <a:rPr lang="en-US" altLang="de-DE" sz="600" dirty="0">
                <a:solidFill>
                  <a:srgbClr val="000000"/>
                </a:solidFill>
                <a:latin typeface="Arial" panose="020B0604020202020204" pitchFamily="34" charset="0"/>
              </a:rPr>
              <a:t>Parakh </a:t>
            </a:r>
            <a:r>
              <a:rPr lang="en-US" altLang="de-DE" sz="600" i="1" dirty="0">
                <a:solidFill>
                  <a:srgbClr val="000000"/>
                </a:solidFill>
                <a:latin typeface="Arial" panose="020B0604020202020204" pitchFamily="34" charset="0"/>
              </a:rPr>
              <a:t>et al</a:t>
            </a:r>
            <a:r>
              <a:rPr lang="en-US" altLang="de-DE" sz="600" dirty="0">
                <a:solidFill>
                  <a:srgbClr val="000000"/>
                </a:solidFill>
                <a:latin typeface="Arial" panose="020B0604020202020204" pitchFamily="34" charset="0"/>
              </a:rPr>
              <a:t>. Cancer Treat Rev. 2017 Sep;59:1-21. </a:t>
            </a:r>
            <a:r>
              <a:rPr lang="en-US" altLang="de-DE" sz="600" baseline="30000" dirty="0">
                <a:solidFill>
                  <a:srgbClr val="000000"/>
                </a:solidFill>
                <a:latin typeface="Arial" panose="020B0604020202020204" pitchFamily="34" charset="0"/>
              </a:rPr>
              <a:t>8</a:t>
            </a:r>
            <a:r>
              <a:rPr lang="en-US" altLang="de-DE" sz="600" dirty="0">
                <a:solidFill>
                  <a:srgbClr val="000000"/>
                </a:solidFill>
                <a:latin typeface="Arial" panose="020B0604020202020204" pitchFamily="34" charset="0"/>
              </a:rPr>
              <a:t>Ramanathan </a:t>
            </a:r>
            <a:r>
              <a:rPr lang="en-US" altLang="de-DE" sz="600" i="1" dirty="0">
                <a:solidFill>
                  <a:srgbClr val="000000"/>
                </a:solidFill>
                <a:latin typeface="Arial" panose="020B0604020202020204" pitchFamily="34" charset="0"/>
              </a:rPr>
              <a:t>et al</a:t>
            </a:r>
            <a:r>
              <a:rPr lang="en-US" altLang="de-DE" sz="600" dirty="0">
                <a:solidFill>
                  <a:srgbClr val="000000"/>
                </a:solidFill>
                <a:latin typeface="Arial" panose="020B0604020202020204" pitchFamily="34" charset="0"/>
              </a:rPr>
              <a:t>. </a:t>
            </a:r>
            <a:r>
              <a:rPr lang="en-US" altLang="de-DE" sz="600" dirty="0" err="1">
                <a:solidFill>
                  <a:srgbClr val="000000"/>
                </a:solidFill>
                <a:latin typeface="Arial" panose="020B0604020202020204" pitchFamily="34" charset="0"/>
              </a:rPr>
              <a:t>Clin</a:t>
            </a:r>
            <a:r>
              <a:rPr lang="en-US" altLang="de-DE" sz="600" dirty="0">
                <a:solidFill>
                  <a:srgbClr val="000000"/>
                </a:solidFill>
                <a:latin typeface="Arial" panose="020B0604020202020204" pitchFamily="34" charset="0"/>
              </a:rPr>
              <a:t> </a:t>
            </a:r>
            <a:r>
              <a:rPr lang="en-US" altLang="de-DE" sz="600" dirty="0" err="1">
                <a:solidFill>
                  <a:srgbClr val="000000"/>
                </a:solidFill>
                <a:latin typeface="Arial" panose="020B0604020202020204" pitchFamily="34" charset="0"/>
              </a:rPr>
              <a:t>Pharmacokinet</a:t>
            </a:r>
            <a:r>
              <a:rPr lang="en-US" altLang="de-DE" sz="600" dirty="0">
                <a:solidFill>
                  <a:srgbClr val="000000"/>
                </a:solidFill>
                <a:latin typeface="Arial" panose="020B0604020202020204" pitchFamily="34" charset="0"/>
              </a:rPr>
              <a:t>. 2016 Jan;55(1):33-45. </a:t>
            </a:r>
            <a:r>
              <a:rPr lang="en-US" altLang="de-DE" sz="600" baseline="30000" dirty="0">
                <a:solidFill>
                  <a:srgbClr val="000000"/>
                </a:solidFill>
                <a:latin typeface="Arial" panose="020B0604020202020204" pitchFamily="34" charset="0"/>
              </a:rPr>
              <a:t>9</a:t>
            </a:r>
            <a:r>
              <a:rPr lang="en-US" altLang="de-DE" sz="600" dirty="0">
                <a:solidFill>
                  <a:srgbClr val="000000"/>
                </a:solidFill>
                <a:latin typeface="Arial" panose="020B0604020202020204" pitchFamily="34" charset="0"/>
              </a:rPr>
              <a:t>Martinello </a:t>
            </a:r>
            <a:r>
              <a:rPr lang="en-US" altLang="de-DE" sz="600" i="1" dirty="0">
                <a:solidFill>
                  <a:srgbClr val="000000"/>
                </a:solidFill>
                <a:latin typeface="Arial" panose="020B0604020202020204" pitchFamily="34" charset="0"/>
              </a:rPr>
              <a:t>et al</a:t>
            </a:r>
            <a:r>
              <a:rPr lang="en-US" altLang="de-DE" sz="600" dirty="0">
                <a:solidFill>
                  <a:srgbClr val="000000"/>
                </a:solidFill>
                <a:latin typeface="Arial" panose="020B0604020202020204" pitchFamily="34" charset="0"/>
              </a:rPr>
              <a:t>. Expert </a:t>
            </a:r>
            <a:r>
              <a:rPr lang="en-US" altLang="de-DE" sz="600" dirty="0" err="1">
                <a:solidFill>
                  <a:srgbClr val="000000"/>
                </a:solidFill>
                <a:latin typeface="Arial" panose="020B0604020202020204" pitchFamily="34" charset="0"/>
              </a:rPr>
              <a:t>Opin</a:t>
            </a:r>
            <a:r>
              <a:rPr lang="en-US" altLang="de-DE" sz="600" dirty="0">
                <a:solidFill>
                  <a:srgbClr val="000000"/>
                </a:solidFill>
                <a:latin typeface="Arial" panose="020B0604020202020204" pitchFamily="34" charset="0"/>
              </a:rPr>
              <a:t> </a:t>
            </a:r>
            <a:r>
              <a:rPr lang="en-US" altLang="de-DE" sz="600" dirty="0" err="1">
                <a:solidFill>
                  <a:srgbClr val="000000"/>
                </a:solidFill>
                <a:latin typeface="Arial" panose="020B0604020202020204" pitchFamily="34" charset="0"/>
              </a:rPr>
              <a:t>Pharmacother</a:t>
            </a:r>
            <a:r>
              <a:rPr lang="en-US" altLang="de-DE" sz="600" dirty="0">
                <a:solidFill>
                  <a:srgbClr val="000000"/>
                </a:solidFill>
                <a:latin typeface="Arial" panose="020B0604020202020204" pitchFamily="34" charset="0"/>
              </a:rPr>
              <a:t>. 2016 Nov;17(16):2179-2189. </a:t>
            </a:r>
            <a:r>
              <a:rPr lang="en-US" altLang="de-DE" sz="600" baseline="30000" dirty="0">
                <a:solidFill>
                  <a:srgbClr val="000000"/>
                </a:solidFill>
                <a:latin typeface="Arial" panose="020B0604020202020204" pitchFamily="34" charset="0"/>
              </a:rPr>
              <a:t>10</a:t>
            </a:r>
            <a:r>
              <a:rPr lang="en-US" altLang="de-DE" sz="600" dirty="0">
                <a:solidFill>
                  <a:srgbClr val="000000"/>
                </a:solidFill>
                <a:latin typeface="Arial" panose="020B0604020202020204" pitchFamily="34" charset="0"/>
              </a:rPr>
              <a:t>Yu </a:t>
            </a:r>
            <a:r>
              <a:rPr lang="en-US" altLang="de-DE" sz="600" i="1" dirty="0">
                <a:solidFill>
                  <a:srgbClr val="000000"/>
                </a:solidFill>
                <a:latin typeface="Arial" panose="020B0604020202020204" pitchFamily="34" charset="0"/>
              </a:rPr>
              <a:t>et al</a:t>
            </a:r>
            <a:r>
              <a:rPr lang="en-US" altLang="de-DE" sz="600" dirty="0">
                <a:solidFill>
                  <a:srgbClr val="000000"/>
                </a:solidFill>
                <a:latin typeface="Arial" panose="020B0604020202020204" pitchFamily="34" charset="0"/>
              </a:rPr>
              <a:t>. Breast Cancer. 2017 Jul 28. </a:t>
            </a:r>
            <a:r>
              <a:rPr lang="en-US" altLang="de-DE" sz="600" baseline="30000" dirty="0">
                <a:solidFill>
                  <a:srgbClr val="000000"/>
                </a:solidFill>
                <a:latin typeface="Arial" panose="020B0604020202020204" pitchFamily="34" charset="0"/>
              </a:rPr>
              <a:t>11</a:t>
            </a:r>
            <a:r>
              <a:rPr lang="en-US" altLang="de-DE" sz="600" dirty="0">
                <a:solidFill>
                  <a:srgbClr val="000000"/>
                </a:solidFill>
                <a:latin typeface="Arial" panose="020B0604020202020204" pitchFamily="34" charset="0"/>
              </a:rPr>
              <a:t>Gampenrieder </a:t>
            </a:r>
            <a:r>
              <a:rPr lang="en-US" altLang="de-DE" sz="600" i="1" dirty="0">
                <a:solidFill>
                  <a:srgbClr val="000000"/>
                </a:solidFill>
                <a:latin typeface="Arial" panose="020B0604020202020204" pitchFamily="34" charset="0"/>
              </a:rPr>
              <a:t>et al</a:t>
            </a:r>
            <a:r>
              <a:rPr lang="en-US" altLang="de-DE" sz="600" dirty="0">
                <a:solidFill>
                  <a:srgbClr val="000000"/>
                </a:solidFill>
                <a:latin typeface="Arial" panose="020B0604020202020204" pitchFamily="34" charset="0"/>
              </a:rPr>
              <a:t>. Memo. 2017;10(2):86-89. </a:t>
            </a:r>
            <a:r>
              <a:rPr lang="en-US" altLang="de-DE" sz="600" baseline="30000" dirty="0">
                <a:solidFill>
                  <a:srgbClr val="000000"/>
                </a:solidFill>
                <a:latin typeface="Arial" panose="020B0604020202020204" pitchFamily="34" charset="0"/>
              </a:rPr>
              <a:t>12</a:t>
            </a:r>
            <a:r>
              <a:rPr lang="en-US" altLang="de-DE" sz="600" dirty="0">
                <a:solidFill>
                  <a:srgbClr val="000000"/>
                </a:solidFill>
                <a:latin typeface="Arial" panose="020B0604020202020204" pitchFamily="34" charset="0"/>
              </a:rPr>
              <a:t>Roviello </a:t>
            </a:r>
            <a:r>
              <a:rPr lang="en-US" altLang="de-DE" sz="600" i="1" dirty="0">
                <a:solidFill>
                  <a:srgbClr val="000000"/>
                </a:solidFill>
                <a:latin typeface="Arial" panose="020B0604020202020204" pitchFamily="34" charset="0"/>
              </a:rPr>
              <a:t>et al</a:t>
            </a:r>
            <a:r>
              <a:rPr lang="en-US" altLang="de-DE" sz="600" dirty="0">
                <a:solidFill>
                  <a:srgbClr val="000000"/>
                </a:solidFill>
                <a:latin typeface="Arial" panose="020B0604020202020204" pitchFamily="34" charset="0"/>
              </a:rPr>
              <a:t>. </a:t>
            </a:r>
            <a:r>
              <a:rPr lang="fr-FR" altLang="de-DE" sz="600" dirty="0" err="1">
                <a:solidFill>
                  <a:srgbClr val="000000"/>
                </a:solidFill>
                <a:latin typeface="Arial" panose="020B0604020202020204" pitchFamily="34" charset="0"/>
              </a:rPr>
              <a:t>Eur</a:t>
            </a:r>
            <a:r>
              <a:rPr lang="fr-FR" altLang="de-DE" sz="600" dirty="0">
                <a:solidFill>
                  <a:srgbClr val="000000"/>
                </a:solidFill>
                <a:latin typeface="Arial" panose="020B0604020202020204" pitchFamily="34" charset="0"/>
              </a:rPr>
              <a:t> J Cancer. 2017 Apr;75:245-258. </a:t>
            </a:r>
            <a:r>
              <a:rPr lang="fr-FR" altLang="de-DE" sz="600" baseline="30000" dirty="0">
                <a:solidFill>
                  <a:srgbClr val="000000"/>
                </a:solidFill>
                <a:latin typeface="Arial" panose="020B0604020202020204" pitchFamily="34" charset="0"/>
              </a:rPr>
              <a:t>13</a:t>
            </a:r>
            <a:r>
              <a:rPr lang="fr-FR" altLang="de-DE" sz="600" dirty="0">
                <a:solidFill>
                  <a:srgbClr val="000000"/>
                </a:solidFill>
                <a:latin typeface="Arial" panose="020B0604020202020204" pitchFamily="34" charset="0"/>
              </a:rPr>
              <a:t>Saura </a:t>
            </a:r>
            <a:r>
              <a:rPr lang="fr-FR" altLang="de-DE" sz="600" i="1" dirty="0">
                <a:solidFill>
                  <a:srgbClr val="000000"/>
                </a:solidFill>
                <a:latin typeface="Arial" panose="020B0604020202020204" pitchFamily="34" charset="0"/>
              </a:rPr>
              <a:t>et al</a:t>
            </a:r>
            <a:r>
              <a:rPr lang="fr-FR" altLang="de-DE" sz="600" dirty="0">
                <a:solidFill>
                  <a:srgbClr val="000000"/>
                </a:solidFill>
                <a:latin typeface="Arial" panose="020B0604020202020204" pitchFamily="34" charset="0"/>
              </a:rPr>
              <a:t>. </a:t>
            </a:r>
            <a:r>
              <a:rPr lang="en-US" altLang="de-DE" sz="600" dirty="0">
                <a:solidFill>
                  <a:srgbClr val="000000"/>
                </a:solidFill>
                <a:latin typeface="Arial" panose="020B0604020202020204" pitchFamily="34" charset="0"/>
              </a:rPr>
              <a:t>Cancer </a:t>
            </a:r>
            <a:r>
              <a:rPr lang="en-US" altLang="de-DE" sz="600" dirty="0" err="1">
                <a:solidFill>
                  <a:srgbClr val="000000"/>
                </a:solidFill>
                <a:latin typeface="Arial" panose="020B0604020202020204" pitchFamily="34" charset="0"/>
              </a:rPr>
              <a:t>Discov</a:t>
            </a:r>
            <a:r>
              <a:rPr lang="en-US" altLang="de-DE" sz="600" dirty="0">
                <a:solidFill>
                  <a:srgbClr val="000000"/>
                </a:solidFill>
                <a:latin typeface="Arial" panose="020B0604020202020204" pitchFamily="34" charset="0"/>
              </a:rPr>
              <a:t>. 2017 Jan;7(1):102-113.</a:t>
            </a:r>
            <a:endParaRPr lang="de-DE" altLang="de-DE" sz="600" dirty="0">
              <a:solidFill>
                <a:srgbClr val="000000"/>
              </a:solidFill>
              <a:latin typeface="Arial" panose="020B0604020202020204" pitchFamily="34" charset="0"/>
            </a:endParaRPr>
          </a:p>
        </p:txBody>
      </p:sp>
      <p:grpSp>
        <p:nvGrpSpPr>
          <p:cNvPr id="41093" name="Gruppieren 1903"/>
          <p:cNvGrpSpPr>
            <a:grpSpLocks/>
          </p:cNvGrpSpPr>
          <p:nvPr/>
        </p:nvGrpSpPr>
        <p:grpSpPr bwMode="auto">
          <a:xfrm rot="-2367502">
            <a:off x="5207795" y="2187180"/>
            <a:ext cx="204788" cy="80963"/>
            <a:chOff x="7404507" y="5307386"/>
            <a:chExt cx="465618" cy="108000"/>
          </a:xfrm>
        </p:grpSpPr>
        <p:cxnSp>
          <p:nvCxnSpPr>
            <p:cNvPr id="1905" name="Gerade Verbindung 1904"/>
            <p:cNvCxnSpPr/>
            <p:nvPr/>
          </p:nvCxnSpPr>
          <p:spPr bwMode="auto">
            <a:xfrm>
              <a:off x="7409304" y="5362395"/>
              <a:ext cx="460204" cy="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906" name="Gerade Verbindung 1905"/>
            <p:cNvCxnSpPr/>
            <p:nvPr/>
          </p:nvCxnSpPr>
          <p:spPr bwMode="auto">
            <a:xfrm>
              <a:off x="7404009" y="5303741"/>
              <a:ext cx="0" cy="10800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sp>
        <p:nvSpPr>
          <p:cNvPr id="41094" name="Textfeld 1906"/>
          <p:cNvSpPr txBox="1">
            <a:spLocks noChangeArrowheads="1"/>
          </p:cNvSpPr>
          <p:nvPr/>
        </p:nvSpPr>
        <p:spPr bwMode="auto">
          <a:xfrm>
            <a:off x="3395663" y="2451841"/>
            <a:ext cx="65841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lgn="ctr">
              <a:spcBef>
                <a:spcPct val="50000"/>
              </a:spcBef>
              <a:buFontTx/>
              <a:buNone/>
            </a:pPr>
            <a:r>
              <a:rPr lang="de-DE" altLang="de-DE" sz="750" b="1">
                <a:solidFill>
                  <a:srgbClr val="000000"/>
                </a:solidFill>
                <a:latin typeface="Arial" panose="020B0604020202020204" pitchFamily="34" charset="0"/>
              </a:rPr>
              <a:t>Lapatinib</a:t>
            </a:r>
          </a:p>
          <a:p>
            <a:pPr algn="ctr">
              <a:spcBef>
                <a:spcPct val="0"/>
              </a:spcBef>
              <a:buFontTx/>
              <a:buNone/>
            </a:pPr>
            <a:r>
              <a:rPr lang="de-DE" altLang="de-DE" sz="750" b="1">
                <a:solidFill>
                  <a:srgbClr val="000000"/>
                </a:solidFill>
                <a:latin typeface="Arial" panose="020B0604020202020204" pitchFamily="34" charset="0"/>
              </a:rPr>
              <a:t>Neratinib</a:t>
            </a:r>
          </a:p>
        </p:txBody>
      </p:sp>
      <p:sp>
        <p:nvSpPr>
          <p:cNvPr id="2" name="Textfeld 1"/>
          <p:cNvSpPr txBox="1"/>
          <p:nvPr/>
        </p:nvSpPr>
        <p:spPr>
          <a:xfrm>
            <a:off x="2312847" y="1620275"/>
            <a:ext cx="905758" cy="338554"/>
          </a:xfrm>
          <a:prstGeom prst="rect">
            <a:avLst/>
          </a:prstGeom>
          <a:noFill/>
        </p:spPr>
        <p:txBody>
          <a:bodyPr wrap="square" rtlCol="0">
            <a:spAutoFit/>
          </a:bodyPr>
          <a:lstStyle/>
          <a:p>
            <a:r>
              <a:rPr lang="de-DE" sz="800" b="1" dirty="0" err="1" smtClean="0">
                <a:solidFill>
                  <a:srgbClr val="FF0000"/>
                </a:solidFill>
              </a:rPr>
              <a:t>Trastuzumab-Deruxtecan</a:t>
            </a:r>
            <a:endParaRPr lang="de-DE" b="1" dirty="0">
              <a:solidFill>
                <a:srgbClr val="FF0000"/>
              </a:solidFill>
            </a:endParaRPr>
          </a:p>
        </p:txBody>
      </p:sp>
      <p:sp>
        <p:nvSpPr>
          <p:cNvPr id="912" name="Textfeld 911"/>
          <p:cNvSpPr txBox="1"/>
          <p:nvPr/>
        </p:nvSpPr>
        <p:spPr>
          <a:xfrm>
            <a:off x="2826719" y="2484384"/>
            <a:ext cx="905758" cy="215444"/>
          </a:xfrm>
          <a:prstGeom prst="rect">
            <a:avLst/>
          </a:prstGeom>
          <a:noFill/>
        </p:spPr>
        <p:txBody>
          <a:bodyPr wrap="square" rtlCol="0">
            <a:spAutoFit/>
          </a:bodyPr>
          <a:lstStyle/>
          <a:p>
            <a:r>
              <a:rPr lang="de-DE" sz="800" b="1" dirty="0" err="1" smtClean="0">
                <a:solidFill>
                  <a:srgbClr val="FF0000"/>
                </a:solidFill>
              </a:rPr>
              <a:t>Tucatinib</a:t>
            </a:r>
            <a:endParaRPr lang="de-DE" b="1" dirty="0">
              <a:solidFill>
                <a:srgbClr val="FF0000"/>
              </a:solidFill>
            </a:endParaRPr>
          </a:p>
        </p:txBody>
      </p:sp>
      <p:sp>
        <p:nvSpPr>
          <p:cNvPr id="913" name="Textfeld 912"/>
          <p:cNvSpPr txBox="1"/>
          <p:nvPr/>
        </p:nvSpPr>
        <p:spPr>
          <a:xfrm>
            <a:off x="5748318" y="410923"/>
            <a:ext cx="905758" cy="338554"/>
          </a:xfrm>
          <a:prstGeom prst="rect">
            <a:avLst/>
          </a:prstGeom>
          <a:noFill/>
        </p:spPr>
        <p:txBody>
          <a:bodyPr wrap="square" rtlCol="0">
            <a:spAutoFit/>
          </a:bodyPr>
          <a:lstStyle/>
          <a:p>
            <a:r>
              <a:rPr lang="de-DE" sz="800" b="1" dirty="0" err="1" smtClean="0">
                <a:solidFill>
                  <a:srgbClr val="FF0000"/>
                </a:solidFill>
              </a:rPr>
              <a:t>Sacituzumab</a:t>
            </a:r>
            <a:endParaRPr lang="de-DE" sz="800" b="1" dirty="0" smtClean="0">
              <a:solidFill>
                <a:srgbClr val="FF0000"/>
              </a:solidFill>
            </a:endParaRPr>
          </a:p>
          <a:p>
            <a:r>
              <a:rPr lang="de-DE" sz="800" b="1" dirty="0" err="1" smtClean="0">
                <a:solidFill>
                  <a:srgbClr val="FF0000"/>
                </a:solidFill>
              </a:rPr>
              <a:t>Durvalumab</a:t>
            </a:r>
            <a:endParaRPr lang="de-DE" b="1" dirty="0">
              <a:solidFill>
                <a:srgbClr val="FF0000"/>
              </a:solidFill>
            </a:endParaRPr>
          </a:p>
        </p:txBody>
      </p:sp>
      <p:sp>
        <p:nvSpPr>
          <p:cNvPr id="914" name="Textfeld 913"/>
          <p:cNvSpPr txBox="1"/>
          <p:nvPr/>
        </p:nvSpPr>
        <p:spPr>
          <a:xfrm>
            <a:off x="3242885" y="3565227"/>
            <a:ext cx="905758" cy="584775"/>
          </a:xfrm>
          <a:prstGeom prst="rect">
            <a:avLst/>
          </a:prstGeom>
          <a:noFill/>
        </p:spPr>
        <p:txBody>
          <a:bodyPr wrap="square" rtlCol="0">
            <a:spAutoFit/>
          </a:bodyPr>
          <a:lstStyle/>
          <a:p>
            <a:r>
              <a:rPr lang="de-DE" sz="800" b="1" dirty="0" smtClean="0">
                <a:solidFill>
                  <a:srgbClr val="FF0000"/>
                </a:solidFill>
              </a:rPr>
              <a:t>PARP-Inhibitoren</a:t>
            </a:r>
          </a:p>
          <a:p>
            <a:r>
              <a:rPr lang="de-DE" sz="800" dirty="0" err="1" smtClean="0">
                <a:solidFill>
                  <a:srgbClr val="FF0000"/>
                </a:solidFill>
              </a:rPr>
              <a:t>Olaparib</a:t>
            </a:r>
            <a:endParaRPr lang="de-DE" sz="800" dirty="0" smtClean="0">
              <a:solidFill>
                <a:srgbClr val="FF0000"/>
              </a:solidFill>
            </a:endParaRPr>
          </a:p>
          <a:p>
            <a:r>
              <a:rPr lang="de-DE" sz="800" dirty="0" err="1" smtClean="0">
                <a:solidFill>
                  <a:srgbClr val="FF0000"/>
                </a:solidFill>
              </a:rPr>
              <a:t>Talazoparib</a:t>
            </a:r>
            <a:endParaRPr lang="de-DE" dirty="0">
              <a:solidFill>
                <a:srgbClr val="FF0000"/>
              </a:solidFill>
            </a:endParaRPr>
          </a:p>
        </p:txBody>
      </p:sp>
      <p:cxnSp>
        <p:nvCxnSpPr>
          <p:cNvPr id="4" name="Gerade Verbindung mit Pfeil 3"/>
          <p:cNvCxnSpPr/>
          <p:nvPr/>
        </p:nvCxnSpPr>
        <p:spPr>
          <a:xfrm>
            <a:off x="3928025" y="3829516"/>
            <a:ext cx="390427" cy="164343"/>
          </a:xfrm>
          <a:prstGeom prst="straightConnector1">
            <a:avLst/>
          </a:prstGeom>
          <a:ln w="19050">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7574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12" grpId="0"/>
      <p:bldP spid="913" grpId="0"/>
      <p:bldP spid="9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srcRect l="14741" t="31581" r="48222" b="20146"/>
          <a:stretch/>
        </p:blipFill>
        <p:spPr>
          <a:xfrm>
            <a:off x="1388533" y="538460"/>
            <a:ext cx="6522720" cy="4605040"/>
          </a:xfrm>
          <a:prstGeom prst="rect">
            <a:avLst/>
          </a:prstGeom>
        </p:spPr>
      </p:pic>
      <p:sp>
        <p:nvSpPr>
          <p:cNvPr id="5" name="Textfeld 4"/>
          <p:cNvSpPr txBox="1"/>
          <p:nvPr/>
        </p:nvSpPr>
        <p:spPr>
          <a:xfrm>
            <a:off x="2506133" y="2418080"/>
            <a:ext cx="738294" cy="707886"/>
          </a:xfrm>
          <a:prstGeom prst="rect">
            <a:avLst/>
          </a:prstGeom>
          <a:solidFill>
            <a:schemeClr val="bg1"/>
          </a:solidFill>
        </p:spPr>
        <p:txBody>
          <a:bodyPr wrap="square" rtlCol="0">
            <a:spAutoFit/>
          </a:bodyPr>
          <a:lstStyle/>
          <a:p>
            <a:r>
              <a:rPr lang="de-DE" sz="1000" dirty="0" err="1" smtClean="0"/>
              <a:t>Tucatinib</a:t>
            </a:r>
            <a:endParaRPr lang="de-DE" sz="1000" dirty="0" smtClean="0"/>
          </a:p>
          <a:p>
            <a:r>
              <a:rPr lang="de-DE" sz="1000" dirty="0" err="1" smtClean="0"/>
              <a:t>Neratinib</a:t>
            </a:r>
            <a:endParaRPr lang="de-DE" sz="1000" dirty="0" smtClean="0"/>
          </a:p>
          <a:p>
            <a:r>
              <a:rPr lang="de-DE" sz="1000" dirty="0" err="1" smtClean="0"/>
              <a:t>Lapatinib</a:t>
            </a:r>
            <a:r>
              <a:rPr lang="de-DE" sz="1000" dirty="0" smtClean="0"/>
              <a:t> u.a.</a:t>
            </a:r>
            <a:endParaRPr lang="de-DE" sz="1000" dirty="0"/>
          </a:p>
        </p:txBody>
      </p:sp>
      <p:sp>
        <p:nvSpPr>
          <p:cNvPr id="6" name="Rechteck 5"/>
          <p:cNvSpPr/>
          <p:nvPr/>
        </p:nvSpPr>
        <p:spPr>
          <a:xfrm>
            <a:off x="6698827" y="3887893"/>
            <a:ext cx="1239520" cy="12556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Textfeld 6"/>
          <p:cNvSpPr txBox="1"/>
          <p:nvPr/>
        </p:nvSpPr>
        <p:spPr>
          <a:xfrm>
            <a:off x="1097280" y="101600"/>
            <a:ext cx="3738880" cy="369332"/>
          </a:xfrm>
          <a:prstGeom prst="rect">
            <a:avLst/>
          </a:prstGeom>
          <a:noFill/>
        </p:spPr>
        <p:txBody>
          <a:bodyPr wrap="square" rtlCol="0">
            <a:spAutoFit/>
          </a:bodyPr>
          <a:lstStyle/>
          <a:p>
            <a:r>
              <a:rPr lang="de-DE" dirty="0" smtClean="0">
                <a:solidFill>
                  <a:srgbClr val="004D74"/>
                </a:solidFill>
              </a:rPr>
              <a:t>Wirkmechanismus </a:t>
            </a:r>
            <a:r>
              <a:rPr lang="de-DE" dirty="0" err="1" smtClean="0">
                <a:solidFill>
                  <a:srgbClr val="004D74"/>
                </a:solidFill>
              </a:rPr>
              <a:t>Tucatinib</a:t>
            </a:r>
            <a:endParaRPr lang="de-DE" dirty="0">
              <a:solidFill>
                <a:srgbClr val="004D74"/>
              </a:solidFill>
            </a:endParaRPr>
          </a:p>
        </p:txBody>
      </p:sp>
    </p:spTree>
    <p:extLst>
      <p:ext uri="{BB962C8B-B14F-4D97-AF65-F5344CB8AC3E}">
        <p14:creationId xmlns:p14="http://schemas.microsoft.com/office/powerpoint/2010/main" val="2336026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srcRect l="33852" t="41836" r="44889" b="27257"/>
          <a:stretch/>
        </p:blipFill>
        <p:spPr>
          <a:xfrm>
            <a:off x="1402080" y="309967"/>
            <a:ext cx="5676053" cy="4469646"/>
          </a:xfrm>
          <a:prstGeom prst="rect">
            <a:avLst/>
          </a:prstGeom>
        </p:spPr>
      </p:pic>
    </p:spTree>
    <p:extLst>
      <p:ext uri="{BB962C8B-B14F-4D97-AF65-F5344CB8AC3E}">
        <p14:creationId xmlns:p14="http://schemas.microsoft.com/office/powerpoint/2010/main" val="41948943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feld 107">
            <a:extLst>
              <a:ext uri="{FF2B5EF4-FFF2-40B4-BE49-F238E27FC236}">
                <a16:creationId xmlns="" xmlns:a16="http://schemas.microsoft.com/office/drawing/2014/main" id="{0EFE0433-7E38-47F2-9071-4AA8885C8752}"/>
              </a:ext>
            </a:extLst>
          </p:cNvPr>
          <p:cNvSpPr txBox="1"/>
          <p:nvPr/>
        </p:nvSpPr>
        <p:spPr>
          <a:xfrm>
            <a:off x="1059819" y="4239908"/>
            <a:ext cx="386644" cy="202240"/>
          </a:xfrm>
          <a:prstGeom prst="rect">
            <a:avLst/>
          </a:prstGeom>
          <a:noFill/>
        </p:spPr>
        <p:txBody>
          <a:bodyPr wrap="none" rtlCol="0">
            <a:spAutoFit/>
          </a:bodyPr>
          <a:lstStyle/>
          <a:p>
            <a:r>
              <a:rPr lang="de-DE" sz="800" b="1"/>
              <a:t>0,01</a:t>
            </a:r>
          </a:p>
        </p:txBody>
      </p:sp>
      <p:graphicFrame>
        <p:nvGraphicFramePr>
          <p:cNvPr id="13" name="Tabelle 9">
            <a:extLst>
              <a:ext uri="{FF2B5EF4-FFF2-40B4-BE49-F238E27FC236}">
                <a16:creationId xmlns="" xmlns:a16="http://schemas.microsoft.com/office/drawing/2014/main" id="{C7118174-1901-492C-A631-4BF5FF320EAD}"/>
              </a:ext>
            </a:extLst>
          </p:cNvPr>
          <p:cNvGraphicFramePr>
            <a:graphicFrameLocks noGrp="1"/>
          </p:cNvGraphicFramePr>
          <p:nvPr/>
        </p:nvGraphicFramePr>
        <p:xfrm>
          <a:off x="437493" y="1389711"/>
          <a:ext cx="4387738" cy="2817791"/>
        </p:xfrm>
        <a:graphic>
          <a:graphicData uri="http://schemas.openxmlformats.org/drawingml/2006/table">
            <a:tbl>
              <a:tblPr firstRow="1" bandRow="1">
                <a:tableStyleId>{5C22544A-7EE6-4342-B048-85BDC9FD1C3A}</a:tableStyleId>
              </a:tblPr>
              <a:tblGrid>
                <a:gridCol w="1439945">
                  <a:extLst>
                    <a:ext uri="{9D8B030D-6E8A-4147-A177-3AD203B41FA5}">
                      <a16:colId xmlns="" xmlns:a16="http://schemas.microsoft.com/office/drawing/2014/main" val="760406931"/>
                    </a:ext>
                  </a:extLst>
                </a:gridCol>
                <a:gridCol w="825569">
                  <a:extLst>
                    <a:ext uri="{9D8B030D-6E8A-4147-A177-3AD203B41FA5}">
                      <a16:colId xmlns="" xmlns:a16="http://schemas.microsoft.com/office/drawing/2014/main" val="3219817864"/>
                    </a:ext>
                  </a:extLst>
                </a:gridCol>
                <a:gridCol w="789223">
                  <a:extLst>
                    <a:ext uri="{9D8B030D-6E8A-4147-A177-3AD203B41FA5}">
                      <a16:colId xmlns="" xmlns:a16="http://schemas.microsoft.com/office/drawing/2014/main" val="752590923"/>
                    </a:ext>
                  </a:extLst>
                </a:gridCol>
                <a:gridCol w="1333001">
                  <a:extLst>
                    <a:ext uri="{9D8B030D-6E8A-4147-A177-3AD203B41FA5}">
                      <a16:colId xmlns="" xmlns:a16="http://schemas.microsoft.com/office/drawing/2014/main" val="1508430361"/>
                    </a:ext>
                  </a:extLst>
                </a:gridCol>
              </a:tblGrid>
              <a:tr h="178334">
                <a:tc>
                  <a:txBody>
                    <a:bodyPr/>
                    <a:lstStyle/>
                    <a:p>
                      <a:pPr marL="0" indent="0" algn="ctr"/>
                      <a:r>
                        <a:rPr lang="de-DE" sz="800"/>
                        <a:t>Untergruppe</a:t>
                      </a:r>
                    </a:p>
                  </a:txBody>
                  <a:tcPr anchor="ctr"/>
                </a:tc>
                <a:tc>
                  <a:txBody>
                    <a:bodyPr/>
                    <a:lstStyle/>
                    <a:p>
                      <a:pPr algn="ctr"/>
                      <a:r>
                        <a:rPr lang="de-DE" sz="800"/>
                        <a:t>Ereignisse</a:t>
                      </a:r>
                      <a:r>
                        <a:rPr lang="de-DE" sz="800" baseline="0"/>
                        <a:t>/N</a:t>
                      </a:r>
                      <a:endParaRPr lang="de-DE" sz="800"/>
                    </a:p>
                  </a:txBody>
                  <a:tcPr anchor="ctr">
                    <a:lnR w="12700" cmpd="sng">
                      <a:noFill/>
                    </a:lnR>
                  </a:tcPr>
                </a:tc>
                <a:tc>
                  <a:txBody>
                    <a:bodyPr/>
                    <a:lstStyle/>
                    <a:p>
                      <a:pPr algn="ctr"/>
                      <a:endParaRPr lang="de-DE" sz="800"/>
                    </a:p>
                  </a:txBody>
                  <a:tcPr anchor="ctr">
                    <a:lnL w="12700" cmpd="sng">
                      <a:noFill/>
                    </a:lnL>
                    <a:lnR w="12700" cmpd="sng">
                      <a:noFill/>
                    </a:lnR>
                  </a:tcPr>
                </a:tc>
                <a:tc>
                  <a:txBody>
                    <a:bodyPr/>
                    <a:lstStyle/>
                    <a:p>
                      <a:pPr algn="ctr"/>
                      <a:r>
                        <a:rPr lang="de-DE" sz="800"/>
                        <a:t>HR (95% </a:t>
                      </a:r>
                      <a:r>
                        <a:rPr lang="de-DE" sz="800" err="1"/>
                        <a:t>Kl</a:t>
                      </a:r>
                      <a:r>
                        <a:rPr lang="de-DE" sz="800"/>
                        <a:t>)</a:t>
                      </a:r>
                    </a:p>
                  </a:txBody>
                  <a:tcPr anchor="ctr">
                    <a:lnL w="12700" cmpd="sng">
                      <a:noFill/>
                    </a:lnL>
                  </a:tcPr>
                </a:tc>
                <a:extLst>
                  <a:ext uri="{0D108BD9-81ED-4DB2-BD59-A6C34878D82A}">
                    <a16:rowId xmlns="" xmlns:a16="http://schemas.microsoft.com/office/drawing/2014/main" val="4291468550"/>
                  </a:ext>
                </a:extLst>
              </a:tr>
              <a:tr h="131995">
                <a:tc>
                  <a:txBody>
                    <a:bodyPr/>
                    <a:lstStyle/>
                    <a:p>
                      <a:pPr algn="l"/>
                      <a:r>
                        <a:rPr lang="de-DE" sz="800" b="1"/>
                        <a:t>Gesamt</a:t>
                      </a:r>
                    </a:p>
                  </a:txBody>
                  <a:tcPr marT="18000" marB="18000"/>
                </a:tc>
                <a:tc>
                  <a:txBody>
                    <a:bodyPr/>
                    <a:lstStyle/>
                    <a:p>
                      <a:pPr algn="ctr"/>
                      <a:r>
                        <a:rPr lang="de-DE" sz="800"/>
                        <a:t>370/612</a:t>
                      </a:r>
                    </a:p>
                  </a:txBody>
                  <a:tcPr marT="18000" marB="18000">
                    <a:lnR w="12700" cmpd="sng">
                      <a:noFill/>
                    </a:lnR>
                  </a:tcPr>
                </a:tc>
                <a:tc>
                  <a:txBody>
                    <a:bodyPr/>
                    <a:lstStyle/>
                    <a:p>
                      <a:pPr algn="ctr"/>
                      <a:endParaRPr lang="de-DE" sz="800"/>
                    </a:p>
                  </a:txBody>
                  <a:tcPr marT="18000" marB="18000">
                    <a:lnL w="12700" cmpd="sng">
                      <a:noFill/>
                    </a:lnL>
                    <a:lnR w="12700" cmpd="sng">
                      <a:noFill/>
                    </a:lnR>
                  </a:tcPr>
                </a:tc>
                <a:tc>
                  <a:txBody>
                    <a:bodyPr/>
                    <a:lstStyle/>
                    <a:p>
                      <a:pPr algn="ctr"/>
                      <a:r>
                        <a:rPr lang="de-DE" sz="800"/>
                        <a:t>0,73 (0,59; 0,90)</a:t>
                      </a:r>
                    </a:p>
                  </a:txBody>
                  <a:tcPr marT="18000" marB="18000">
                    <a:lnL w="12700" cmpd="sng">
                      <a:noFill/>
                    </a:lnL>
                  </a:tcPr>
                </a:tc>
                <a:extLst>
                  <a:ext uri="{0D108BD9-81ED-4DB2-BD59-A6C34878D82A}">
                    <a16:rowId xmlns="" xmlns:a16="http://schemas.microsoft.com/office/drawing/2014/main" val="1384858093"/>
                  </a:ext>
                </a:extLst>
              </a:tr>
              <a:tr h="335806">
                <a:tc>
                  <a:txBody>
                    <a:bodyPr/>
                    <a:lstStyle/>
                    <a:p>
                      <a:pPr algn="l"/>
                      <a:r>
                        <a:rPr lang="de-DE" sz="800" b="1"/>
                        <a:t>Alter, Jahre</a:t>
                      </a:r>
                    </a:p>
                    <a:p>
                      <a:pPr algn="l"/>
                      <a:r>
                        <a:rPr lang="de-DE" sz="800" b="0">
                          <a:solidFill>
                            <a:schemeClr val="tx1"/>
                          </a:solidFill>
                          <a:latin typeface="+mn-lt"/>
                        </a:rPr>
                        <a:t>   </a:t>
                      </a:r>
                      <a:r>
                        <a:rPr lang="de-DE" sz="800" b="0"/>
                        <a:t>≥65</a:t>
                      </a:r>
                    </a:p>
                    <a:p>
                      <a:pPr algn="l"/>
                      <a:r>
                        <a:rPr lang="de-DE" sz="800" b="0"/>
                        <a:t>   &lt;65</a:t>
                      </a:r>
                    </a:p>
                  </a:txBody>
                  <a:tcPr marT="18000" marB="18000"/>
                </a:tc>
                <a:tc>
                  <a:txBody>
                    <a:bodyPr/>
                    <a:lstStyle/>
                    <a:p>
                      <a:pPr algn="ctr"/>
                      <a:endParaRPr lang="de-DE" sz="800"/>
                    </a:p>
                    <a:p>
                      <a:pPr algn="ctr"/>
                      <a:r>
                        <a:rPr lang="de-DE" sz="800"/>
                        <a:t>76/116</a:t>
                      </a:r>
                    </a:p>
                    <a:p>
                      <a:pPr algn="ctr"/>
                      <a:r>
                        <a:rPr lang="de-DE" sz="800"/>
                        <a:t>294/496</a:t>
                      </a:r>
                    </a:p>
                  </a:txBody>
                  <a:tcPr marT="18000" marB="18000">
                    <a:lnR w="12700" cmpd="sng">
                      <a:noFill/>
                    </a:lnR>
                  </a:tcPr>
                </a:tc>
                <a:tc>
                  <a:txBody>
                    <a:bodyPr/>
                    <a:lstStyle/>
                    <a:p>
                      <a:pPr algn="ctr"/>
                      <a:endParaRPr lang="de-DE" sz="800"/>
                    </a:p>
                  </a:txBody>
                  <a:tcPr marT="18000" marB="18000">
                    <a:lnL w="12700" cmpd="sng">
                      <a:noFill/>
                    </a:lnL>
                    <a:lnR w="12700" cmpd="sng">
                      <a:noFill/>
                    </a:lnR>
                  </a:tcPr>
                </a:tc>
                <a:tc>
                  <a:txBody>
                    <a:bodyPr/>
                    <a:lstStyle/>
                    <a:p>
                      <a:pPr algn="ctr"/>
                      <a:endParaRPr lang="de-DE" sz="800"/>
                    </a:p>
                    <a:p>
                      <a:pPr algn="ctr"/>
                      <a:r>
                        <a:rPr lang="de-DE" sz="800"/>
                        <a:t>0,64 (0,38; 1,06)</a:t>
                      </a:r>
                    </a:p>
                    <a:p>
                      <a:pPr algn="ctr"/>
                      <a:r>
                        <a:rPr lang="de-DE" sz="800"/>
                        <a:t>0,76 (0,60; 0,96)</a:t>
                      </a:r>
                    </a:p>
                  </a:txBody>
                  <a:tcPr marT="18000" marB="18000">
                    <a:lnL w="12700" cmpd="sng">
                      <a:noFill/>
                    </a:lnL>
                  </a:tcPr>
                </a:tc>
                <a:extLst>
                  <a:ext uri="{0D108BD9-81ED-4DB2-BD59-A6C34878D82A}">
                    <a16:rowId xmlns="" xmlns:a16="http://schemas.microsoft.com/office/drawing/2014/main" val="1595989761"/>
                  </a:ext>
                </a:extLst>
              </a:tr>
              <a:tr h="335806">
                <a:tc>
                  <a:txBody>
                    <a:bodyPr/>
                    <a:lstStyle/>
                    <a:p>
                      <a:pPr algn="l"/>
                      <a:r>
                        <a:rPr lang="de-DE" sz="800" b="1"/>
                        <a:t>Ethnie</a:t>
                      </a:r>
                    </a:p>
                    <a:p>
                      <a:pPr algn="l"/>
                      <a:r>
                        <a:rPr lang="de-DE" sz="800"/>
                        <a:t>   Weiß</a:t>
                      </a:r>
                    </a:p>
                    <a:p>
                      <a:pPr algn="l"/>
                      <a:r>
                        <a:rPr lang="de-DE" sz="800"/>
                        <a:t>   Nicht-Weiß</a:t>
                      </a:r>
                    </a:p>
                  </a:txBody>
                  <a:tcPr marT="18000" marB="18000"/>
                </a:tc>
                <a:tc>
                  <a:txBody>
                    <a:bodyPr/>
                    <a:lstStyle/>
                    <a:p>
                      <a:pPr algn="ctr"/>
                      <a:endParaRPr lang="de-DE" sz="800"/>
                    </a:p>
                    <a:p>
                      <a:pPr algn="ctr"/>
                      <a:r>
                        <a:rPr lang="de-DE" sz="800"/>
                        <a:t>268/444</a:t>
                      </a:r>
                    </a:p>
                    <a:p>
                      <a:pPr algn="ctr"/>
                      <a:r>
                        <a:rPr lang="de-DE" sz="800"/>
                        <a:t>102/168</a:t>
                      </a:r>
                    </a:p>
                  </a:txBody>
                  <a:tcPr marT="18000" marB="18000">
                    <a:lnR w="12700" cmpd="sng">
                      <a:noFill/>
                    </a:lnR>
                  </a:tcPr>
                </a:tc>
                <a:tc>
                  <a:txBody>
                    <a:bodyPr/>
                    <a:lstStyle/>
                    <a:p>
                      <a:pPr algn="ctr"/>
                      <a:endParaRPr lang="de-DE" sz="800"/>
                    </a:p>
                  </a:txBody>
                  <a:tcPr marT="18000" marB="18000">
                    <a:lnL w="12700" cmpd="sng">
                      <a:noFill/>
                    </a:lnL>
                    <a:lnR w="12700" cmpd="sng">
                      <a:noFill/>
                    </a:lnR>
                  </a:tcPr>
                </a:tc>
                <a:tc>
                  <a:txBody>
                    <a:bodyPr/>
                    <a:lstStyle/>
                    <a:p>
                      <a:pPr algn="ctr"/>
                      <a:endParaRPr lang="de-DE" sz="800"/>
                    </a:p>
                    <a:p>
                      <a:pPr algn="ctr"/>
                      <a:r>
                        <a:rPr lang="de-DE" sz="800"/>
                        <a:t>0,75 (0,58; 0,96)</a:t>
                      </a:r>
                    </a:p>
                    <a:p>
                      <a:pPr algn="ctr"/>
                      <a:r>
                        <a:rPr lang="de-DE" sz="800"/>
                        <a:t>0,57 (0,37; 0,89)</a:t>
                      </a:r>
                    </a:p>
                  </a:txBody>
                  <a:tcPr marT="18000" marB="18000">
                    <a:lnL w="12700" cmpd="sng">
                      <a:noFill/>
                    </a:lnL>
                  </a:tcPr>
                </a:tc>
                <a:extLst>
                  <a:ext uri="{0D108BD9-81ED-4DB2-BD59-A6C34878D82A}">
                    <a16:rowId xmlns="" xmlns:a16="http://schemas.microsoft.com/office/drawing/2014/main" val="2519548"/>
                  </a:ext>
                </a:extLst>
              </a:tr>
              <a:tr h="335806">
                <a:tc>
                  <a:txBody>
                    <a:bodyPr/>
                    <a:lstStyle/>
                    <a:p>
                      <a:pPr marL="88900" indent="-88900" algn="l"/>
                      <a:r>
                        <a:rPr lang="de-DE" sz="800" b="1"/>
                        <a:t>Hormonrezeptor-Status</a:t>
                      </a:r>
                      <a:r>
                        <a:rPr lang="de-DE" sz="800"/>
                        <a:t>   Positiv</a:t>
                      </a:r>
                    </a:p>
                    <a:p>
                      <a:pPr algn="l"/>
                      <a:r>
                        <a:rPr lang="de-DE" sz="800"/>
                        <a:t>   Nicht</a:t>
                      </a:r>
                      <a:r>
                        <a:rPr lang="de-DE" sz="800" baseline="0"/>
                        <a:t> positiv</a:t>
                      </a:r>
                      <a:endParaRPr lang="de-DE" sz="800"/>
                    </a:p>
                  </a:txBody>
                  <a:tcPr marT="18000" marB="18000"/>
                </a:tc>
                <a:tc>
                  <a:txBody>
                    <a:bodyPr/>
                    <a:lstStyle/>
                    <a:p>
                      <a:pPr algn="ctr"/>
                      <a:endParaRPr lang="de-DE" sz="800"/>
                    </a:p>
                    <a:p>
                      <a:pPr algn="ctr"/>
                      <a:r>
                        <a:rPr lang="de-DE" sz="800"/>
                        <a:t>226/370</a:t>
                      </a:r>
                    </a:p>
                    <a:p>
                      <a:pPr algn="ctr"/>
                      <a:r>
                        <a:rPr lang="de-DE" sz="800"/>
                        <a:t>144/242</a:t>
                      </a:r>
                    </a:p>
                  </a:txBody>
                  <a:tcPr marT="18000" marB="18000">
                    <a:lnR w="12700" cmpd="sng">
                      <a:noFill/>
                    </a:lnR>
                  </a:tcPr>
                </a:tc>
                <a:tc>
                  <a:txBody>
                    <a:bodyPr/>
                    <a:lstStyle/>
                    <a:p>
                      <a:pPr algn="ctr"/>
                      <a:endParaRPr lang="de-DE" sz="800"/>
                    </a:p>
                  </a:txBody>
                  <a:tcPr marT="18000" marB="18000">
                    <a:lnL w="12700" cmpd="sng">
                      <a:noFill/>
                    </a:lnL>
                    <a:lnR w="12700" cmpd="sng">
                      <a:noFill/>
                    </a:lnR>
                  </a:tcPr>
                </a:tc>
                <a:tc>
                  <a:txBody>
                    <a:bodyPr/>
                    <a:lstStyle/>
                    <a:p>
                      <a:pPr algn="ctr"/>
                      <a:endParaRPr lang="de-DE" sz="800"/>
                    </a:p>
                    <a:p>
                      <a:pPr algn="ctr"/>
                      <a:r>
                        <a:rPr lang="de-DE" sz="800"/>
                        <a:t>0,81 (0,61; 1,06)</a:t>
                      </a:r>
                    </a:p>
                    <a:p>
                      <a:pPr algn="ctr"/>
                      <a:r>
                        <a:rPr lang="de-DE" sz="800"/>
                        <a:t>0,61 (0,43; 0,87)</a:t>
                      </a:r>
                    </a:p>
                  </a:txBody>
                  <a:tcPr marT="18000" marB="18000">
                    <a:lnL w="12700" cmpd="sng">
                      <a:noFill/>
                    </a:lnL>
                  </a:tcPr>
                </a:tc>
                <a:extLst>
                  <a:ext uri="{0D108BD9-81ED-4DB2-BD59-A6C34878D82A}">
                    <a16:rowId xmlns="" xmlns:a16="http://schemas.microsoft.com/office/drawing/2014/main" val="4253684521"/>
                  </a:ext>
                </a:extLst>
              </a:tr>
              <a:tr h="437711">
                <a:tc>
                  <a:txBody>
                    <a:bodyPr/>
                    <a:lstStyle/>
                    <a:p>
                      <a:pPr algn="l"/>
                      <a:r>
                        <a:rPr lang="de-DE" sz="800" b="1"/>
                        <a:t>Baseline Hirnmetastasen</a:t>
                      </a:r>
                      <a:r>
                        <a:rPr lang="de-DE" sz="800"/>
                        <a:t>   </a:t>
                      </a:r>
                    </a:p>
                    <a:p>
                      <a:pPr algn="l"/>
                      <a:r>
                        <a:rPr lang="de-DE" sz="800"/>
                        <a:t>   Ja</a:t>
                      </a:r>
                    </a:p>
                    <a:p>
                      <a:pPr algn="l"/>
                      <a:r>
                        <a:rPr lang="de-DE" sz="800"/>
                        <a:t>   Nein</a:t>
                      </a:r>
                    </a:p>
                  </a:txBody>
                  <a:tcPr marT="18000" marB="18000"/>
                </a:tc>
                <a:tc>
                  <a:txBody>
                    <a:bodyPr/>
                    <a:lstStyle/>
                    <a:p>
                      <a:pPr algn="ctr"/>
                      <a:endParaRPr lang="de-DE" sz="800"/>
                    </a:p>
                    <a:p>
                      <a:pPr algn="ctr"/>
                      <a:r>
                        <a:rPr lang="de-DE" sz="800"/>
                        <a:t>189/291</a:t>
                      </a:r>
                    </a:p>
                    <a:p>
                      <a:pPr algn="ctr"/>
                      <a:r>
                        <a:rPr lang="de-DE" sz="800"/>
                        <a:t>180/319</a:t>
                      </a:r>
                    </a:p>
                  </a:txBody>
                  <a:tcPr marT="18000" marB="18000">
                    <a:lnR w="12700" cmpd="sng">
                      <a:noFill/>
                    </a:lnR>
                  </a:tcPr>
                </a:tc>
                <a:tc>
                  <a:txBody>
                    <a:bodyPr/>
                    <a:lstStyle/>
                    <a:p>
                      <a:pPr algn="ctr"/>
                      <a:endParaRPr lang="de-DE" sz="800"/>
                    </a:p>
                  </a:txBody>
                  <a:tcPr marT="18000" marB="18000">
                    <a:lnL w="12700" cmpd="sng">
                      <a:noFill/>
                    </a:lnL>
                    <a:lnR w="12700" cmpd="sng">
                      <a:noFill/>
                    </a:lnR>
                  </a:tcPr>
                </a:tc>
                <a:tc>
                  <a:txBody>
                    <a:bodyPr/>
                    <a:lstStyle/>
                    <a:p>
                      <a:pPr algn="ctr"/>
                      <a:endParaRPr lang="de-DE" sz="800"/>
                    </a:p>
                    <a:p>
                      <a:pPr algn="ctr"/>
                      <a:r>
                        <a:rPr lang="de-DE" sz="800"/>
                        <a:t>0,60 (0,44; 0,81)</a:t>
                      </a:r>
                    </a:p>
                    <a:p>
                      <a:pPr algn="ctr"/>
                      <a:r>
                        <a:rPr lang="de-DE" sz="800"/>
                        <a:t>0,85 (0,63; 1,16)</a:t>
                      </a:r>
                    </a:p>
                  </a:txBody>
                  <a:tcPr marT="18000" marB="18000">
                    <a:lnL w="12700" cmpd="sng">
                      <a:noFill/>
                    </a:lnL>
                  </a:tcPr>
                </a:tc>
                <a:extLst>
                  <a:ext uri="{0D108BD9-81ED-4DB2-BD59-A6C34878D82A}">
                    <a16:rowId xmlns="" xmlns:a16="http://schemas.microsoft.com/office/drawing/2014/main" val="4136689892"/>
                  </a:ext>
                </a:extLst>
              </a:tr>
              <a:tr h="335806">
                <a:tc>
                  <a:txBody>
                    <a:bodyPr/>
                    <a:lstStyle/>
                    <a:p>
                      <a:pPr algn="l"/>
                      <a:r>
                        <a:rPr lang="de-DE" sz="800" b="1"/>
                        <a:t>ECOG</a:t>
                      </a:r>
                    </a:p>
                    <a:p>
                      <a:pPr algn="l"/>
                      <a:r>
                        <a:rPr lang="de-DE" sz="800"/>
                        <a:t>   </a:t>
                      </a:r>
                      <a:r>
                        <a:rPr lang="de-DE" sz="800" b="0"/>
                        <a:t>0</a:t>
                      </a:r>
                    </a:p>
                    <a:p>
                      <a:pPr algn="l"/>
                      <a:r>
                        <a:rPr lang="de-DE" sz="800" b="0"/>
                        <a:t>   1</a:t>
                      </a:r>
                      <a:endParaRPr lang="de-DE" sz="800"/>
                    </a:p>
                  </a:txBody>
                  <a:tcPr marT="18000" marB="18000"/>
                </a:tc>
                <a:tc>
                  <a:txBody>
                    <a:bodyPr/>
                    <a:lstStyle/>
                    <a:p>
                      <a:pPr algn="ctr"/>
                      <a:endParaRPr lang="de-DE" sz="800"/>
                    </a:p>
                    <a:p>
                      <a:pPr algn="ctr"/>
                      <a:r>
                        <a:rPr lang="de-DE" sz="800"/>
                        <a:t>155/298</a:t>
                      </a:r>
                    </a:p>
                    <a:p>
                      <a:pPr algn="ctr"/>
                      <a:r>
                        <a:rPr lang="de-DE" sz="800"/>
                        <a:t>215/314</a:t>
                      </a:r>
                    </a:p>
                  </a:txBody>
                  <a:tcPr marT="18000" marB="18000">
                    <a:lnR w="12700" cmpd="sng">
                      <a:noFill/>
                    </a:lnR>
                  </a:tcPr>
                </a:tc>
                <a:tc>
                  <a:txBody>
                    <a:bodyPr/>
                    <a:lstStyle/>
                    <a:p>
                      <a:pPr algn="ctr"/>
                      <a:endParaRPr lang="de-DE" sz="800"/>
                    </a:p>
                  </a:txBody>
                  <a:tcPr marT="18000" marB="18000">
                    <a:lnL w="12700" cmpd="sng">
                      <a:noFill/>
                    </a:lnL>
                    <a:lnR w="12700" cmpd="sng">
                      <a:noFill/>
                    </a:lnR>
                  </a:tcPr>
                </a:tc>
                <a:tc>
                  <a:txBody>
                    <a:bodyPr/>
                    <a:lstStyle/>
                    <a:p>
                      <a:pPr algn="ctr"/>
                      <a:endParaRPr lang="de-DE" sz="800"/>
                    </a:p>
                    <a:p>
                      <a:pPr algn="ctr"/>
                      <a:r>
                        <a:rPr lang="de-DE" sz="800"/>
                        <a:t>0,60 (0,43; 0,83)</a:t>
                      </a:r>
                    </a:p>
                    <a:p>
                      <a:pPr algn="ctr"/>
                      <a:r>
                        <a:rPr lang="de-DE" sz="800"/>
                        <a:t>0,85 (0,64; 1,13)</a:t>
                      </a:r>
                    </a:p>
                  </a:txBody>
                  <a:tcPr marT="18000" marB="18000">
                    <a:lnL w="12700" cmpd="sng">
                      <a:noFill/>
                    </a:lnL>
                  </a:tcPr>
                </a:tc>
                <a:extLst>
                  <a:ext uri="{0D108BD9-81ED-4DB2-BD59-A6C34878D82A}">
                    <a16:rowId xmlns="" xmlns:a16="http://schemas.microsoft.com/office/drawing/2014/main" val="3615870652"/>
                  </a:ext>
                </a:extLst>
              </a:tr>
              <a:tr h="335806">
                <a:tc>
                  <a:txBody>
                    <a:bodyPr/>
                    <a:lstStyle/>
                    <a:p>
                      <a:pPr algn="l"/>
                      <a:r>
                        <a:rPr lang="de-DE" sz="800" b="1"/>
                        <a:t>Region</a:t>
                      </a:r>
                    </a:p>
                    <a:p>
                      <a:pPr algn="l"/>
                      <a:r>
                        <a:rPr lang="de-DE" sz="800"/>
                        <a:t>   Nordamerika</a:t>
                      </a:r>
                    </a:p>
                    <a:p>
                      <a:pPr algn="l"/>
                      <a:r>
                        <a:rPr lang="de-DE" sz="800"/>
                        <a:t>   Rest der Welt</a:t>
                      </a:r>
                    </a:p>
                  </a:txBody>
                  <a:tcPr marT="18000" marB="18000"/>
                </a:tc>
                <a:tc>
                  <a:txBody>
                    <a:bodyPr/>
                    <a:lstStyle/>
                    <a:p>
                      <a:pPr algn="ctr"/>
                      <a:endParaRPr lang="de-DE" sz="800"/>
                    </a:p>
                    <a:p>
                      <a:pPr algn="ctr"/>
                      <a:r>
                        <a:rPr lang="de-DE" sz="800"/>
                        <a:t>240/369</a:t>
                      </a:r>
                    </a:p>
                    <a:p>
                      <a:pPr algn="ctr"/>
                      <a:r>
                        <a:rPr lang="de-DE" sz="800"/>
                        <a:t>130/243</a:t>
                      </a:r>
                    </a:p>
                  </a:txBody>
                  <a:tcPr marT="18000" marB="18000">
                    <a:lnR w="12700" cmpd="sng">
                      <a:noFill/>
                    </a:lnR>
                  </a:tcPr>
                </a:tc>
                <a:tc>
                  <a:txBody>
                    <a:bodyPr/>
                    <a:lstStyle/>
                    <a:p>
                      <a:pPr algn="ctr"/>
                      <a:endParaRPr lang="de-DE" sz="800"/>
                    </a:p>
                  </a:txBody>
                  <a:tcPr marT="18000" marB="18000">
                    <a:lnL w="12700" cmpd="sng">
                      <a:noFill/>
                    </a:lnL>
                    <a:lnR w="12700" cmpd="sng">
                      <a:noFill/>
                    </a:lnR>
                  </a:tcPr>
                </a:tc>
                <a:tc>
                  <a:txBody>
                    <a:bodyPr/>
                    <a:lstStyle/>
                    <a:p>
                      <a:pPr algn="ctr"/>
                      <a:endParaRPr lang="de-DE" sz="800"/>
                    </a:p>
                    <a:p>
                      <a:pPr algn="ctr"/>
                      <a:r>
                        <a:rPr lang="de-DE" sz="800"/>
                        <a:t>0,78 (0,60; 1,02)</a:t>
                      </a:r>
                    </a:p>
                    <a:p>
                      <a:pPr algn="ctr"/>
                      <a:r>
                        <a:rPr lang="de-DE" sz="800"/>
                        <a:t>0,63 (0,44; 0,91)</a:t>
                      </a:r>
                    </a:p>
                  </a:txBody>
                  <a:tcPr marT="18000" marB="18000">
                    <a:lnL w="12700" cmpd="sng">
                      <a:noFill/>
                    </a:lnL>
                  </a:tcPr>
                </a:tc>
                <a:extLst>
                  <a:ext uri="{0D108BD9-81ED-4DB2-BD59-A6C34878D82A}">
                    <a16:rowId xmlns="" xmlns:a16="http://schemas.microsoft.com/office/drawing/2014/main" val="2676235983"/>
                  </a:ext>
                </a:extLst>
              </a:tr>
            </a:tbl>
          </a:graphicData>
        </a:graphic>
      </p:graphicFrame>
      <p:graphicFrame>
        <p:nvGraphicFramePr>
          <p:cNvPr id="9" name="Tabelle 9">
            <a:extLst>
              <a:ext uri="{FF2B5EF4-FFF2-40B4-BE49-F238E27FC236}">
                <a16:creationId xmlns="" xmlns:a16="http://schemas.microsoft.com/office/drawing/2014/main" id="{6F377B13-60A8-4E71-BE7E-10B1E3E9FE8D}"/>
              </a:ext>
            </a:extLst>
          </p:cNvPr>
          <p:cNvGraphicFramePr>
            <a:graphicFrameLocks noGrp="1"/>
          </p:cNvGraphicFramePr>
          <p:nvPr/>
        </p:nvGraphicFramePr>
        <p:xfrm>
          <a:off x="5048272" y="1385281"/>
          <a:ext cx="3668262" cy="1737360"/>
        </p:xfrm>
        <a:graphic>
          <a:graphicData uri="http://schemas.openxmlformats.org/drawingml/2006/table">
            <a:tbl>
              <a:tblPr firstRow="1" bandRow="1">
                <a:tableStyleId>{5C22544A-7EE6-4342-B048-85BDC9FD1C3A}</a:tableStyleId>
              </a:tblPr>
              <a:tblGrid>
                <a:gridCol w="438128">
                  <a:extLst>
                    <a:ext uri="{9D8B030D-6E8A-4147-A177-3AD203B41FA5}">
                      <a16:colId xmlns="" xmlns:a16="http://schemas.microsoft.com/office/drawing/2014/main" val="20000"/>
                    </a:ext>
                  </a:extLst>
                </a:gridCol>
                <a:gridCol w="609946">
                  <a:extLst>
                    <a:ext uri="{9D8B030D-6E8A-4147-A177-3AD203B41FA5}">
                      <a16:colId xmlns="" xmlns:a16="http://schemas.microsoft.com/office/drawing/2014/main" val="663810866"/>
                    </a:ext>
                  </a:extLst>
                </a:gridCol>
                <a:gridCol w="451870">
                  <a:extLst>
                    <a:ext uri="{9D8B030D-6E8A-4147-A177-3AD203B41FA5}">
                      <a16:colId xmlns="" xmlns:a16="http://schemas.microsoft.com/office/drawing/2014/main" val="463604259"/>
                    </a:ext>
                  </a:extLst>
                </a:gridCol>
                <a:gridCol w="598942">
                  <a:extLst>
                    <a:ext uri="{9D8B030D-6E8A-4147-A177-3AD203B41FA5}">
                      <a16:colId xmlns="" xmlns:a16="http://schemas.microsoft.com/office/drawing/2014/main" val="3124524566"/>
                    </a:ext>
                  </a:extLst>
                </a:gridCol>
                <a:gridCol w="572047">
                  <a:extLst>
                    <a:ext uri="{9D8B030D-6E8A-4147-A177-3AD203B41FA5}">
                      <a16:colId xmlns="" xmlns:a16="http://schemas.microsoft.com/office/drawing/2014/main" val="20004"/>
                    </a:ext>
                  </a:extLst>
                </a:gridCol>
                <a:gridCol w="431837">
                  <a:extLst>
                    <a:ext uri="{9D8B030D-6E8A-4147-A177-3AD203B41FA5}">
                      <a16:colId xmlns="" xmlns:a16="http://schemas.microsoft.com/office/drawing/2014/main" val="20005"/>
                    </a:ext>
                  </a:extLst>
                </a:gridCol>
                <a:gridCol w="565492">
                  <a:extLst>
                    <a:ext uri="{9D8B030D-6E8A-4147-A177-3AD203B41FA5}">
                      <a16:colId xmlns="" xmlns:a16="http://schemas.microsoft.com/office/drawing/2014/main" val="651032388"/>
                    </a:ext>
                  </a:extLst>
                </a:gridCol>
              </a:tblGrid>
              <a:tr h="243961">
                <a:tc>
                  <a:txBody>
                    <a:bodyPr/>
                    <a:lstStyle/>
                    <a:p>
                      <a:pPr marL="0" algn="ctr" defTabSz="457200" rtl="0" eaLnBrk="1" latinLnBrk="0" hangingPunct="1"/>
                      <a:endParaRPr lang="de-DE" sz="1100" kern="1200">
                        <a:solidFill>
                          <a:schemeClr val="bg1"/>
                        </a:solidFill>
                        <a:latin typeface="+mn-lt"/>
                        <a:ea typeface="+mn-ea"/>
                        <a:cs typeface="+mn-cs"/>
                      </a:endParaRPr>
                    </a:p>
                  </a:txBody>
                  <a:tcPr marL="36000" marR="36000" anchor="ctr"/>
                </a:tc>
                <a:tc>
                  <a:txBody>
                    <a:bodyPr/>
                    <a:lstStyle/>
                    <a:p>
                      <a:pPr marL="0" algn="ctr" defTabSz="457200" rtl="0" eaLnBrk="1" latinLnBrk="0" hangingPunct="1"/>
                      <a:r>
                        <a:rPr lang="de-DE" sz="800" b="1" kern="1200">
                          <a:solidFill>
                            <a:schemeClr val="lt1"/>
                          </a:solidFill>
                          <a:latin typeface="+mn-lt"/>
                          <a:ea typeface="+mn-ea"/>
                          <a:cs typeface="+mn-cs"/>
                        </a:rPr>
                        <a:t>HR </a:t>
                      </a:r>
                    </a:p>
                    <a:p>
                      <a:pPr marL="0" algn="ctr" defTabSz="457200" rtl="0" eaLnBrk="1" latinLnBrk="0" hangingPunct="1"/>
                      <a:r>
                        <a:rPr lang="de-DE" sz="800" b="1" kern="1200">
                          <a:solidFill>
                            <a:schemeClr val="lt1"/>
                          </a:solidFill>
                          <a:latin typeface="+mn-lt"/>
                          <a:ea typeface="+mn-ea"/>
                          <a:cs typeface="+mn-cs"/>
                        </a:rPr>
                        <a:t>(95% </a:t>
                      </a:r>
                      <a:r>
                        <a:rPr lang="de-DE" sz="800" b="1" kern="1200" err="1">
                          <a:solidFill>
                            <a:schemeClr val="lt1"/>
                          </a:solidFill>
                          <a:latin typeface="+mn-lt"/>
                          <a:ea typeface="+mn-ea"/>
                          <a:cs typeface="+mn-cs"/>
                        </a:rPr>
                        <a:t>Kl</a:t>
                      </a:r>
                      <a:r>
                        <a:rPr lang="de-DE" sz="800" b="1" kern="1200">
                          <a:solidFill>
                            <a:schemeClr val="lt1"/>
                          </a:solidFill>
                          <a:latin typeface="+mn-lt"/>
                          <a:ea typeface="+mn-ea"/>
                          <a:cs typeface="+mn-cs"/>
                        </a:rPr>
                        <a:t>)</a:t>
                      </a:r>
                    </a:p>
                  </a:txBody>
                  <a:tcPr marL="36000" marR="36000" anchor="ctr"/>
                </a:tc>
                <a:tc>
                  <a:txBody>
                    <a:bodyPr/>
                    <a:lstStyle/>
                    <a:p>
                      <a:pPr marL="0" algn="ctr" defTabSz="457200" rtl="0" eaLnBrk="1" latinLnBrk="0" hangingPunct="1"/>
                      <a:r>
                        <a:rPr lang="de-DE" sz="800" b="1" kern="1200">
                          <a:solidFill>
                            <a:schemeClr val="lt1"/>
                          </a:solidFill>
                          <a:latin typeface="+mn-lt"/>
                          <a:ea typeface="+mn-ea"/>
                          <a:cs typeface="+mn-cs"/>
                        </a:rPr>
                        <a:t>P-Wert</a:t>
                      </a:r>
                    </a:p>
                  </a:txBody>
                  <a:tcPr marL="36000" marR="36000" anchor="ctr"/>
                </a:tc>
                <a:tc>
                  <a:txBody>
                    <a:bodyPr/>
                    <a:lstStyle/>
                    <a:p>
                      <a:pPr marL="0" algn="ctr" defTabSz="457200" rtl="0" eaLnBrk="1" latinLnBrk="0" hangingPunct="1"/>
                      <a:r>
                        <a:rPr lang="de-DE" sz="800" b="1" kern="1200">
                          <a:solidFill>
                            <a:schemeClr val="lt1"/>
                          </a:solidFill>
                          <a:latin typeface="+mn-lt"/>
                          <a:ea typeface="+mn-ea"/>
                          <a:cs typeface="+mn-cs"/>
                        </a:rPr>
                        <a:t>Median OS </a:t>
                      </a:r>
                    </a:p>
                    <a:p>
                      <a:pPr marL="0" algn="ctr" defTabSz="457200" rtl="0" eaLnBrk="1" latinLnBrk="0" hangingPunct="1"/>
                      <a:r>
                        <a:rPr lang="de-DE" sz="800" b="1" kern="1200">
                          <a:solidFill>
                            <a:schemeClr val="lt1"/>
                          </a:solidFill>
                          <a:latin typeface="+mn-lt"/>
                          <a:ea typeface="+mn-ea"/>
                          <a:cs typeface="+mn-cs"/>
                        </a:rPr>
                        <a:t>(95% Cl)</a:t>
                      </a:r>
                    </a:p>
                  </a:txBody>
                  <a:tcPr marL="36000" marR="36000" anchor="ctr"/>
                </a:tc>
                <a:tc>
                  <a:txBody>
                    <a:bodyPr/>
                    <a:lstStyle/>
                    <a:p>
                      <a:pPr marL="0" algn="ctr" defTabSz="457200" rtl="0" eaLnBrk="1" latinLnBrk="0" hangingPunct="1"/>
                      <a:r>
                        <a:rPr lang="de-DE" sz="800" b="1" kern="1200">
                          <a:solidFill>
                            <a:schemeClr val="lt1"/>
                          </a:solidFill>
                          <a:latin typeface="+mn-lt"/>
                          <a:ea typeface="+mn-ea"/>
                          <a:cs typeface="+mn-cs"/>
                        </a:rPr>
                        <a:t>HR </a:t>
                      </a:r>
                    </a:p>
                    <a:p>
                      <a:pPr marL="0" algn="ctr" defTabSz="457200" rtl="0" eaLnBrk="1" latinLnBrk="0" hangingPunct="1"/>
                      <a:r>
                        <a:rPr lang="de-DE" sz="800" b="1" kern="1200">
                          <a:solidFill>
                            <a:schemeClr val="lt1"/>
                          </a:solidFill>
                          <a:latin typeface="+mn-lt"/>
                          <a:ea typeface="+mn-ea"/>
                          <a:cs typeface="+mn-cs"/>
                        </a:rPr>
                        <a:t>(95% </a:t>
                      </a:r>
                      <a:r>
                        <a:rPr lang="de-DE" sz="800" b="1" kern="1200" err="1">
                          <a:solidFill>
                            <a:schemeClr val="lt1"/>
                          </a:solidFill>
                          <a:latin typeface="+mn-lt"/>
                          <a:ea typeface="+mn-ea"/>
                          <a:cs typeface="+mn-cs"/>
                        </a:rPr>
                        <a:t>Kl</a:t>
                      </a:r>
                      <a:r>
                        <a:rPr lang="de-DE" sz="800" b="1" kern="1200">
                          <a:solidFill>
                            <a:schemeClr val="lt1"/>
                          </a:solidFill>
                          <a:latin typeface="+mn-lt"/>
                          <a:ea typeface="+mn-ea"/>
                          <a:cs typeface="+mn-cs"/>
                        </a:rPr>
                        <a:t>)</a:t>
                      </a:r>
                    </a:p>
                  </a:txBody>
                  <a:tcPr marL="36000" marR="36000" anchor="ctr"/>
                </a:tc>
                <a:tc>
                  <a:txBody>
                    <a:bodyPr/>
                    <a:lstStyle/>
                    <a:p>
                      <a:pPr marL="0" algn="ctr" defTabSz="457200" rtl="0" eaLnBrk="1" latinLnBrk="0" hangingPunct="1"/>
                      <a:r>
                        <a:rPr lang="de-DE" sz="800" b="1" kern="1200">
                          <a:solidFill>
                            <a:schemeClr val="lt1"/>
                          </a:solidFill>
                          <a:latin typeface="+mn-lt"/>
                          <a:ea typeface="+mn-ea"/>
                          <a:cs typeface="+mn-cs"/>
                        </a:rPr>
                        <a:t>P-Wert</a:t>
                      </a:r>
                    </a:p>
                  </a:txBody>
                  <a:tcPr marL="36000" marR="36000" anchor="ctr"/>
                </a:tc>
                <a:tc>
                  <a:txBody>
                    <a:bodyPr/>
                    <a:lstStyle/>
                    <a:p>
                      <a:pPr marL="0" algn="ctr" defTabSz="457200" rtl="0" eaLnBrk="1" latinLnBrk="0" hangingPunct="1"/>
                      <a:r>
                        <a:rPr lang="de-DE" sz="800" b="1" kern="1200">
                          <a:solidFill>
                            <a:schemeClr val="lt1"/>
                          </a:solidFill>
                          <a:latin typeface="+mn-lt"/>
                          <a:ea typeface="+mn-ea"/>
                          <a:cs typeface="+mn-cs"/>
                        </a:rPr>
                        <a:t>Median OS</a:t>
                      </a:r>
                    </a:p>
                    <a:p>
                      <a:pPr marL="0" algn="ctr" defTabSz="457200" rtl="0" eaLnBrk="1" latinLnBrk="0" hangingPunct="1"/>
                      <a:r>
                        <a:rPr lang="de-DE" sz="800" b="1" kern="1200">
                          <a:solidFill>
                            <a:schemeClr val="lt1"/>
                          </a:solidFill>
                          <a:latin typeface="+mn-lt"/>
                          <a:ea typeface="+mn-ea"/>
                          <a:cs typeface="+mn-cs"/>
                        </a:rPr>
                        <a:t> (95% </a:t>
                      </a:r>
                      <a:r>
                        <a:rPr lang="de-DE" sz="800" b="1" kern="1200" err="1">
                          <a:solidFill>
                            <a:schemeClr val="lt1"/>
                          </a:solidFill>
                          <a:latin typeface="+mn-lt"/>
                          <a:ea typeface="+mn-ea"/>
                          <a:cs typeface="+mn-cs"/>
                        </a:rPr>
                        <a:t>Kl</a:t>
                      </a:r>
                      <a:r>
                        <a:rPr lang="de-DE" sz="800" b="1" kern="1200">
                          <a:solidFill>
                            <a:schemeClr val="lt1"/>
                          </a:solidFill>
                          <a:latin typeface="+mn-lt"/>
                          <a:ea typeface="+mn-ea"/>
                          <a:cs typeface="+mn-cs"/>
                        </a:rPr>
                        <a:t>)</a:t>
                      </a:r>
                    </a:p>
                  </a:txBody>
                  <a:tcPr marL="36000" marR="36000" anchor="ctr"/>
                </a:tc>
                <a:extLst>
                  <a:ext uri="{0D108BD9-81ED-4DB2-BD59-A6C34878D82A}">
                    <a16:rowId xmlns="" xmlns:a16="http://schemas.microsoft.com/office/drawing/2014/main" val="3383591263"/>
                  </a:ext>
                </a:extLst>
              </a:tr>
              <a:tr h="24396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800" kern="1200">
                          <a:solidFill>
                            <a:schemeClr val="dk1"/>
                          </a:solidFill>
                          <a:latin typeface="+mn-lt"/>
                          <a:ea typeface="+mn-ea"/>
                          <a:cs typeface="+mn-cs"/>
                        </a:rPr>
                        <a:t>TUC+ </a:t>
                      </a:r>
                      <a:r>
                        <a:rPr lang="de-DE" sz="800" kern="1200" err="1">
                          <a:solidFill>
                            <a:schemeClr val="dk1"/>
                          </a:solidFill>
                          <a:latin typeface="+mn-lt"/>
                          <a:ea typeface="+mn-ea"/>
                          <a:cs typeface="+mn-cs"/>
                        </a:rPr>
                        <a:t>Tras</a:t>
                      </a:r>
                      <a:r>
                        <a:rPr lang="de-DE" sz="800" kern="1200">
                          <a:solidFill>
                            <a:schemeClr val="dk1"/>
                          </a:solidFill>
                          <a:latin typeface="+mn-lt"/>
                          <a:ea typeface="+mn-ea"/>
                          <a:cs typeface="+mn-cs"/>
                        </a:rPr>
                        <a:t>+ Cape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de-DE" sz="800" kern="1200">
                        <a:solidFill>
                          <a:schemeClr val="dk1"/>
                        </a:solidFill>
                        <a:latin typeface="+mn-lt"/>
                        <a:ea typeface="+mn-ea"/>
                        <a:cs typeface="+mn-cs"/>
                      </a:endParaRPr>
                    </a:p>
                  </a:txBody>
                  <a:tcPr marL="36000" marR="36000" anchor="ct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800" kern="1200">
                          <a:solidFill>
                            <a:schemeClr val="dk1"/>
                          </a:solidFill>
                          <a:latin typeface="+mn-lt"/>
                          <a:ea typeface="+mn-ea"/>
                          <a:cs typeface="+mn-cs"/>
                        </a:rPr>
                        <a:t>0.70 </a:t>
                      </a:r>
                    </a:p>
                    <a:p>
                      <a:pPr marL="0" marR="0" lvl="0" indent="0" algn="ctr" defTabSz="457200" rtl="0" eaLnBrk="1" fontAlgn="auto" latinLnBrk="0" hangingPunct="1">
                        <a:lnSpc>
                          <a:spcPct val="100000"/>
                        </a:lnSpc>
                        <a:spcBef>
                          <a:spcPts val="0"/>
                        </a:spcBef>
                        <a:spcAft>
                          <a:spcPts val="0"/>
                        </a:spcAft>
                        <a:buClrTx/>
                        <a:buSzTx/>
                        <a:buFontTx/>
                        <a:buNone/>
                        <a:tabLst/>
                        <a:defRPr/>
                      </a:pPr>
                      <a:r>
                        <a:rPr lang="de-DE" sz="800" kern="1200">
                          <a:solidFill>
                            <a:schemeClr val="dk1"/>
                          </a:solidFill>
                          <a:latin typeface="+mn-lt"/>
                          <a:ea typeface="+mn-ea"/>
                          <a:cs typeface="+mn-cs"/>
                        </a:rPr>
                        <a:t>(0,55;0,89)</a:t>
                      </a:r>
                    </a:p>
                  </a:txBody>
                  <a:tcPr marL="36000" marR="36000" anchor="ct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800" kern="1200">
                          <a:solidFill>
                            <a:schemeClr val="dk1"/>
                          </a:solidFill>
                          <a:latin typeface="+mn-lt"/>
                          <a:ea typeface="+mn-ea"/>
                          <a:cs typeface="+mn-cs"/>
                        </a:rPr>
                        <a:t>0,004</a:t>
                      </a:r>
                    </a:p>
                  </a:txBody>
                  <a:tcPr marL="36000" marR="36000" anchor="ctr"/>
                </a:tc>
                <a:tc>
                  <a:txBody>
                    <a:bodyPr/>
                    <a:lstStyle/>
                    <a:p>
                      <a:pPr marL="0" algn="ctr" defTabSz="457200" rtl="0" eaLnBrk="1" latinLnBrk="0" hangingPunct="1"/>
                      <a:r>
                        <a:rPr lang="de-DE" sz="800" kern="1200">
                          <a:solidFill>
                            <a:schemeClr val="dk1"/>
                          </a:solidFill>
                          <a:latin typeface="+mn-lt"/>
                          <a:ea typeface="+mn-ea"/>
                          <a:cs typeface="+mn-cs"/>
                        </a:rPr>
                        <a:t>21,6 Monate (18,1; 25,6)</a:t>
                      </a:r>
                    </a:p>
                  </a:txBody>
                  <a:tcPr marL="36000" marR="36000" anchor="ct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800" kern="1200">
                          <a:solidFill>
                            <a:schemeClr val="dk1"/>
                          </a:solidFill>
                          <a:latin typeface="+mn-lt"/>
                          <a:ea typeface="+mn-ea"/>
                          <a:cs typeface="+mn-cs"/>
                        </a:rPr>
                        <a:t>0,80 </a:t>
                      </a:r>
                    </a:p>
                    <a:p>
                      <a:pPr marL="0" marR="0" lvl="0" indent="0" algn="ctr" defTabSz="457200" rtl="0" eaLnBrk="1" fontAlgn="auto" latinLnBrk="0" hangingPunct="1">
                        <a:lnSpc>
                          <a:spcPct val="100000"/>
                        </a:lnSpc>
                        <a:spcBef>
                          <a:spcPts val="0"/>
                        </a:spcBef>
                        <a:spcAft>
                          <a:spcPts val="0"/>
                        </a:spcAft>
                        <a:buClrTx/>
                        <a:buSzTx/>
                        <a:buFontTx/>
                        <a:buNone/>
                        <a:tabLst/>
                        <a:defRPr/>
                      </a:pPr>
                      <a:r>
                        <a:rPr lang="de-DE" sz="800" kern="1200">
                          <a:solidFill>
                            <a:schemeClr val="dk1"/>
                          </a:solidFill>
                          <a:latin typeface="+mn-lt"/>
                          <a:ea typeface="+mn-ea"/>
                          <a:cs typeface="+mn-cs"/>
                        </a:rPr>
                        <a:t>(0,48; 1,3)</a:t>
                      </a:r>
                    </a:p>
                  </a:txBody>
                  <a:tcPr marL="36000" marR="36000" anchor="ct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800" kern="1200">
                          <a:solidFill>
                            <a:schemeClr val="dk1"/>
                          </a:solidFill>
                          <a:latin typeface="+mn-lt"/>
                          <a:ea typeface="+mn-ea"/>
                          <a:cs typeface="+mn-cs"/>
                        </a:rPr>
                        <a:t>0,36</a:t>
                      </a:r>
                    </a:p>
                  </a:txBody>
                  <a:tcPr marL="36000" marR="3600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800" kern="1200">
                          <a:solidFill>
                            <a:schemeClr val="dk1"/>
                          </a:solidFill>
                          <a:latin typeface="+mn-lt"/>
                          <a:ea typeface="+mn-ea"/>
                          <a:cs typeface="+mn-cs"/>
                        </a:rPr>
                        <a:t>32,9 Monate (27,7; 46,7)</a:t>
                      </a:r>
                    </a:p>
                  </a:txBody>
                  <a:tcPr marL="36000" marR="36000" anchor="ctr"/>
                </a:tc>
                <a:extLst>
                  <a:ext uri="{0D108BD9-81ED-4DB2-BD59-A6C34878D82A}">
                    <a16:rowId xmlns="" xmlns:a16="http://schemas.microsoft.com/office/drawing/2014/main" val="930163330"/>
                  </a:ext>
                </a:extLst>
              </a:tr>
              <a:tr h="29532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800" kern="1200" err="1">
                          <a:solidFill>
                            <a:schemeClr val="dk1"/>
                          </a:solidFill>
                          <a:latin typeface="+mn-lt"/>
                          <a:ea typeface="+mn-ea"/>
                          <a:cs typeface="+mn-cs"/>
                        </a:rPr>
                        <a:t>Pbo</a:t>
                      </a:r>
                      <a:r>
                        <a:rPr lang="de-DE" sz="800" kern="1200">
                          <a:solidFill>
                            <a:schemeClr val="dk1"/>
                          </a:solidFill>
                          <a:latin typeface="+mn-lt"/>
                          <a:ea typeface="+mn-ea"/>
                          <a:cs typeface="+mn-cs"/>
                        </a:rPr>
                        <a:t>+ </a:t>
                      </a:r>
                      <a:r>
                        <a:rPr lang="de-DE" sz="800" kern="1200" err="1">
                          <a:solidFill>
                            <a:schemeClr val="dk1"/>
                          </a:solidFill>
                          <a:latin typeface="+mn-lt"/>
                          <a:ea typeface="+mn-ea"/>
                          <a:cs typeface="+mn-cs"/>
                        </a:rPr>
                        <a:t>Tras</a:t>
                      </a:r>
                      <a:r>
                        <a:rPr lang="de-DE" sz="800" kern="1200">
                          <a:solidFill>
                            <a:schemeClr val="dk1"/>
                          </a:solidFill>
                          <a:latin typeface="+mn-lt"/>
                          <a:ea typeface="+mn-ea"/>
                          <a:cs typeface="+mn-cs"/>
                        </a:rPr>
                        <a:t>+ Cape</a:t>
                      </a:r>
                    </a:p>
                    <a:p>
                      <a:pPr marL="0" algn="ctr" defTabSz="457200" rtl="0" eaLnBrk="1" latinLnBrk="0" hangingPunct="1"/>
                      <a:endParaRPr lang="de-DE" sz="800" kern="1200">
                        <a:solidFill>
                          <a:schemeClr val="dk1"/>
                        </a:solidFill>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de-DE" sz="800" kern="1200">
                        <a:solidFill>
                          <a:schemeClr val="dk1"/>
                        </a:solidFill>
                        <a:latin typeface="+mn-lt"/>
                        <a:ea typeface="+mn-ea"/>
                        <a:cs typeface="+mn-cs"/>
                      </a:endParaRPr>
                    </a:p>
                  </a:txBody>
                  <a:tcPr marL="36000" marR="36000" anchor="ctr">
                    <a:solidFill>
                      <a:srgbClr val="CBCED3"/>
                    </a:solidFill>
                  </a:tcPr>
                </a:tc>
                <a:tc vMerge="1">
                  <a:txBody>
                    <a:bodyPr/>
                    <a:lstStyle/>
                    <a:p>
                      <a:endParaRPr lang="de-DE"/>
                    </a:p>
                  </a:txBody>
                  <a:tcPr/>
                </a:tc>
                <a:tc vMerge="1">
                  <a:txBody>
                    <a:bodyPr/>
                    <a:lstStyle/>
                    <a:p>
                      <a:endParaRPr lang="de-DE"/>
                    </a:p>
                  </a:txBody>
                  <a:tcPr/>
                </a:tc>
                <a:tc>
                  <a:txBody>
                    <a:bodyPr/>
                    <a:lstStyle/>
                    <a:p>
                      <a:pPr marL="0" algn="ctr" defTabSz="457200" rtl="0" eaLnBrk="1" latinLnBrk="0" hangingPunct="1"/>
                      <a:r>
                        <a:rPr lang="de-DE" sz="800" kern="1200">
                          <a:solidFill>
                            <a:schemeClr val="dk1"/>
                          </a:solidFill>
                          <a:latin typeface="+mn-lt"/>
                          <a:ea typeface="+mn-ea"/>
                          <a:cs typeface="+mn-cs"/>
                        </a:rPr>
                        <a:t>16,9 Monate (12,3; 19,4)</a:t>
                      </a:r>
                    </a:p>
                  </a:txBody>
                  <a:tcPr marL="36000" marR="36000" anchor="ctr">
                    <a:solidFill>
                      <a:srgbClr val="CBCED3"/>
                    </a:solidFill>
                  </a:tcPr>
                </a:tc>
                <a:tc vMerge="1">
                  <a:txBody>
                    <a:bodyPr/>
                    <a:lstStyle/>
                    <a:p>
                      <a:endParaRPr lang="de-DE"/>
                    </a:p>
                  </a:txBody>
                  <a:tcPr/>
                </a:tc>
                <a:tc vMerge="1">
                  <a:txBody>
                    <a:bodyPr/>
                    <a:lstStyle/>
                    <a:p>
                      <a:endParaRPr lang="de-DE"/>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800" kern="1200">
                          <a:solidFill>
                            <a:schemeClr val="dk1"/>
                          </a:solidFill>
                          <a:latin typeface="+mn-lt"/>
                          <a:ea typeface="+mn-ea"/>
                          <a:cs typeface="+mn-cs"/>
                        </a:rPr>
                        <a:t>26,9 Monate (20,5; NE)</a:t>
                      </a:r>
                    </a:p>
                  </a:txBody>
                  <a:tcPr marL="36000" marR="36000" anchor="ctr">
                    <a:solidFill>
                      <a:srgbClr val="CBCED3"/>
                    </a:solidFill>
                  </a:tcPr>
                </a:tc>
                <a:extLst>
                  <a:ext uri="{0D108BD9-81ED-4DB2-BD59-A6C34878D82A}">
                    <a16:rowId xmlns="" xmlns:a16="http://schemas.microsoft.com/office/drawing/2014/main" val="10002"/>
                  </a:ext>
                </a:extLst>
              </a:tr>
            </a:tbl>
          </a:graphicData>
        </a:graphic>
      </p:graphicFrame>
      <p:sp>
        <p:nvSpPr>
          <p:cNvPr id="2" name="Titel 1">
            <a:extLst>
              <a:ext uri="{FF2B5EF4-FFF2-40B4-BE49-F238E27FC236}">
                <a16:creationId xmlns="" xmlns:a16="http://schemas.microsoft.com/office/drawing/2014/main" id="{C7021EBB-967C-44D9-B6C8-33799C246746}"/>
              </a:ext>
            </a:extLst>
          </p:cNvPr>
          <p:cNvSpPr>
            <a:spLocks noGrp="1"/>
          </p:cNvSpPr>
          <p:nvPr>
            <p:ph type="title"/>
          </p:nvPr>
        </p:nvSpPr>
        <p:spPr/>
        <p:txBody>
          <a:bodyPr/>
          <a:lstStyle/>
          <a:p>
            <a:r>
              <a:rPr lang="en-US"/>
              <a:t>HER2CLIMB</a:t>
            </a:r>
            <a:endParaRPr lang="de-DE"/>
          </a:p>
        </p:txBody>
      </p:sp>
      <p:sp>
        <p:nvSpPr>
          <p:cNvPr id="4" name="Fußzeilenplatzhalter 3">
            <a:extLst>
              <a:ext uri="{FF2B5EF4-FFF2-40B4-BE49-F238E27FC236}">
                <a16:creationId xmlns="" xmlns:a16="http://schemas.microsoft.com/office/drawing/2014/main" id="{3917E413-E844-4546-BCDC-DE3E8461E1D1}"/>
              </a:ext>
            </a:extLst>
          </p:cNvPr>
          <p:cNvSpPr>
            <a:spLocks noGrp="1"/>
          </p:cNvSpPr>
          <p:nvPr>
            <p:ph type="ftr" sz="quarter" idx="3"/>
          </p:nvPr>
        </p:nvSpPr>
        <p:spPr/>
        <p:txBody>
          <a:bodyPr/>
          <a:lstStyle/>
          <a:p>
            <a:r>
              <a:rPr lang="de-DE" err="1"/>
              <a:t>Curigliano</a:t>
            </a:r>
            <a:r>
              <a:rPr lang="de-DE"/>
              <a:t> </a:t>
            </a:r>
            <a:r>
              <a:rPr lang="en-US" kern="0"/>
              <a:t>et al. | 2021 ASCO Annual Meeting |  Clin Oncol 39, 2021 (suppl 15; </a:t>
            </a:r>
            <a:r>
              <a:rPr lang="en-US" kern="0" err="1"/>
              <a:t>abstr</a:t>
            </a:r>
            <a:r>
              <a:rPr lang="en-US" kern="0"/>
              <a:t> 1043)</a:t>
            </a:r>
          </a:p>
        </p:txBody>
      </p:sp>
      <p:sp>
        <p:nvSpPr>
          <p:cNvPr id="5" name="Untertitel 4">
            <a:extLst>
              <a:ext uri="{FF2B5EF4-FFF2-40B4-BE49-F238E27FC236}">
                <a16:creationId xmlns="" xmlns:a16="http://schemas.microsoft.com/office/drawing/2014/main" id="{D67D6663-E5F4-4057-9410-E74FDF4B00C1}"/>
              </a:ext>
            </a:extLst>
          </p:cNvPr>
          <p:cNvSpPr>
            <a:spLocks noGrp="1"/>
          </p:cNvSpPr>
          <p:nvPr>
            <p:ph type="subTitle" idx="12"/>
          </p:nvPr>
        </p:nvSpPr>
        <p:spPr/>
        <p:txBody>
          <a:bodyPr/>
          <a:lstStyle/>
          <a:p>
            <a:r>
              <a:rPr lang="de-DE">
                <a:solidFill>
                  <a:srgbClr val="003865"/>
                </a:solidFill>
              </a:rPr>
              <a:t>Gesamtüberleben in vorab festgelegten Subgruppenanalysen</a:t>
            </a:r>
            <a:endParaRPr lang="de-DE"/>
          </a:p>
        </p:txBody>
      </p:sp>
      <p:sp>
        <p:nvSpPr>
          <p:cNvPr id="6" name="Foliennummernplatzhalter 5">
            <a:extLst>
              <a:ext uri="{FF2B5EF4-FFF2-40B4-BE49-F238E27FC236}">
                <a16:creationId xmlns="" xmlns:a16="http://schemas.microsoft.com/office/drawing/2014/main" id="{360C1451-D5ED-4E59-909B-AD120D06EAAF}"/>
              </a:ext>
            </a:extLst>
          </p:cNvPr>
          <p:cNvSpPr>
            <a:spLocks noGrp="1"/>
          </p:cNvSpPr>
          <p:nvPr>
            <p:ph type="sldNum" sz="quarter" idx="4"/>
          </p:nvPr>
        </p:nvSpPr>
        <p:spPr/>
        <p:txBody>
          <a:bodyPr/>
          <a:lstStyle/>
          <a:p>
            <a:fld id="{3C4F54F3-C349-4609-AFEE-01462D5C7942}" type="slidenum">
              <a:rPr lang="en-GB" smtClean="0"/>
              <a:pPr/>
              <a:t>22</a:t>
            </a:fld>
            <a:endParaRPr lang="en-GB"/>
          </a:p>
        </p:txBody>
      </p:sp>
      <p:sp>
        <p:nvSpPr>
          <p:cNvPr id="17" name="Inhaltsplatzhalter 2">
            <a:extLst>
              <a:ext uri="{FF2B5EF4-FFF2-40B4-BE49-F238E27FC236}">
                <a16:creationId xmlns="" xmlns:a16="http://schemas.microsoft.com/office/drawing/2014/main" id="{A4113087-0C24-4339-ADCB-432721E06185}"/>
              </a:ext>
            </a:extLst>
          </p:cNvPr>
          <p:cNvSpPr>
            <a:spLocks noGrp="1"/>
          </p:cNvSpPr>
          <p:nvPr>
            <p:ph idx="1"/>
          </p:nvPr>
        </p:nvSpPr>
        <p:spPr>
          <a:xfrm>
            <a:off x="5131317" y="3231007"/>
            <a:ext cx="3612906" cy="1411586"/>
          </a:xfrm>
        </p:spPr>
        <p:txBody>
          <a:bodyPr/>
          <a:lstStyle/>
          <a:p>
            <a:pPr marL="182563" indent="-182563"/>
            <a:r>
              <a:rPr lang="de-DE" sz="1100"/>
              <a:t>Der OS-Benefit war generell konsistent in allen Subgruppen.</a:t>
            </a:r>
          </a:p>
          <a:p>
            <a:pPr marL="182563" indent="-182563"/>
            <a:r>
              <a:rPr lang="de-DE" sz="1100"/>
              <a:t>Eine klinisch bedeutsame Verbesserung des OS wurde bei Patientinnen mit und ohne viszerale Metastasen beobachtet</a:t>
            </a:r>
            <a:r>
              <a:rPr lang="de-DE" sz="1200"/>
              <a:t>. </a:t>
            </a:r>
            <a:endParaRPr lang="en-US" sz="1200"/>
          </a:p>
        </p:txBody>
      </p:sp>
      <p:cxnSp>
        <p:nvCxnSpPr>
          <p:cNvPr id="16" name="Gerader Verbinder 110">
            <a:extLst>
              <a:ext uri="{FF2B5EF4-FFF2-40B4-BE49-F238E27FC236}">
                <a16:creationId xmlns="" xmlns:a16="http://schemas.microsoft.com/office/drawing/2014/main" id="{27970326-E193-4089-B103-E422FA456FE7}"/>
              </a:ext>
            </a:extLst>
          </p:cNvPr>
          <p:cNvCxnSpPr>
            <a:cxnSpLocks/>
          </p:cNvCxnSpPr>
          <p:nvPr/>
        </p:nvCxnSpPr>
        <p:spPr>
          <a:xfrm flipV="1">
            <a:off x="1263674" y="4239912"/>
            <a:ext cx="3965855" cy="11985"/>
          </a:xfrm>
          <a:prstGeom prst="line">
            <a:avLst/>
          </a:prstGeom>
          <a:noFill/>
          <a:ln w="12700" cap="flat" cmpd="sng" algn="ctr">
            <a:solidFill>
              <a:srgbClr val="000000"/>
            </a:solidFill>
            <a:prstDash val="solid"/>
            <a:headEnd type="none" w="med" len="med"/>
            <a:tailEnd type="none" w="med" len="med"/>
          </a:ln>
          <a:effectLst/>
        </p:spPr>
      </p:cxnSp>
      <p:sp>
        <p:nvSpPr>
          <p:cNvPr id="109" name="Textfeld 108">
            <a:extLst>
              <a:ext uri="{FF2B5EF4-FFF2-40B4-BE49-F238E27FC236}">
                <a16:creationId xmlns="" xmlns:a16="http://schemas.microsoft.com/office/drawing/2014/main" id="{C5861F5E-B030-4932-BD4C-9C8BD0827335}"/>
              </a:ext>
            </a:extLst>
          </p:cNvPr>
          <p:cNvSpPr txBox="1"/>
          <p:nvPr/>
        </p:nvSpPr>
        <p:spPr>
          <a:xfrm>
            <a:off x="4083668" y="4239908"/>
            <a:ext cx="300082" cy="202240"/>
          </a:xfrm>
          <a:prstGeom prst="rect">
            <a:avLst/>
          </a:prstGeom>
          <a:noFill/>
        </p:spPr>
        <p:txBody>
          <a:bodyPr wrap="none" rtlCol="0">
            <a:spAutoFit/>
          </a:bodyPr>
          <a:lstStyle/>
          <a:p>
            <a:r>
              <a:rPr lang="de-DE" sz="800" b="1"/>
              <a:t>10</a:t>
            </a:r>
          </a:p>
        </p:txBody>
      </p:sp>
      <p:sp>
        <p:nvSpPr>
          <p:cNvPr id="112" name="Textfeld 111">
            <a:extLst>
              <a:ext uri="{FF2B5EF4-FFF2-40B4-BE49-F238E27FC236}">
                <a16:creationId xmlns="" xmlns:a16="http://schemas.microsoft.com/office/drawing/2014/main" id="{E4AE1347-CFB9-495A-9AFF-64527ACFF190}"/>
              </a:ext>
            </a:extLst>
          </p:cNvPr>
          <p:cNvSpPr txBox="1"/>
          <p:nvPr/>
        </p:nvSpPr>
        <p:spPr>
          <a:xfrm>
            <a:off x="2091658" y="4430513"/>
            <a:ext cx="990977" cy="202240"/>
          </a:xfrm>
          <a:prstGeom prst="rect">
            <a:avLst/>
          </a:prstGeom>
          <a:noFill/>
        </p:spPr>
        <p:txBody>
          <a:bodyPr wrap="none" rtlCol="0">
            <a:spAutoFit/>
          </a:bodyPr>
          <a:lstStyle/>
          <a:p>
            <a:r>
              <a:rPr lang="de-DE" sz="800" b="1"/>
              <a:t>Vorteil </a:t>
            </a:r>
            <a:r>
              <a:rPr lang="de-DE" sz="800" b="1" err="1"/>
              <a:t>Tucatinib</a:t>
            </a:r>
            <a:endParaRPr lang="de-DE" sz="800" b="1"/>
          </a:p>
        </p:txBody>
      </p:sp>
      <p:cxnSp>
        <p:nvCxnSpPr>
          <p:cNvPr id="14" name="Gerader Verbinder 108">
            <a:extLst>
              <a:ext uri="{FF2B5EF4-FFF2-40B4-BE49-F238E27FC236}">
                <a16:creationId xmlns="" xmlns:a16="http://schemas.microsoft.com/office/drawing/2014/main" id="{B55F152F-409F-462A-9C5F-672E28A3C9D5}"/>
              </a:ext>
            </a:extLst>
          </p:cNvPr>
          <p:cNvCxnSpPr>
            <a:cxnSpLocks/>
          </p:cNvCxnSpPr>
          <p:nvPr/>
        </p:nvCxnSpPr>
        <p:spPr>
          <a:xfrm>
            <a:off x="3261143" y="1579105"/>
            <a:ext cx="0" cy="2672787"/>
          </a:xfrm>
          <a:prstGeom prst="line">
            <a:avLst/>
          </a:prstGeom>
          <a:noFill/>
          <a:ln w="12700" cap="flat" cmpd="sng" algn="ctr">
            <a:solidFill>
              <a:srgbClr val="000000"/>
            </a:solidFill>
            <a:prstDash val="solid"/>
            <a:headEnd type="none" w="med" len="med"/>
            <a:tailEnd type="none" w="med" len="med"/>
          </a:ln>
          <a:effectLst/>
        </p:spPr>
      </p:cxnSp>
      <p:cxnSp>
        <p:nvCxnSpPr>
          <p:cNvPr id="130" name="Gerader Verbinder 110">
            <a:extLst>
              <a:ext uri="{FF2B5EF4-FFF2-40B4-BE49-F238E27FC236}">
                <a16:creationId xmlns="" xmlns:a16="http://schemas.microsoft.com/office/drawing/2014/main" id="{27970326-E193-4089-B103-E422FA456FE7}"/>
              </a:ext>
            </a:extLst>
          </p:cNvPr>
          <p:cNvCxnSpPr>
            <a:cxnSpLocks/>
          </p:cNvCxnSpPr>
          <p:nvPr/>
        </p:nvCxnSpPr>
        <p:spPr>
          <a:xfrm flipV="1">
            <a:off x="1265133" y="4249100"/>
            <a:ext cx="0" cy="37350"/>
          </a:xfrm>
          <a:prstGeom prst="line">
            <a:avLst/>
          </a:prstGeom>
          <a:noFill/>
          <a:ln w="12700" cap="flat" cmpd="sng" algn="ctr">
            <a:solidFill>
              <a:srgbClr val="000000"/>
            </a:solidFill>
            <a:prstDash val="solid"/>
            <a:headEnd type="none" w="med" len="med"/>
            <a:tailEnd type="none" w="med" len="med"/>
          </a:ln>
          <a:effectLst/>
        </p:spPr>
      </p:cxnSp>
      <p:cxnSp>
        <p:nvCxnSpPr>
          <p:cNvPr id="144" name="Gerade Verbindung mit Pfeil 143">
            <a:extLst>
              <a:ext uri="{FF2B5EF4-FFF2-40B4-BE49-F238E27FC236}">
                <a16:creationId xmlns="" xmlns:a16="http://schemas.microsoft.com/office/drawing/2014/main" id="{2FB037D5-3568-4FEB-825C-70B1BA00FA1E}"/>
              </a:ext>
            </a:extLst>
          </p:cNvPr>
          <p:cNvCxnSpPr>
            <a:cxnSpLocks/>
            <a:endCxn id="108" idx="2"/>
          </p:cNvCxnSpPr>
          <p:nvPr/>
        </p:nvCxnSpPr>
        <p:spPr>
          <a:xfrm flipH="1" flipV="1">
            <a:off x="1253141" y="4442148"/>
            <a:ext cx="1960262" cy="6636"/>
          </a:xfrm>
          <a:prstGeom prst="straightConnector1">
            <a:avLst/>
          </a:prstGeom>
          <a:ln w="12700">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45" name="Gerade Verbindung mit Pfeil 144">
            <a:extLst>
              <a:ext uri="{FF2B5EF4-FFF2-40B4-BE49-F238E27FC236}">
                <a16:creationId xmlns="" xmlns:a16="http://schemas.microsoft.com/office/drawing/2014/main" id="{B4B4F3B2-042D-4380-ACA5-A0340FEE44EE}"/>
              </a:ext>
            </a:extLst>
          </p:cNvPr>
          <p:cNvCxnSpPr>
            <a:cxnSpLocks/>
            <a:stCxn id="111" idx="2"/>
          </p:cNvCxnSpPr>
          <p:nvPr/>
        </p:nvCxnSpPr>
        <p:spPr>
          <a:xfrm flipH="1">
            <a:off x="3312551" y="4442148"/>
            <a:ext cx="1904222" cy="6811"/>
          </a:xfrm>
          <a:prstGeom prst="straightConnector1">
            <a:avLst/>
          </a:prstGeom>
          <a:ln w="12700">
            <a:solidFill>
              <a:schemeClr val="tx1"/>
            </a:solidFill>
            <a:headEnd type="triangle" w="med" len="med"/>
            <a:tailEnd type="none"/>
          </a:ln>
          <a:effectLst/>
        </p:spPr>
        <p:style>
          <a:lnRef idx="2">
            <a:schemeClr val="accent1"/>
          </a:lnRef>
          <a:fillRef idx="0">
            <a:schemeClr val="accent1"/>
          </a:fillRef>
          <a:effectRef idx="1">
            <a:schemeClr val="accent1"/>
          </a:effectRef>
          <a:fontRef idx="minor">
            <a:schemeClr val="tx1"/>
          </a:fontRef>
        </p:style>
      </p:cxnSp>
      <p:sp>
        <p:nvSpPr>
          <p:cNvPr id="146" name="Textfeld 145">
            <a:extLst>
              <a:ext uri="{FF2B5EF4-FFF2-40B4-BE49-F238E27FC236}">
                <a16:creationId xmlns="" xmlns:a16="http://schemas.microsoft.com/office/drawing/2014/main" id="{508290CD-03CF-4604-B133-71650FBD1676}"/>
              </a:ext>
            </a:extLst>
          </p:cNvPr>
          <p:cNvSpPr txBox="1"/>
          <p:nvPr/>
        </p:nvSpPr>
        <p:spPr>
          <a:xfrm>
            <a:off x="3138219" y="4239908"/>
            <a:ext cx="242374" cy="202240"/>
          </a:xfrm>
          <a:prstGeom prst="rect">
            <a:avLst/>
          </a:prstGeom>
          <a:noFill/>
        </p:spPr>
        <p:txBody>
          <a:bodyPr wrap="none" rtlCol="0">
            <a:spAutoFit/>
          </a:bodyPr>
          <a:lstStyle/>
          <a:p>
            <a:r>
              <a:rPr lang="de-DE" sz="800" b="1"/>
              <a:t>1</a:t>
            </a:r>
          </a:p>
        </p:txBody>
      </p:sp>
      <p:cxnSp>
        <p:nvCxnSpPr>
          <p:cNvPr id="188" name="Gerade Verbindung 125">
            <a:extLst>
              <a:ext uri="{FF2B5EF4-FFF2-40B4-BE49-F238E27FC236}">
                <a16:creationId xmlns="" xmlns:a16="http://schemas.microsoft.com/office/drawing/2014/main" id="{98734ECE-C20E-4965-AFAE-A854E9BFD3D9}"/>
              </a:ext>
            </a:extLst>
          </p:cNvPr>
          <p:cNvCxnSpPr/>
          <p:nvPr/>
        </p:nvCxnSpPr>
        <p:spPr>
          <a:xfrm>
            <a:off x="3043777" y="3254904"/>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9" name="Gerade Verbindung 126">
            <a:extLst>
              <a:ext uri="{FF2B5EF4-FFF2-40B4-BE49-F238E27FC236}">
                <a16:creationId xmlns="" xmlns:a16="http://schemas.microsoft.com/office/drawing/2014/main" id="{75CE9FFF-D03E-4EE3-87A2-86334DFC217B}"/>
              </a:ext>
            </a:extLst>
          </p:cNvPr>
          <p:cNvCxnSpPr/>
          <p:nvPr/>
        </p:nvCxnSpPr>
        <p:spPr>
          <a:xfrm>
            <a:off x="3312551" y="3252669"/>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2" name="Gerader Verbinder 12">
            <a:extLst>
              <a:ext uri="{FF2B5EF4-FFF2-40B4-BE49-F238E27FC236}">
                <a16:creationId xmlns="" xmlns:a16="http://schemas.microsoft.com/office/drawing/2014/main" id="{4AF4CFC3-5233-4D3E-BDAE-7B5DE6EF4A94}"/>
              </a:ext>
            </a:extLst>
          </p:cNvPr>
          <p:cNvCxnSpPr>
            <a:cxnSpLocks/>
          </p:cNvCxnSpPr>
          <p:nvPr/>
        </p:nvCxnSpPr>
        <p:spPr>
          <a:xfrm>
            <a:off x="2832978" y="1969243"/>
            <a:ext cx="444936" cy="1046"/>
          </a:xfrm>
          <a:prstGeom prst="line">
            <a:avLst/>
          </a:prstGeom>
          <a:noFill/>
          <a:ln w="19050" cap="flat" cmpd="sng" algn="ctr">
            <a:solidFill>
              <a:srgbClr val="000000"/>
            </a:solidFill>
            <a:prstDash val="solid"/>
            <a:headEnd type="none" w="med" len="med"/>
            <a:tailEnd type="none" w="med" len="med"/>
          </a:ln>
          <a:effectLst/>
        </p:spPr>
      </p:cxnSp>
      <p:sp>
        <p:nvSpPr>
          <p:cNvPr id="33" name="Ellipse 32">
            <a:extLst>
              <a:ext uri="{FF2B5EF4-FFF2-40B4-BE49-F238E27FC236}">
                <a16:creationId xmlns="" xmlns:a16="http://schemas.microsoft.com/office/drawing/2014/main" id="{E46588D9-16B5-4AEB-888D-2DEB726E3350}"/>
              </a:ext>
            </a:extLst>
          </p:cNvPr>
          <p:cNvSpPr/>
          <p:nvPr/>
        </p:nvSpPr>
        <p:spPr>
          <a:xfrm>
            <a:off x="3008550" y="1943638"/>
            <a:ext cx="65243" cy="51212"/>
          </a:xfrm>
          <a:prstGeom prst="ellipse">
            <a:avLst/>
          </a:prstGeom>
          <a:solidFill>
            <a:srgbClr val="000000"/>
          </a:solidFill>
          <a:ln w="9525" cap="flat" cmpd="sng" algn="ctr">
            <a:noFill/>
            <a:prstDash val="solid"/>
          </a:ln>
          <a:effectLst/>
        </p:spPr>
        <p:txBody>
          <a:bodyPr rtlCol="0" anchor="ctr"/>
          <a:lstStyle/>
          <a:p>
            <a:pPr algn="ctr" defTabSz="914400">
              <a:defRPr/>
            </a:pPr>
            <a:endParaRPr lang="de-DE" kern="0">
              <a:solidFill>
                <a:srgbClr val="FFFFFF"/>
              </a:solidFill>
            </a:endParaRPr>
          </a:p>
        </p:txBody>
      </p:sp>
      <p:cxnSp>
        <p:nvCxnSpPr>
          <p:cNvPr id="30" name="Gerade Verbindung 125">
            <a:extLst>
              <a:ext uri="{FF2B5EF4-FFF2-40B4-BE49-F238E27FC236}">
                <a16:creationId xmlns="" xmlns:a16="http://schemas.microsoft.com/office/drawing/2014/main" id="{3A893CC7-E7CE-4DDE-88ED-ACEDF577CDF7}"/>
              </a:ext>
            </a:extLst>
          </p:cNvPr>
          <p:cNvCxnSpPr/>
          <p:nvPr/>
        </p:nvCxnSpPr>
        <p:spPr>
          <a:xfrm>
            <a:off x="2837037" y="1940266"/>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126">
            <a:extLst>
              <a:ext uri="{FF2B5EF4-FFF2-40B4-BE49-F238E27FC236}">
                <a16:creationId xmlns="" xmlns:a16="http://schemas.microsoft.com/office/drawing/2014/main" id="{7FC51B0F-1210-4C1D-9FE5-6EAEA6654B2A}"/>
              </a:ext>
            </a:extLst>
          </p:cNvPr>
          <p:cNvCxnSpPr/>
          <p:nvPr/>
        </p:nvCxnSpPr>
        <p:spPr>
          <a:xfrm>
            <a:off x="3282983" y="1940266"/>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6" name="Gerader Verbinder 12">
            <a:extLst>
              <a:ext uri="{FF2B5EF4-FFF2-40B4-BE49-F238E27FC236}">
                <a16:creationId xmlns="" xmlns:a16="http://schemas.microsoft.com/office/drawing/2014/main" id="{3672F3D8-6103-4A81-A5A7-3FF41068C4C9}"/>
              </a:ext>
            </a:extLst>
          </p:cNvPr>
          <p:cNvCxnSpPr>
            <a:cxnSpLocks/>
          </p:cNvCxnSpPr>
          <p:nvPr/>
        </p:nvCxnSpPr>
        <p:spPr>
          <a:xfrm>
            <a:off x="2907286" y="3168915"/>
            <a:ext cx="253406" cy="2936"/>
          </a:xfrm>
          <a:prstGeom prst="line">
            <a:avLst/>
          </a:prstGeom>
          <a:noFill/>
          <a:ln w="19050" cap="flat" cmpd="sng" algn="ctr">
            <a:solidFill>
              <a:srgbClr val="000000"/>
            </a:solidFill>
            <a:prstDash val="solid"/>
            <a:headEnd type="none" w="med" len="med"/>
            <a:tailEnd type="none" w="med" len="med"/>
          </a:ln>
          <a:effectLst/>
        </p:spPr>
      </p:cxnSp>
      <p:sp>
        <p:nvSpPr>
          <p:cNvPr id="57" name="Ellipse 56">
            <a:extLst>
              <a:ext uri="{FF2B5EF4-FFF2-40B4-BE49-F238E27FC236}">
                <a16:creationId xmlns="" xmlns:a16="http://schemas.microsoft.com/office/drawing/2014/main" id="{7BCD8881-CC32-4E8F-9560-53ECCA41A4EB}"/>
              </a:ext>
            </a:extLst>
          </p:cNvPr>
          <p:cNvSpPr/>
          <p:nvPr/>
        </p:nvSpPr>
        <p:spPr>
          <a:xfrm>
            <a:off x="2993978" y="3142263"/>
            <a:ext cx="60082" cy="51212"/>
          </a:xfrm>
          <a:prstGeom prst="ellipse">
            <a:avLst/>
          </a:prstGeom>
          <a:solidFill>
            <a:srgbClr val="000000"/>
          </a:solidFill>
          <a:ln w="9525" cap="flat" cmpd="sng" algn="ctr">
            <a:noFill/>
            <a:prstDash val="solid"/>
          </a:ln>
          <a:effectLst/>
        </p:spPr>
        <p:txBody>
          <a:bodyPr rtlCol="0" anchor="ctr"/>
          <a:lstStyle/>
          <a:p>
            <a:pPr algn="ctr" defTabSz="914400">
              <a:defRPr/>
            </a:pPr>
            <a:endParaRPr lang="de-DE" kern="0">
              <a:solidFill>
                <a:srgbClr val="FFFFFF"/>
              </a:solidFill>
            </a:endParaRPr>
          </a:p>
        </p:txBody>
      </p:sp>
      <p:cxnSp>
        <p:nvCxnSpPr>
          <p:cNvPr id="54" name="Gerade Verbindung 125">
            <a:extLst>
              <a:ext uri="{FF2B5EF4-FFF2-40B4-BE49-F238E27FC236}">
                <a16:creationId xmlns="" xmlns:a16="http://schemas.microsoft.com/office/drawing/2014/main" id="{4522BD15-D82F-481B-B9A9-71B01A650914}"/>
              </a:ext>
            </a:extLst>
          </p:cNvPr>
          <p:cNvCxnSpPr/>
          <p:nvPr/>
        </p:nvCxnSpPr>
        <p:spPr>
          <a:xfrm>
            <a:off x="2911325" y="3138892"/>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5" name="Gerade Verbindung 126">
            <a:extLst>
              <a:ext uri="{FF2B5EF4-FFF2-40B4-BE49-F238E27FC236}">
                <a16:creationId xmlns="" xmlns:a16="http://schemas.microsoft.com/office/drawing/2014/main" id="{5BB5E7F9-3011-4348-A7F1-8F1F552150DA}"/>
              </a:ext>
            </a:extLst>
          </p:cNvPr>
          <p:cNvCxnSpPr/>
          <p:nvPr/>
        </p:nvCxnSpPr>
        <p:spPr>
          <a:xfrm>
            <a:off x="3159668" y="3138891"/>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Gerader Verbinder 12">
            <a:extLst>
              <a:ext uri="{FF2B5EF4-FFF2-40B4-BE49-F238E27FC236}">
                <a16:creationId xmlns="" xmlns:a16="http://schemas.microsoft.com/office/drawing/2014/main" id="{45A59994-90D1-450F-8559-BF76EAE21DF7}"/>
              </a:ext>
            </a:extLst>
          </p:cNvPr>
          <p:cNvCxnSpPr>
            <a:cxnSpLocks/>
          </p:cNvCxnSpPr>
          <p:nvPr/>
        </p:nvCxnSpPr>
        <p:spPr>
          <a:xfrm>
            <a:off x="3024852" y="1690192"/>
            <a:ext cx="198509" cy="0"/>
          </a:xfrm>
          <a:prstGeom prst="line">
            <a:avLst/>
          </a:prstGeom>
          <a:noFill/>
          <a:ln w="19050" cap="flat" cmpd="sng" algn="ctr">
            <a:solidFill>
              <a:srgbClr val="000000"/>
            </a:solidFill>
            <a:prstDash val="solid"/>
            <a:headEnd type="none" w="med" len="med"/>
            <a:tailEnd type="none" w="med" len="med"/>
          </a:ln>
          <a:effectLst/>
        </p:spPr>
      </p:cxnSp>
      <p:sp>
        <p:nvSpPr>
          <p:cNvPr id="27" name="Ellipse 26">
            <a:extLst>
              <a:ext uri="{FF2B5EF4-FFF2-40B4-BE49-F238E27FC236}">
                <a16:creationId xmlns="" xmlns:a16="http://schemas.microsoft.com/office/drawing/2014/main" id="{A5971BFC-C197-481F-8C01-88193D06256B}"/>
              </a:ext>
            </a:extLst>
          </p:cNvPr>
          <p:cNvSpPr/>
          <p:nvPr/>
        </p:nvSpPr>
        <p:spPr>
          <a:xfrm>
            <a:off x="3086397" y="1663541"/>
            <a:ext cx="60266" cy="51212"/>
          </a:xfrm>
          <a:prstGeom prst="ellipse">
            <a:avLst/>
          </a:prstGeom>
          <a:solidFill>
            <a:srgbClr val="000000"/>
          </a:solidFill>
          <a:ln w="9525" cap="flat" cmpd="sng" algn="ctr">
            <a:noFill/>
            <a:prstDash val="solid"/>
          </a:ln>
          <a:effectLst/>
        </p:spPr>
        <p:txBody>
          <a:bodyPr rtlCol="0" anchor="ctr"/>
          <a:lstStyle/>
          <a:p>
            <a:pPr algn="ctr" defTabSz="914400">
              <a:defRPr/>
            </a:pPr>
            <a:endParaRPr lang="de-DE" kern="0">
              <a:solidFill>
                <a:srgbClr val="FFFFFF"/>
              </a:solidFill>
            </a:endParaRPr>
          </a:p>
        </p:txBody>
      </p:sp>
      <p:cxnSp>
        <p:nvCxnSpPr>
          <p:cNvPr id="24" name="Gerade Verbindung 125">
            <a:extLst>
              <a:ext uri="{FF2B5EF4-FFF2-40B4-BE49-F238E27FC236}">
                <a16:creationId xmlns="" xmlns:a16="http://schemas.microsoft.com/office/drawing/2014/main" id="{6624AA15-7B53-4A60-8A28-486B746750CA}"/>
              </a:ext>
            </a:extLst>
          </p:cNvPr>
          <p:cNvCxnSpPr/>
          <p:nvPr/>
        </p:nvCxnSpPr>
        <p:spPr>
          <a:xfrm>
            <a:off x="3026752" y="1660169"/>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Gerade Verbindung 126">
            <a:extLst>
              <a:ext uri="{FF2B5EF4-FFF2-40B4-BE49-F238E27FC236}">
                <a16:creationId xmlns="" xmlns:a16="http://schemas.microsoft.com/office/drawing/2014/main" id="{65F95978-01E2-4B24-A84A-E53F52EF3585}"/>
              </a:ext>
            </a:extLst>
          </p:cNvPr>
          <p:cNvCxnSpPr/>
          <p:nvPr/>
        </p:nvCxnSpPr>
        <p:spPr>
          <a:xfrm>
            <a:off x="3225832" y="1660169"/>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8" name="Gerader Verbinder 12">
            <a:extLst>
              <a:ext uri="{FF2B5EF4-FFF2-40B4-BE49-F238E27FC236}">
                <a16:creationId xmlns="" xmlns:a16="http://schemas.microsoft.com/office/drawing/2014/main" id="{07892EBE-628B-464B-AE1D-0D4242E8B574}"/>
              </a:ext>
            </a:extLst>
          </p:cNvPr>
          <p:cNvCxnSpPr>
            <a:cxnSpLocks/>
          </p:cNvCxnSpPr>
          <p:nvPr/>
        </p:nvCxnSpPr>
        <p:spPr>
          <a:xfrm>
            <a:off x="3025718" y="2082602"/>
            <a:ext cx="217516" cy="0"/>
          </a:xfrm>
          <a:prstGeom prst="line">
            <a:avLst/>
          </a:prstGeom>
          <a:noFill/>
          <a:ln w="19050" cap="flat" cmpd="sng" algn="ctr">
            <a:solidFill>
              <a:srgbClr val="000000"/>
            </a:solidFill>
            <a:prstDash val="solid"/>
            <a:headEnd type="none" w="med" len="med"/>
            <a:tailEnd type="none" w="med" len="med"/>
          </a:ln>
          <a:effectLst/>
        </p:spPr>
      </p:cxnSp>
      <p:sp>
        <p:nvSpPr>
          <p:cNvPr id="39" name="Ellipse 38">
            <a:extLst>
              <a:ext uri="{FF2B5EF4-FFF2-40B4-BE49-F238E27FC236}">
                <a16:creationId xmlns="" xmlns:a16="http://schemas.microsoft.com/office/drawing/2014/main" id="{8DBAF4F5-965F-4A67-A5A8-385B5EB355EE}"/>
              </a:ext>
            </a:extLst>
          </p:cNvPr>
          <p:cNvSpPr/>
          <p:nvPr/>
        </p:nvSpPr>
        <p:spPr>
          <a:xfrm>
            <a:off x="3095446" y="2055951"/>
            <a:ext cx="65240" cy="51212"/>
          </a:xfrm>
          <a:prstGeom prst="ellipse">
            <a:avLst/>
          </a:prstGeom>
          <a:solidFill>
            <a:srgbClr val="000000"/>
          </a:solidFill>
          <a:ln w="9525" cap="flat" cmpd="sng" algn="ctr">
            <a:noFill/>
            <a:prstDash val="solid"/>
          </a:ln>
          <a:effectLst/>
        </p:spPr>
        <p:txBody>
          <a:bodyPr rtlCol="0" anchor="ctr"/>
          <a:lstStyle/>
          <a:p>
            <a:pPr algn="ctr" defTabSz="914400">
              <a:defRPr/>
            </a:pPr>
            <a:endParaRPr lang="de-DE" kern="0">
              <a:solidFill>
                <a:srgbClr val="FFFFFF"/>
              </a:solidFill>
            </a:endParaRPr>
          </a:p>
        </p:txBody>
      </p:sp>
      <p:cxnSp>
        <p:nvCxnSpPr>
          <p:cNvPr id="36" name="Gerade Verbindung 125">
            <a:extLst>
              <a:ext uri="{FF2B5EF4-FFF2-40B4-BE49-F238E27FC236}">
                <a16:creationId xmlns="" xmlns:a16="http://schemas.microsoft.com/office/drawing/2014/main" id="{5B52808A-3916-40E3-8001-168363EBF0B6}"/>
              </a:ext>
            </a:extLst>
          </p:cNvPr>
          <p:cNvCxnSpPr/>
          <p:nvPr/>
        </p:nvCxnSpPr>
        <p:spPr>
          <a:xfrm>
            <a:off x="3027800" y="2052579"/>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Gerade Verbindung 126">
            <a:extLst>
              <a:ext uri="{FF2B5EF4-FFF2-40B4-BE49-F238E27FC236}">
                <a16:creationId xmlns="" xmlns:a16="http://schemas.microsoft.com/office/drawing/2014/main" id="{FE97830F-DE21-47C8-B335-1A6C58D53F28}"/>
              </a:ext>
            </a:extLst>
          </p:cNvPr>
          <p:cNvCxnSpPr/>
          <p:nvPr/>
        </p:nvCxnSpPr>
        <p:spPr>
          <a:xfrm>
            <a:off x="3245942" y="2052579"/>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Gerader Verbinder 12">
            <a:extLst>
              <a:ext uri="{FF2B5EF4-FFF2-40B4-BE49-F238E27FC236}">
                <a16:creationId xmlns="" xmlns:a16="http://schemas.microsoft.com/office/drawing/2014/main" id="{96355880-2E89-4B36-AD84-220EF197F8E5}"/>
              </a:ext>
            </a:extLst>
          </p:cNvPr>
          <p:cNvCxnSpPr>
            <a:cxnSpLocks/>
          </p:cNvCxnSpPr>
          <p:nvPr/>
        </p:nvCxnSpPr>
        <p:spPr>
          <a:xfrm>
            <a:off x="3033971" y="2376195"/>
            <a:ext cx="209915" cy="0"/>
          </a:xfrm>
          <a:prstGeom prst="line">
            <a:avLst/>
          </a:prstGeom>
          <a:noFill/>
          <a:ln w="19050" cap="flat" cmpd="sng" algn="ctr">
            <a:solidFill>
              <a:srgbClr val="000000"/>
            </a:solidFill>
            <a:prstDash val="solid"/>
            <a:headEnd type="none" w="med" len="med"/>
            <a:tailEnd type="none" w="med" len="med"/>
          </a:ln>
          <a:effectLst/>
        </p:spPr>
      </p:cxnSp>
      <p:sp>
        <p:nvSpPr>
          <p:cNvPr id="45" name="Ellipse 44">
            <a:extLst>
              <a:ext uri="{FF2B5EF4-FFF2-40B4-BE49-F238E27FC236}">
                <a16:creationId xmlns="" xmlns:a16="http://schemas.microsoft.com/office/drawing/2014/main" id="{760581F8-7D42-482D-B16C-8EF2DD3444EB}"/>
              </a:ext>
            </a:extLst>
          </p:cNvPr>
          <p:cNvSpPr/>
          <p:nvPr/>
        </p:nvSpPr>
        <p:spPr>
          <a:xfrm>
            <a:off x="3106547" y="2349544"/>
            <a:ext cx="65236" cy="51212"/>
          </a:xfrm>
          <a:prstGeom prst="ellipse">
            <a:avLst/>
          </a:prstGeom>
          <a:solidFill>
            <a:srgbClr val="000000"/>
          </a:solidFill>
          <a:ln w="9525" cap="flat" cmpd="sng" algn="ctr">
            <a:noFill/>
            <a:prstDash val="solid"/>
          </a:ln>
          <a:effectLst/>
        </p:spPr>
        <p:txBody>
          <a:bodyPr rtlCol="0" anchor="ctr"/>
          <a:lstStyle/>
          <a:p>
            <a:pPr algn="ctr" defTabSz="914400">
              <a:defRPr/>
            </a:pPr>
            <a:endParaRPr lang="de-DE" kern="0">
              <a:solidFill>
                <a:srgbClr val="FFFFFF"/>
              </a:solidFill>
            </a:endParaRPr>
          </a:p>
        </p:txBody>
      </p:sp>
      <p:cxnSp>
        <p:nvCxnSpPr>
          <p:cNvPr id="42" name="Gerade Verbindung 125">
            <a:extLst>
              <a:ext uri="{FF2B5EF4-FFF2-40B4-BE49-F238E27FC236}">
                <a16:creationId xmlns="" xmlns:a16="http://schemas.microsoft.com/office/drawing/2014/main" id="{C5033B01-78A3-453F-BC04-57EE847B8843}"/>
              </a:ext>
            </a:extLst>
          </p:cNvPr>
          <p:cNvCxnSpPr/>
          <p:nvPr/>
        </p:nvCxnSpPr>
        <p:spPr>
          <a:xfrm>
            <a:off x="3035481" y="2346172"/>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3" name="Gerade Verbindung 126">
            <a:extLst>
              <a:ext uri="{FF2B5EF4-FFF2-40B4-BE49-F238E27FC236}">
                <a16:creationId xmlns="" xmlns:a16="http://schemas.microsoft.com/office/drawing/2014/main" id="{3F6A5B34-9F04-42D4-9A5B-930924427530}"/>
              </a:ext>
            </a:extLst>
          </p:cNvPr>
          <p:cNvCxnSpPr/>
          <p:nvPr/>
        </p:nvCxnSpPr>
        <p:spPr>
          <a:xfrm>
            <a:off x="3247624" y="2346172"/>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0" name="Gerader Verbinder 12">
            <a:extLst>
              <a:ext uri="{FF2B5EF4-FFF2-40B4-BE49-F238E27FC236}">
                <a16:creationId xmlns="" xmlns:a16="http://schemas.microsoft.com/office/drawing/2014/main" id="{CA8F2839-41A0-4A4B-B95D-E8970972D048}"/>
              </a:ext>
            </a:extLst>
          </p:cNvPr>
          <p:cNvCxnSpPr>
            <a:cxnSpLocks/>
          </p:cNvCxnSpPr>
          <p:nvPr/>
        </p:nvCxnSpPr>
        <p:spPr>
          <a:xfrm>
            <a:off x="2832988" y="2476816"/>
            <a:ext cx="385345" cy="0"/>
          </a:xfrm>
          <a:prstGeom prst="line">
            <a:avLst/>
          </a:prstGeom>
          <a:noFill/>
          <a:ln w="19050" cap="flat" cmpd="sng" algn="ctr">
            <a:solidFill>
              <a:srgbClr val="000000"/>
            </a:solidFill>
            <a:prstDash val="solid"/>
            <a:headEnd type="none" w="med" len="med"/>
            <a:tailEnd type="none" w="med" len="med"/>
          </a:ln>
          <a:effectLst/>
        </p:spPr>
      </p:cxnSp>
      <p:sp>
        <p:nvSpPr>
          <p:cNvPr id="51" name="Ellipse 50">
            <a:extLst>
              <a:ext uri="{FF2B5EF4-FFF2-40B4-BE49-F238E27FC236}">
                <a16:creationId xmlns="" xmlns:a16="http://schemas.microsoft.com/office/drawing/2014/main" id="{8D70652A-F2A2-4FD8-85C8-69019371CF04}"/>
              </a:ext>
            </a:extLst>
          </p:cNvPr>
          <p:cNvSpPr/>
          <p:nvPr/>
        </p:nvSpPr>
        <p:spPr>
          <a:xfrm>
            <a:off x="2990718" y="2451210"/>
            <a:ext cx="60084" cy="51212"/>
          </a:xfrm>
          <a:prstGeom prst="ellipse">
            <a:avLst/>
          </a:prstGeom>
          <a:solidFill>
            <a:srgbClr val="000000"/>
          </a:solidFill>
          <a:ln w="9525" cap="flat" cmpd="sng" algn="ctr">
            <a:noFill/>
            <a:prstDash val="solid"/>
          </a:ln>
          <a:effectLst/>
        </p:spPr>
        <p:txBody>
          <a:bodyPr rtlCol="0" anchor="ctr"/>
          <a:lstStyle/>
          <a:p>
            <a:pPr algn="ctr" defTabSz="914400">
              <a:defRPr/>
            </a:pPr>
            <a:endParaRPr lang="de-DE" kern="0">
              <a:solidFill>
                <a:srgbClr val="FFFFFF"/>
              </a:solidFill>
            </a:endParaRPr>
          </a:p>
        </p:txBody>
      </p:sp>
      <p:cxnSp>
        <p:nvCxnSpPr>
          <p:cNvPr id="49" name="Gerade Verbindung 126">
            <a:extLst>
              <a:ext uri="{FF2B5EF4-FFF2-40B4-BE49-F238E27FC236}">
                <a16:creationId xmlns="" xmlns:a16="http://schemas.microsoft.com/office/drawing/2014/main" id="{6050576D-10FF-478D-BD3F-5602759E4593}"/>
              </a:ext>
            </a:extLst>
          </p:cNvPr>
          <p:cNvCxnSpPr/>
          <p:nvPr/>
        </p:nvCxnSpPr>
        <p:spPr>
          <a:xfrm>
            <a:off x="3218334" y="2447838"/>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2" name="Gerader Verbinder 12">
            <a:extLst>
              <a:ext uri="{FF2B5EF4-FFF2-40B4-BE49-F238E27FC236}">
                <a16:creationId xmlns="" xmlns:a16="http://schemas.microsoft.com/office/drawing/2014/main" id="{231BCD05-DF5E-42D3-85EE-3BE1B235A8F3}"/>
              </a:ext>
            </a:extLst>
          </p:cNvPr>
          <p:cNvCxnSpPr>
            <a:cxnSpLocks/>
          </p:cNvCxnSpPr>
          <p:nvPr/>
        </p:nvCxnSpPr>
        <p:spPr>
          <a:xfrm flipV="1">
            <a:off x="3048186" y="2780823"/>
            <a:ext cx="239620" cy="1638"/>
          </a:xfrm>
          <a:prstGeom prst="line">
            <a:avLst/>
          </a:prstGeom>
          <a:noFill/>
          <a:ln w="19050" cap="flat" cmpd="sng" algn="ctr">
            <a:solidFill>
              <a:srgbClr val="000000"/>
            </a:solidFill>
            <a:prstDash val="solid"/>
            <a:headEnd type="none" w="med" len="med"/>
            <a:tailEnd type="none" w="med" len="med"/>
          </a:ln>
          <a:effectLst/>
        </p:spPr>
      </p:cxnSp>
      <p:sp>
        <p:nvSpPr>
          <p:cNvPr id="63" name="Ellipse 62">
            <a:extLst>
              <a:ext uri="{FF2B5EF4-FFF2-40B4-BE49-F238E27FC236}">
                <a16:creationId xmlns="" xmlns:a16="http://schemas.microsoft.com/office/drawing/2014/main" id="{6C4C8BB5-41A7-4971-AA11-55C41FC9655A}"/>
              </a:ext>
            </a:extLst>
          </p:cNvPr>
          <p:cNvSpPr/>
          <p:nvPr/>
        </p:nvSpPr>
        <p:spPr>
          <a:xfrm>
            <a:off x="3118666" y="2762963"/>
            <a:ext cx="61438" cy="51212"/>
          </a:xfrm>
          <a:prstGeom prst="ellipse">
            <a:avLst/>
          </a:prstGeom>
          <a:solidFill>
            <a:srgbClr val="000000"/>
          </a:solidFill>
          <a:ln w="9525" cap="flat" cmpd="sng" algn="ctr">
            <a:noFill/>
            <a:prstDash val="solid"/>
          </a:ln>
          <a:effectLst/>
        </p:spPr>
        <p:txBody>
          <a:bodyPr rtlCol="0" anchor="ctr"/>
          <a:lstStyle/>
          <a:p>
            <a:pPr algn="ctr" defTabSz="914400">
              <a:defRPr/>
            </a:pPr>
            <a:endParaRPr lang="de-DE" kern="0">
              <a:solidFill>
                <a:srgbClr val="FFFFFF"/>
              </a:solidFill>
            </a:endParaRPr>
          </a:p>
        </p:txBody>
      </p:sp>
      <p:cxnSp>
        <p:nvCxnSpPr>
          <p:cNvPr id="60" name="Gerade Verbindung 125">
            <a:extLst>
              <a:ext uri="{FF2B5EF4-FFF2-40B4-BE49-F238E27FC236}">
                <a16:creationId xmlns="" xmlns:a16="http://schemas.microsoft.com/office/drawing/2014/main" id="{9AEE35C3-EEA4-4692-BF21-A43441F156F0}"/>
              </a:ext>
            </a:extLst>
          </p:cNvPr>
          <p:cNvCxnSpPr/>
          <p:nvPr/>
        </p:nvCxnSpPr>
        <p:spPr>
          <a:xfrm>
            <a:off x="3042663" y="2752438"/>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1" name="Gerade Verbindung 126">
            <a:extLst>
              <a:ext uri="{FF2B5EF4-FFF2-40B4-BE49-F238E27FC236}">
                <a16:creationId xmlns="" xmlns:a16="http://schemas.microsoft.com/office/drawing/2014/main" id="{6E5B1D1A-0137-42F3-A075-E6CEC42228B3}"/>
              </a:ext>
            </a:extLst>
          </p:cNvPr>
          <p:cNvCxnSpPr/>
          <p:nvPr/>
        </p:nvCxnSpPr>
        <p:spPr>
          <a:xfrm>
            <a:off x="3287062" y="2752438"/>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8" name="Gerader Verbinder 12">
            <a:extLst>
              <a:ext uri="{FF2B5EF4-FFF2-40B4-BE49-F238E27FC236}">
                <a16:creationId xmlns="" xmlns:a16="http://schemas.microsoft.com/office/drawing/2014/main" id="{0ACA3713-DC7C-43A5-BD36-282EC6EDF529}"/>
              </a:ext>
            </a:extLst>
          </p:cNvPr>
          <p:cNvCxnSpPr>
            <a:cxnSpLocks/>
          </p:cNvCxnSpPr>
          <p:nvPr/>
        </p:nvCxnSpPr>
        <p:spPr>
          <a:xfrm flipV="1">
            <a:off x="2890656" y="2881854"/>
            <a:ext cx="298178" cy="2936"/>
          </a:xfrm>
          <a:prstGeom prst="line">
            <a:avLst/>
          </a:prstGeom>
          <a:noFill/>
          <a:ln w="19050" cap="flat" cmpd="sng" algn="ctr">
            <a:solidFill>
              <a:srgbClr val="000000"/>
            </a:solidFill>
            <a:prstDash val="solid"/>
            <a:headEnd type="none" w="med" len="med"/>
            <a:tailEnd type="none" w="med" len="med"/>
          </a:ln>
          <a:effectLst/>
        </p:spPr>
      </p:cxnSp>
      <p:sp>
        <p:nvSpPr>
          <p:cNvPr id="69" name="Ellipse 68">
            <a:extLst>
              <a:ext uri="{FF2B5EF4-FFF2-40B4-BE49-F238E27FC236}">
                <a16:creationId xmlns="" xmlns:a16="http://schemas.microsoft.com/office/drawing/2014/main" id="{BAEF05A8-3A38-4529-8CFD-DB9F038495A8}"/>
              </a:ext>
            </a:extLst>
          </p:cNvPr>
          <p:cNvSpPr/>
          <p:nvPr/>
        </p:nvSpPr>
        <p:spPr>
          <a:xfrm>
            <a:off x="2986918" y="2862356"/>
            <a:ext cx="66773" cy="51212"/>
          </a:xfrm>
          <a:prstGeom prst="ellipse">
            <a:avLst/>
          </a:prstGeom>
          <a:solidFill>
            <a:srgbClr val="000000"/>
          </a:solidFill>
          <a:ln w="9525" cap="flat" cmpd="sng" algn="ctr">
            <a:noFill/>
            <a:prstDash val="solid"/>
          </a:ln>
          <a:effectLst/>
        </p:spPr>
        <p:txBody>
          <a:bodyPr rtlCol="0" anchor="ctr"/>
          <a:lstStyle/>
          <a:p>
            <a:pPr algn="ctr" defTabSz="914400">
              <a:defRPr/>
            </a:pPr>
            <a:endParaRPr lang="de-DE" kern="0">
              <a:solidFill>
                <a:srgbClr val="FFFFFF"/>
              </a:solidFill>
            </a:endParaRPr>
          </a:p>
        </p:txBody>
      </p:sp>
      <p:cxnSp>
        <p:nvCxnSpPr>
          <p:cNvPr id="66" name="Gerade Verbindung 125">
            <a:extLst>
              <a:ext uri="{FF2B5EF4-FFF2-40B4-BE49-F238E27FC236}">
                <a16:creationId xmlns="" xmlns:a16="http://schemas.microsoft.com/office/drawing/2014/main" id="{585BBDE0-96A8-49EA-832E-35406953A5A1}"/>
              </a:ext>
            </a:extLst>
          </p:cNvPr>
          <p:cNvCxnSpPr/>
          <p:nvPr/>
        </p:nvCxnSpPr>
        <p:spPr>
          <a:xfrm>
            <a:off x="2890653" y="2849894"/>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7" name="Gerade Verbindung 126">
            <a:extLst>
              <a:ext uri="{FF2B5EF4-FFF2-40B4-BE49-F238E27FC236}">
                <a16:creationId xmlns="" xmlns:a16="http://schemas.microsoft.com/office/drawing/2014/main" id="{6A56A6A8-C35C-49D6-B226-8F4AD47592EA}"/>
              </a:ext>
            </a:extLst>
          </p:cNvPr>
          <p:cNvCxnSpPr/>
          <p:nvPr/>
        </p:nvCxnSpPr>
        <p:spPr>
          <a:xfrm>
            <a:off x="3192313" y="2851831"/>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4" name="Gerader Verbinder 12">
            <a:extLst>
              <a:ext uri="{FF2B5EF4-FFF2-40B4-BE49-F238E27FC236}">
                <a16:creationId xmlns="" xmlns:a16="http://schemas.microsoft.com/office/drawing/2014/main" id="{F1AD7EE2-903D-4A4E-84EE-8E8FB2B3B360}"/>
              </a:ext>
            </a:extLst>
          </p:cNvPr>
          <p:cNvCxnSpPr>
            <a:cxnSpLocks/>
          </p:cNvCxnSpPr>
          <p:nvPr/>
        </p:nvCxnSpPr>
        <p:spPr>
          <a:xfrm flipV="1">
            <a:off x="3040357" y="3281575"/>
            <a:ext cx="265275" cy="1049"/>
          </a:xfrm>
          <a:prstGeom prst="line">
            <a:avLst/>
          </a:prstGeom>
          <a:noFill/>
          <a:ln w="19050" cap="flat" cmpd="sng" algn="ctr">
            <a:solidFill>
              <a:srgbClr val="000000"/>
            </a:solidFill>
            <a:prstDash val="solid"/>
            <a:headEnd type="none" w="med" len="med"/>
            <a:tailEnd type="none" w="med" len="med"/>
          </a:ln>
          <a:effectLst/>
        </p:spPr>
      </p:cxnSp>
      <p:sp>
        <p:nvSpPr>
          <p:cNvPr id="75" name="Ellipse 74">
            <a:extLst>
              <a:ext uri="{FF2B5EF4-FFF2-40B4-BE49-F238E27FC236}">
                <a16:creationId xmlns="" xmlns:a16="http://schemas.microsoft.com/office/drawing/2014/main" id="{6F3457A8-9A0B-4DA3-94DE-FDAA3E01F84B}"/>
              </a:ext>
            </a:extLst>
          </p:cNvPr>
          <p:cNvSpPr/>
          <p:nvPr/>
        </p:nvSpPr>
        <p:spPr>
          <a:xfrm>
            <a:off x="3140902" y="3255970"/>
            <a:ext cx="64927" cy="51212"/>
          </a:xfrm>
          <a:prstGeom prst="ellipse">
            <a:avLst/>
          </a:prstGeom>
          <a:solidFill>
            <a:srgbClr val="000000"/>
          </a:solidFill>
          <a:ln w="9525" cap="flat" cmpd="sng" algn="ctr">
            <a:noFill/>
            <a:prstDash val="solid"/>
          </a:ln>
          <a:effectLst/>
        </p:spPr>
        <p:txBody>
          <a:bodyPr rtlCol="0" anchor="ctr"/>
          <a:lstStyle/>
          <a:p>
            <a:pPr algn="ctr" defTabSz="914400">
              <a:defRPr/>
            </a:pPr>
            <a:endParaRPr lang="de-DE" kern="0">
              <a:solidFill>
                <a:srgbClr val="FFFFFF"/>
              </a:solidFill>
            </a:endParaRPr>
          </a:p>
        </p:txBody>
      </p:sp>
      <p:cxnSp>
        <p:nvCxnSpPr>
          <p:cNvPr id="72" name="Gerade Verbindung 125">
            <a:extLst>
              <a:ext uri="{FF2B5EF4-FFF2-40B4-BE49-F238E27FC236}">
                <a16:creationId xmlns="" xmlns:a16="http://schemas.microsoft.com/office/drawing/2014/main" id="{98734ECE-C20E-4965-AFAE-A854E9BFD3D9}"/>
              </a:ext>
            </a:extLst>
          </p:cNvPr>
          <p:cNvCxnSpPr/>
          <p:nvPr/>
        </p:nvCxnSpPr>
        <p:spPr>
          <a:xfrm>
            <a:off x="3043332" y="3248264"/>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3" name="Gerade Verbindung 126">
            <a:extLst>
              <a:ext uri="{FF2B5EF4-FFF2-40B4-BE49-F238E27FC236}">
                <a16:creationId xmlns="" xmlns:a16="http://schemas.microsoft.com/office/drawing/2014/main" id="{75CE9FFF-D03E-4EE3-87A2-86334DFC217B}"/>
              </a:ext>
            </a:extLst>
          </p:cNvPr>
          <p:cNvCxnSpPr/>
          <p:nvPr/>
        </p:nvCxnSpPr>
        <p:spPr>
          <a:xfrm>
            <a:off x="3312105" y="3248264"/>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6" name="Gerader Verbinder 12">
            <a:extLst>
              <a:ext uri="{FF2B5EF4-FFF2-40B4-BE49-F238E27FC236}">
                <a16:creationId xmlns="" xmlns:a16="http://schemas.microsoft.com/office/drawing/2014/main" id="{31A63658-4DBA-4547-8C6E-DA7F0677E725}"/>
              </a:ext>
            </a:extLst>
          </p:cNvPr>
          <p:cNvCxnSpPr>
            <a:cxnSpLocks/>
          </p:cNvCxnSpPr>
          <p:nvPr/>
        </p:nvCxnSpPr>
        <p:spPr>
          <a:xfrm>
            <a:off x="2885787" y="3627067"/>
            <a:ext cx="294329" cy="0"/>
          </a:xfrm>
          <a:prstGeom prst="line">
            <a:avLst/>
          </a:prstGeom>
          <a:noFill/>
          <a:ln w="19050" cap="flat" cmpd="sng" algn="ctr">
            <a:solidFill>
              <a:srgbClr val="000000"/>
            </a:solidFill>
            <a:prstDash val="solid"/>
            <a:headEnd type="none" w="med" len="med"/>
            <a:tailEnd type="none" w="med" len="med"/>
          </a:ln>
          <a:effectLst/>
        </p:spPr>
      </p:cxnSp>
      <p:sp>
        <p:nvSpPr>
          <p:cNvPr id="87" name="Ellipse 86">
            <a:extLst>
              <a:ext uri="{FF2B5EF4-FFF2-40B4-BE49-F238E27FC236}">
                <a16:creationId xmlns="" xmlns:a16="http://schemas.microsoft.com/office/drawing/2014/main" id="{04274C0B-BC78-478E-B363-AD0034D7AD7F}"/>
              </a:ext>
            </a:extLst>
          </p:cNvPr>
          <p:cNvSpPr/>
          <p:nvPr/>
        </p:nvSpPr>
        <p:spPr>
          <a:xfrm>
            <a:off x="2988817" y="3600413"/>
            <a:ext cx="60145" cy="51212"/>
          </a:xfrm>
          <a:prstGeom prst="ellipse">
            <a:avLst/>
          </a:prstGeom>
          <a:solidFill>
            <a:srgbClr val="000000"/>
          </a:solidFill>
          <a:ln w="9525" cap="flat" cmpd="sng" algn="ctr">
            <a:noFill/>
            <a:prstDash val="solid"/>
          </a:ln>
          <a:effectLst/>
        </p:spPr>
        <p:txBody>
          <a:bodyPr rtlCol="0" anchor="ctr"/>
          <a:lstStyle/>
          <a:p>
            <a:pPr algn="ctr" defTabSz="914400">
              <a:defRPr/>
            </a:pPr>
            <a:endParaRPr lang="de-DE" kern="0">
              <a:solidFill>
                <a:srgbClr val="FFFFFF"/>
              </a:solidFill>
            </a:endParaRPr>
          </a:p>
        </p:txBody>
      </p:sp>
      <p:cxnSp>
        <p:nvCxnSpPr>
          <p:cNvPr id="84" name="Gerade Verbindung 125">
            <a:extLst>
              <a:ext uri="{FF2B5EF4-FFF2-40B4-BE49-F238E27FC236}">
                <a16:creationId xmlns="" xmlns:a16="http://schemas.microsoft.com/office/drawing/2014/main" id="{6AA3CC49-B3BE-4B46-AB78-274719330120}"/>
              </a:ext>
            </a:extLst>
          </p:cNvPr>
          <p:cNvCxnSpPr/>
          <p:nvPr/>
        </p:nvCxnSpPr>
        <p:spPr>
          <a:xfrm>
            <a:off x="2888195" y="3597041"/>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5" name="Gerade Verbindung 126">
            <a:extLst>
              <a:ext uri="{FF2B5EF4-FFF2-40B4-BE49-F238E27FC236}">
                <a16:creationId xmlns="" xmlns:a16="http://schemas.microsoft.com/office/drawing/2014/main" id="{DA5B820B-90F6-4580-9E16-AB7DA05617BF}"/>
              </a:ext>
            </a:extLst>
          </p:cNvPr>
          <p:cNvCxnSpPr/>
          <p:nvPr/>
        </p:nvCxnSpPr>
        <p:spPr>
          <a:xfrm>
            <a:off x="3181316" y="3597041"/>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2" name="Gerader Verbinder 12">
            <a:extLst>
              <a:ext uri="{FF2B5EF4-FFF2-40B4-BE49-F238E27FC236}">
                <a16:creationId xmlns="" xmlns:a16="http://schemas.microsoft.com/office/drawing/2014/main" id="{1478FBDD-5F38-4709-97AC-567A060F5618}"/>
              </a:ext>
            </a:extLst>
          </p:cNvPr>
          <p:cNvCxnSpPr>
            <a:cxnSpLocks/>
          </p:cNvCxnSpPr>
          <p:nvPr/>
        </p:nvCxnSpPr>
        <p:spPr>
          <a:xfrm>
            <a:off x="3058965" y="3726691"/>
            <a:ext cx="240299" cy="917"/>
          </a:xfrm>
          <a:prstGeom prst="line">
            <a:avLst/>
          </a:prstGeom>
          <a:noFill/>
          <a:ln w="19050" cap="flat" cmpd="sng" algn="ctr">
            <a:solidFill>
              <a:srgbClr val="000000"/>
            </a:solidFill>
            <a:prstDash val="solid"/>
            <a:headEnd type="none" w="med" len="med"/>
            <a:tailEnd type="none" w="med" len="med"/>
          </a:ln>
          <a:effectLst/>
        </p:spPr>
      </p:cxnSp>
      <p:sp>
        <p:nvSpPr>
          <p:cNvPr id="93" name="Ellipse 92">
            <a:extLst>
              <a:ext uri="{FF2B5EF4-FFF2-40B4-BE49-F238E27FC236}">
                <a16:creationId xmlns="" xmlns:a16="http://schemas.microsoft.com/office/drawing/2014/main" id="{AD93F02A-2F24-4016-B7AF-47A4A959F6DB}"/>
              </a:ext>
            </a:extLst>
          </p:cNvPr>
          <p:cNvSpPr/>
          <p:nvPr/>
        </p:nvSpPr>
        <p:spPr>
          <a:xfrm>
            <a:off x="3139180" y="3702002"/>
            <a:ext cx="66772" cy="51212"/>
          </a:xfrm>
          <a:prstGeom prst="ellipse">
            <a:avLst/>
          </a:prstGeom>
          <a:solidFill>
            <a:srgbClr val="000000"/>
          </a:solidFill>
          <a:ln w="9525" cap="flat" cmpd="sng" algn="ctr">
            <a:noFill/>
            <a:prstDash val="solid"/>
          </a:ln>
          <a:effectLst/>
        </p:spPr>
        <p:txBody>
          <a:bodyPr rtlCol="0" anchor="ctr"/>
          <a:lstStyle/>
          <a:p>
            <a:pPr algn="ctr" defTabSz="914400">
              <a:defRPr/>
            </a:pPr>
            <a:endParaRPr lang="de-DE" kern="0">
              <a:solidFill>
                <a:srgbClr val="FFFFFF"/>
              </a:solidFill>
            </a:endParaRPr>
          </a:p>
        </p:txBody>
      </p:sp>
      <p:cxnSp>
        <p:nvCxnSpPr>
          <p:cNvPr id="90" name="Gerade Verbindung 125">
            <a:extLst>
              <a:ext uri="{FF2B5EF4-FFF2-40B4-BE49-F238E27FC236}">
                <a16:creationId xmlns="" xmlns:a16="http://schemas.microsoft.com/office/drawing/2014/main" id="{CD4D0DCA-C9FE-43D6-8C8E-174D00368ECB}"/>
              </a:ext>
            </a:extLst>
          </p:cNvPr>
          <p:cNvCxnSpPr/>
          <p:nvPr/>
        </p:nvCxnSpPr>
        <p:spPr>
          <a:xfrm>
            <a:off x="3061633" y="3696666"/>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1" name="Gerade Verbindung 126">
            <a:extLst>
              <a:ext uri="{FF2B5EF4-FFF2-40B4-BE49-F238E27FC236}">
                <a16:creationId xmlns="" xmlns:a16="http://schemas.microsoft.com/office/drawing/2014/main" id="{B8D1738C-8751-4B4F-AB16-4077C667090B}"/>
              </a:ext>
            </a:extLst>
          </p:cNvPr>
          <p:cNvCxnSpPr/>
          <p:nvPr/>
        </p:nvCxnSpPr>
        <p:spPr>
          <a:xfrm>
            <a:off x="3301641" y="3696666"/>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8" name="Gerader Verbinder 12">
            <a:extLst>
              <a:ext uri="{FF2B5EF4-FFF2-40B4-BE49-F238E27FC236}">
                <a16:creationId xmlns="" xmlns:a16="http://schemas.microsoft.com/office/drawing/2014/main" id="{9D010C0C-148D-48CC-9BFA-F2964206C2B2}"/>
              </a:ext>
            </a:extLst>
          </p:cNvPr>
          <p:cNvCxnSpPr>
            <a:cxnSpLocks/>
          </p:cNvCxnSpPr>
          <p:nvPr/>
        </p:nvCxnSpPr>
        <p:spPr>
          <a:xfrm>
            <a:off x="3031513" y="4032854"/>
            <a:ext cx="225770" cy="0"/>
          </a:xfrm>
          <a:prstGeom prst="line">
            <a:avLst/>
          </a:prstGeom>
          <a:noFill/>
          <a:ln w="19050" cap="flat" cmpd="sng" algn="ctr">
            <a:solidFill>
              <a:srgbClr val="000000"/>
            </a:solidFill>
            <a:prstDash val="solid"/>
            <a:headEnd type="none" w="med" len="med"/>
            <a:tailEnd type="none" w="med" len="med"/>
          </a:ln>
          <a:effectLst/>
        </p:spPr>
      </p:cxnSp>
      <p:sp>
        <p:nvSpPr>
          <p:cNvPr id="99" name="Ellipse 98">
            <a:extLst>
              <a:ext uri="{FF2B5EF4-FFF2-40B4-BE49-F238E27FC236}">
                <a16:creationId xmlns="" xmlns:a16="http://schemas.microsoft.com/office/drawing/2014/main" id="{8F8121F8-2E22-4B06-98C5-43B744770441}"/>
              </a:ext>
            </a:extLst>
          </p:cNvPr>
          <p:cNvSpPr/>
          <p:nvPr/>
        </p:nvSpPr>
        <p:spPr>
          <a:xfrm>
            <a:off x="3110824" y="4004235"/>
            <a:ext cx="65868" cy="51212"/>
          </a:xfrm>
          <a:prstGeom prst="ellipse">
            <a:avLst/>
          </a:prstGeom>
          <a:solidFill>
            <a:srgbClr val="000000"/>
          </a:solidFill>
          <a:ln w="9525" cap="flat" cmpd="sng" algn="ctr">
            <a:noFill/>
            <a:prstDash val="solid"/>
          </a:ln>
          <a:effectLst/>
        </p:spPr>
        <p:txBody>
          <a:bodyPr rtlCol="0" anchor="ctr"/>
          <a:lstStyle/>
          <a:p>
            <a:pPr algn="ctr" defTabSz="914400">
              <a:defRPr/>
            </a:pPr>
            <a:endParaRPr lang="de-DE" kern="0">
              <a:solidFill>
                <a:srgbClr val="FFFFFF"/>
              </a:solidFill>
            </a:endParaRPr>
          </a:p>
        </p:txBody>
      </p:sp>
      <p:cxnSp>
        <p:nvCxnSpPr>
          <p:cNvPr id="96" name="Gerade Verbindung 125">
            <a:extLst>
              <a:ext uri="{FF2B5EF4-FFF2-40B4-BE49-F238E27FC236}">
                <a16:creationId xmlns="" xmlns:a16="http://schemas.microsoft.com/office/drawing/2014/main" id="{70073EC6-C558-4113-8722-C3562D3FE36B}"/>
              </a:ext>
            </a:extLst>
          </p:cNvPr>
          <p:cNvCxnSpPr/>
          <p:nvPr/>
        </p:nvCxnSpPr>
        <p:spPr>
          <a:xfrm>
            <a:off x="3033674" y="4002829"/>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7" name="Gerade Verbindung 126">
            <a:extLst>
              <a:ext uri="{FF2B5EF4-FFF2-40B4-BE49-F238E27FC236}">
                <a16:creationId xmlns="" xmlns:a16="http://schemas.microsoft.com/office/drawing/2014/main" id="{D75E0B4E-4C65-4D2A-9511-B89574C3E48C}"/>
              </a:ext>
            </a:extLst>
          </p:cNvPr>
          <p:cNvCxnSpPr/>
          <p:nvPr/>
        </p:nvCxnSpPr>
        <p:spPr>
          <a:xfrm>
            <a:off x="3275334" y="4002829"/>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4" name="Gerader Verbinder 12">
            <a:extLst>
              <a:ext uri="{FF2B5EF4-FFF2-40B4-BE49-F238E27FC236}">
                <a16:creationId xmlns="" xmlns:a16="http://schemas.microsoft.com/office/drawing/2014/main" id="{3EB936D4-5043-43AB-81E3-9F6E06D7257E}"/>
              </a:ext>
            </a:extLst>
          </p:cNvPr>
          <p:cNvCxnSpPr>
            <a:cxnSpLocks/>
          </p:cNvCxnSpPr>
          <p:nvPr/>
        </p:nvCxnSpPr>
        <p:spPr>
          <a:xfrm>
            <a:off x="2900952" y="4133835"/>
            <a:ext cx="305209" cy="0"/>
          </a:xfrm>
          <a:prstGeom prst="line">
            <a:avLst/>
          </a:prstGeom>
          <a:noFill/>
          <a:ln w="19050" cap="flat" cmpd="sng" algn="ctr">
            <a:solidFill>
              <a:srgbClr val="000000"/>
            </a:solidFill>
            <a:prstDash val="solid"/>
            <a:headEnd type="none" w="med" len="med"/>
            <a:tailEnd type="none" w="med" len="med"/>
          </a:ln>
          <a:effectLst/>
        </p:spPr>
      </p:cxnSp>
      <p:sp>
        <p:nvSpPr>
          <p:cNvPr id="105" name="Ellipse 104">
            <a:extLst>
              <a:ext uri="{FF2B5EF4-FFF2-40B4-BE49-F238E27FC236}">
                <a16:creationId xmlns="" xmlns:a16="http://schemas.microsoft.com/office/drawing/2014/main" id="{829CAF4A-8521-4A15-BDED-D6BF09941398}"/>
              </a:ext>
            </a:extLst>
          </p:cNvPr>
          <p:cNvSpPr/>
          <p:nvPr/>
        </p:nvSpPr>
        <p:spPr>
          <a:xfrm>
            <a:off x="3019242" y="4107182"/>
            <a:ext cx="66555" cy="51212"/>
          </a:xfrm>
          <a:prstGeom prst="ellipse">
            <a:avLst/>
          </a:prstGeom>
          <a:solidFill>
            <a:srgbClr val="000000"/>
          </a:solidFill>
          <a:ln w="9525" cap="flat" cmpd="sng" algn="ctr">
            <a:noFill/>
            <a:prstDash val="solid"/>
          </a:ln>
          <a:effectLst/>
        </p:spPr>
        <p:txBody>
          <a:bodyPr rtlCol="0" anchor="ctr"/>
          <a:lstStyle/>
          <a:p>
            <a:pPr algn="ctr" defTabSz="914400">
              <a:defRPr/>
            </a:pPr>
            <a:endParaRPr lang="de-DE" kern="0">
              <a:solidFill>
                <a:srgbClr val="FFFFFF"/>
              </a:solidFill>
            </a:endParaRPr>
          </a:p>
        </p:txBody>
      </p:sp>
      <p:cxnSp>
        <p:nvCxnSpPr>
          <p:cNvPr id="102" name="Gerade Verbindung 125">
            <a:extLst>
              <a:ext uri="{FF2B5EF4-FFF2-40B4-BE49-F238E27FC236}">
                <a16:creationId xmlns="" xmlns:a16="http://schemas.microsoft.com/office/drawing/2014/main" id="{85D5E768-B11E-4D7E-9E1C-75B34BBBAE7D}"/>
              </a:ext>
            </a:extLst>
          </p:cNvPr>
          <p:cNvCxnSpPr/>
          <p:nvPr/>
        </p:nvCxnSpPr>
        <p:spPr>
          <a:xfrm>
            <a:off x="2902376" y="4103810"/>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3" name="Gerade Verbindung 126">
            <a:extLst>
              <a:ext uri="{FF2B5EF4-FFF2-40B4-BE49-F238E27FC236}">
                <a16:creationId xmlns="" xmlns:a16="http://schemas.microsoft.com/office/drawing/2014/main" id="{422D8586-1005-40C3-BF8D-AD500871D2DB}"/>
              </a:ext>
            </a:extLst>
          </p:cNvPr>
          <p:cNvCxnSpPr/>
          <p:nvPr/>
        </p:nvCxnSpPr>
        <p:spPr>
          <a:xfrm>
            <a:off x="3208463" y="4103810"/>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Textfeld 11">
            <a:extLst>
              <a:ext uri="{FF2B5EF4-FFF2-40B4-BE49-F238E27FC236}">
                <a16:creationId xmlns="" xmlns:a16="http://schemas.microsoft.com/office/drawing/2014/main" id="{E4AE1347-CFB9-495A-9AFF-64527ACFF190}"/>
              </a:ext>
            </a:extLst>
          </p:cNvPr>
          <p:cNvSpPr txBox="1"/>
          <p:nvPr/>
        </p:nvSpPr>
        <p:spPr>
          <a:xfrm>
            <a:off x="2082185" y="4239908"/>
            <a:ext cx="328936" cy="202240"/>
          </a:xfrm>
          <a:prstGeom prst="rect">
            <a:avLst/>
          </a:prstGeom>
          <a:noFill/>
        </p:spPr>
        <p:txBody>
          <a:bodyPr wrap="none" rtlCol="0">
            <a:spAutoFit/>
          </a:bodyPr>
          <a:lstStyle/>
          <a:p>
            <a:r>
              <a:rPr lang="de-DE" sz="800" b="1"/>
              <a:t>0,1</a:t>
            </a:r>
          </a:p>
        </p:txBody>
      </p:sp>
      <p:sp>
        <p:nvSpPr>
          <p:cNvPr id="111" name="Textfeld 110">
            <a:extLst>
              <a:ext uri="{FF2B5EF4-FFF2-40B4-BE49-F238E27FC236}">
                <a16:creationId xmlns="" xmlns:a16="http://schemas.microsoft.com/office/drawing/2014/main" id="{C5861F5E-B030-4932-BD4C-9C8BD0827335}"/>
              </a:ext>
            </a:extLst>
          </p:cNvPr>
          <p:cNvSpPr txBox="1"/>
          <p:nvPr/>
        </p:nvSpPr>
        <p:spPr>
          <a:xfrm>
            <a:off x="5037878" y="4239908"/>
            <a:ext cx="357790" cy="202240"/>
          </a:xfrm>
          <a:prstGeom prst="rect">
            <a:avLst/>
          </a:prstGeom>
          <a:noFill/>
        </p:spPr>
        <p:txBody>
          <a:bodyPr wrap="none" rtlCol="0">
            <a:spAutoFit/>
          </a:bodyPr>
          <a:lstStyle/>
          <a:p>
            <a:r>
              <a:rPr lang="de-DE" sz="800" b="1"/>
              <a:t>100</a:t>
            </a:r>
          </a:p>
        </p:txBody>
      </p:sp>
      <p:cxnSp>
        <p:nvCxnSpPr>
          <p:cNvPr id="21" name="Gerader Verbinder 113">
            <a:extLst>
              <a:ext uri="{FF2B5EF4-FFF2-40B4-BE49-F238E27FC236}">
                <a16:creationId xmlns="" xmlns:a16="http://schemas.microsoft.com/office/drawing/2014/main" id="{567DC398-089A-4DB5-9EED-EC566C8AACDB}"/>
              </a:ext>
            </a:extLst>
          </p:cNvPr>
          <p:cNvCxnSpPr>
            <a:cxnSpLocks/>
          </p:cNvCxnSpPr>
          <p:nvPr/>
        </p:nvCxnSpPr>
        <p:spPr>
          <a:xfrm flipV="1">
            <a:off x="4242174" y="4242921"/>
            <a:ext cx="0" cy="37350"/>
          </a:xfrm>
          <a:prstGeom prst="line">
            <a:avLst/>
          </a:prstGeom>
          <a:noFill/>
          <a:ln w="12700" cap="flat" cmpd="sng" algn="ctr">
            <a:solidFill>
              <a:srgbClr val="000000"/>
            </a:solidFill>
            <a:prstDash val="solid"/>
            <a:headEnd type="none" w="med" len="med"/>
            <a:tailEnd type="none" w="med" len="med"/>
          </a:ln>
          <a:effectLst/>
        </p:spPr>
      </p:cxnSp>
      <p:cxnSp>
        <p:nvCxnSpPr>
          <p:cNvPr id="19" name="Gerader Verbinder 111">
            <a:extLst>
              <a:ext uri="{FF2B5EF4-FFF2-40B4-BE49-F238E27FC236}">
                <a16:creationId xmlns="" xmlns:a16="http://schemas.microsoft.com/office/drawing/2014/main" id="{5430E8C6-2BAF-47BC-843C-BA9B0CA485FE}"/>
              </a:ext>
            </a:extLst>
          </p:cNvPr>
          <p:cNvCxnSpPr>
            <a:cxnSpLocks/>
          </p:cNvCxnSpPr>
          <p:nvPr/>
        </p:nvCxnSpPr>
        <p:spPr>
          <a:xfrm flipV="1">
            <a:off x="2226309" y="4246854"/>
            <a:ext cx="0" cy="37350"/>
          </a:xfrm>
          <a:prstGeom prst="line">
            <a:avLst/>
          </a:prstGeom>
          <a:noFill/>
          <a:ln w="12700" cap="flat" cmpd="sng" algn="ctr">
            <a:solidFill>
              <a:srgbClr val="000000"/>
            </a:solidFill>
            <a:prstDash val="solid"/>
            <a:headEnd type="none" w="med" len="med"/>
            <a:tailEnd type="none" w="med" len="med"/>
          </a:ln>
          <a:effectLst/>
        </p:spPr>
      </p:cxnSp>
      <p:cxnSp>
        <p:nvCxnSpPr>
          <p:cNvPr id="225" name="Gerader Verbinder 113">
            <a:extLst>
              <a:ext uri="{FF2B5EF4-FFF2-40B4-BE49-F238E27FC236}">
                <a16:creationId xmlns="" xmlns:a16="http://schemas.microsoft.com/office/drawing/2014/main" id="{567DC398-089A-4DB5-9EED-EC566C8AACDB}"/>
              </a:ext>
            </a:extLst>
          </p:cNvPr>
          <p:cNvCxnSpPr>
            <a:cxnSpLocks/>
          </p:cNvCxnSpPr>
          <p:nvPr/>
        </p:nvCxnSpPr>
        <p:spPr>
          <a:xfrm flipV="1">
            <a:off x="5225195" y="4240976"/>
            <a:ext cx="0" cy="37350"/>
          </a:xfrm>
          <a:prstGeom prst="line">
            <a:avLst/>
          </a:prstGeom>
          <a:noFill/>
          <a:ln w="12700" cap="flat" cmpd="sng" algn="ctr">
            <a:solidFill>
              <a:srgbClr val="000000"/>
            </a:solidFill>
            <a:prstDash val="solid"/>
            <a:headEnd type="none" w="med" len="med"/>
            <a:tailEnd type="none" w="med" len="med"/>
          </a:ln>
          <a:effectLst/>
        </p:spPr>
      </p:cxnSp>
      <p:cxnSp>
        <p:nvCxnSpPr>
          <p:cNvPr id="229" name="Gerade Verbindung 126">
            <a:extLst>
              <a:ext uri="{FF2B5EF4-FFF2-40B4-BE49-F238E27FC236}">
                <a16:creationId xmlns="" xmlns:a16="http://schemas.microsoft.com/office/drawing/2014/main" id="{6050576D-10FF-478D-BD3F-5602759E4593}"/>
              </a:ext>
            </a:extLst>
          </p:cNvPr>
          <p:cNvCxnSpPr/>
          <p:nvPr/>
        </p:nvCxnSpPr>
        <p:spPr>
          <a:xfrm>
            <a:off x="2835787" y="2439118"/>
            <a:ext cx="0" cy="65918"/>
          </a:xfrm>
          <a:prstGeom prst="line">
            <a:avLst/>
          </a:prstGeom>
          <a:ln w="127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33" name="Textfeld 232">
            <a:extLst>
              <a:ext uri="{FF2B5EF4-FFF2-40B4-BE49-F238E27FC236}">
                <a16:creationId xmlns="" xmlns:a16="http://schemas.microsoft.com/office/drawing/2014/main" id="{E4AE1347-CFB9-495A-9AFF-64527ACFF190}"/>
              </a:ext>
            </a:extLst>
          </p:cNvPr>
          <p:cNvSpPr txBox="1"/>
          <p:nvPr/>
        </p:nvSpPr>
        <p:spPr>
          <a:xfrm>
            <a:off x="3481723" y="4432298"/>
            <a:ext cx="930063" cy="202240"/>
          </a:xfrm>
          <a:prstGeom prst="rect">
            <a:avLst/>
          </a:prstGeom>
          <a:noFill/>
        </p:spPr>
        <p:txBody>
          <a:bodyPr wrap="none" rtlCol="0">
            <a:spAutoFit/>
          </a:bodyPr>
          <a:lstStyle/>
          <a:p>
            <a:r>
              <a:rPr lang="de-DE" sz="800" b="1"/>
              <a:t>Vorteil Placebo</a:t>
            </a:r>
          </a:p>
        </p:txBody>
      </p:sp>
      <p:cxnSp>
        <p:nvCxnSpPr>
          <p:cNvPr id="88" name="Gerader Verbinder 113">
            <a:extLst>
              <a:ext uri="{FF2B5EF4-FFF2-40B4-BE49-F238E27FC236}">
                <a16:creationId xmlns="" xmlns:a16="http://schemas.microsoft.com/office/drawing/2014/main" id="{E6920D53-86AD-4F98-8E8B-522DBA215F1E}"/>
              </a:ext>
            </a:extLst>
          </p:cNvPr>
          <p:cNvCxnSpPr>
            <a:cxnSpLocks/>
          </p:cNvCxnSpPr>
          <p:nvPr/>
        </p:nvCxnSpPr>
        <p:spPr>
          <a:xfrm flipV="1">
            <a:off x="3264377" y="4234456"/>
            <a:ext cx="0" cy="37350"/>
          </a:xfrm>
          <a:prstGeom prst="line">
            <a:avLst/>
          </a:prstGeom>
          <a:noFill/>
          <a:ln w="12700" cap="flat" cmpd="sng" algn="ctr">
            <a:solidFill>
              <a:srgbClr val="000000"/>
            </a:solidFill>
            <a:prstDash val="solid"/>
            <a:headEnd type="none" w="med" len="med"/>
            <a:tailEnd type="none" w="med" len="med"/>
          </a:ln>
          <a:effectLst/>
        </p:spPr>
      </p:cxnSp>
    </p:spTree>
    <p:extLst>
      <p:ext uri="{BB962C8B-B14F-4D97-AF65-F5344CB8AC3E}">
        <p14:creationId xmlns:p14="http://schemas.microsoft.com/office/powerpoint/2010/main" val="27659864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solidFill>
                  <a:srgbClr val="004D74"/>
                </a:solidFill>
              </a:rPr>
              <a:t>Zusammenfassung:</a:t>
            </a:r>
            <a:endParaRPr lang="de-DE" dirty="0">
              <a:solidFill>
                <a:srgbClr val="004D74"/>
              </a:solidFill>
            </a:endParaRPr>
          </a:p>
        </p:txBody>
      </p:sp>
      <p:sp>
        <p:nvSpPr>
          <p:cNvPr id="4" name="Inhaltsplatzhalter 3"/>
          <p:cNvSpPr>
            <a:spLocks noGrp="1"/>
          </p:cNvSpPr>
          <p:nvPr>
            <p:ph sz="quarter" idx="12"/>
          </p:nvPr>
        </p:nvSpPr>
        <p:spPr/>
        <p:txBody>
          <a:bodyPr/>
          <a:lstStyle/>
          <a:p>
            <a:r>
              <a:rPr lang="de-DE" sz="1600" dirty="0" smtClean="0">
                <a:solidFill>
                  <a:srgbClr val="0070C0"/>
                </a:solidFill>
              </a:rPr>
              <a:t>Mit </a:t>
            </a:r>
            <a:r>
              <a:rPr lang="de-DE" sz="1600" dirty="0" err="1" smtClean="0">
                <a:solidFill>
                  <a:srgbClr val="0070C0"/>
                </a:solidFill>
              </a:rPr>
              <a:t>Tucatinib</a:t>
            </a:r>
            <a:r>
              <a:rPr lang="de-DE" sz="1600" dirty="0" smtClean="0">
                <a:solidFill>
                  <a:srgbClr val="0070C0"/>
                </a:solidFill>
              </a:rPr>
              <a:t> und </a:t>
            </a:r>
            <a:r>
              <a:rPr lang="de-DE" sz="1600" dirty="0" err="1" smtClean="0">
                <a:solidFill>
                  <a:srgbClr val="0070C0"/>
                </a:solidFill>
              </a:rPr>
              <a:t>Trastuzumab</a:t>
            </a:r>
            <a:r>
              <a:rPr lang="de-DE" sz="1600" dirty="0" smtClean="0">
                <a:solidFill>
                  <a:srgbClr val="0070C0"/>
                </a:solidFill>
              </a:rPr>
              <a:t> </a:t>
            </a:r>
            <a:r>
              <a:rPr lang="de-DE" sz="1600" dirty="0" err="1" smtClean="0">
                <a:solidFill>
                  <a:srgbClr val="0070C0"/>
                </a:solidFill>
              </a:rPr>
              <a:t>Deruxtecan</a:t>
            </a:r>
            <a:r>
              <a:rPr lang="de-DE" sz="1600" dirty="0" smtClean="0">
                <a:solidFill>
                  <a:srgbClr val="0070C0"/>
                </a:solidFill>
              </a:rPr>
              <a:t> gibt es 2 neue Substanzen in der antiHER2-Therapie, die auch nach multiplen Vorbehandlungen wirksam sind und vertretbare Nebenwirkungen zeigen</a:t>
            </a:r>
          </a:p>
          <a:p>
            <a:r>
              <a:rPr lang="de-DE" sz="1600" dirty="0" err="1" smtClean="0">
                <a:solidFill>
                  <a:srgbClr val="0070C0"/>
                </a:solidFill>
              </a:rPr>
              <a:t>Trastuzumab</a:t>
            </a:r>
            <a:r>
              <a:rPr lang="de-DE" sz="1600" dirty="0" smtClean="0">
                <a:solidFill>
                  <a:srgbClr val="0070C0"/>
                </a:solidFill>
              </a:rPr>
              <a:t> </a:t>
            </a:r>
            <a:r>
              <a:rPr lang="de-DE" sz="1600" dirty="0" err="1" smtClean="0">
                <a:solidFill>
                  <a:srgbClr val="0070C0"/>
                </a:solidFill>
              </a:rPr>
              <a:t>Deruxtecan</a:t>
            </a:r>
            <a:r>
              <a:rPr lang="de-DE" sz="1600" dirty="0" smtClean="0">
                <a:solidFill>
                  <a:srgbClr val="0070C0"/>
                </a:solidFill>
              </a:rPr>
              <a:t> zeigt insbesondere auch bei Tumoren mit einer geringen HER2-Expression eine gute Wirksamkeit</a:t>
            </a:r>
          </a:p>
          <a:p>
            <a:r>
              <a:rPr lang="de-DE" sz="1600" dirty="0" smtClean="0">
                <a:solidFill>
                  <a:srgbClr val="0070C0"/>
                </a:solidFill>
              </a:rPr>
              <a:t>Zur vermuteten guten Wirksamkeit von </a:t>
            </a:r>
            <a:r>
              <a:rPr lang="de-DE" sz="1600" dirty="0" err="1" smtClean="0">
                <a:solidFill>
                  <a:srgbClr val="0070C0"/>
                </a:solidFill>
              </a:rPr>
              <a:t>Trastuzumab</a:t>
            </a:r>
            <a:r>
              <a:rPr lang="de-DE" sz="1600" dirty="0" smtClean="0">
                <a:solidFill>
                  <a:srgbClr val="0070C0"/>
                </a:solidFill>
              </a:rPr>
              <a:t> </a:t>
            </a:r>
            <a:r>
              <a:rPr lang="de-DE" sz="1600" dirty="0" err="1" smtClean="0">
                <a:solidFill>
                  <a:srgbClr val="0070C0"/>
                </a:solidFill>
              </a:rPr>
              <a:t>Deruxtecan</a:t>
            </a:r>
            <a:r>
              <a:rPr lang="de-DE" sz="1600" dirty="0" smtClean="0">
                <a:solidFill>
                  <a:srgbClr val="0070C0"/>
                </a:solidFill>
              </a:rPr>
              <a:t> bei Hirnmetastasen stehen noch weitere Auswertungen der Studiendaten aus</a:t>
            </a:r>
            <a:endParaRPr lang="de-DE" sz="1600" dirty="0">
              <a:solidFill>
                <a:srgbClr val="0070C0"/>
              </a:solidFill>
            </a:endParaRPr>
          </a:p>
        </p:txBody>
      </p:sp>
    </p:spTree>
    <p:extLst>
      <p:ext uri="{BB962C8B-B14F-4D97-AF65-F5344CB8AC3E}">
        <p14:creationId xmlns:p14="http://schemas.microsoft.com/office/powerpoint/2010/main" val="40385470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solidFill>
                  <a:srgbClr val="004D74"/>
                </a:solidFill>
              </a:rPr>
              <a:t>Ausblick für die Zukunft:</a:t>
            </a:r>
            <a:endParaRPr lang="de-DE" dirty="0">
              <a:solidFill>
                <a:srgbClr val="004D74"/>
              </a:solidFill>
            </a:endParaRPr>
          </a:p>
        </p:txBody>
      </p:sp>
      <p:sp>
        <p:nvSpPr>
          <p:cNvPr id="4" name="Inhaltsplatzhalter 3"/>
          <p:cNvSpPr>
            <a:spLocks noGrp="1"/>
          </p:cNvSpPr>
          <p:nvPr>
            <p:ph sz="quarter" idx="12"/>
          </p:nvPr>
        </p:nvSpPr>
        <p:spPr/>
        <p:txBody>
          <a:bodyPr/>
          <a:lstStyle/>
          <a:p>
            <a:r>
              <a:rPr lang="de-DE" sz="1600" dirty="0" smtClean="0">
                <a:solidFill>
                  <a:srgbClr val="0070C0"/>
                </a:solidFill>
              </a:rPr>
              <a:t>Mehrere Studien zur „Deeskalation“ der Therapie laufen</a:t>
            </a:r>
          </a:p>
          <a:p>
            <a:r>
              <a:rPr lang="de-DE" sz="1600" dirty="0" smtClean="0">
                <a:solidFill>
                  <a:srgbClr val="0070C0"/>
                </a:solidFill>
              </a:rPr>
              <a:t>D.h. bei bestimmten Konstellationen scheint der Verzicht auf eine </a:t>
            </a:r>
            <a:r>
              <a:rPr lang="de-DE" sz="1600" dirty="0">
                <a:solidFill>
                  <a:srgbClr val="0070C0"/>
                </a:solidFill>
              </a:rPr>
              <a:t>K</a:t>
            </a:r>
            <a:r>
              <a:rPr lang="de-DE" sz="1600" dirty="0" smtClean="0">
                <a:solidFill>
                  <a:srgbClr val="0070C0"/>
                </a:solidFill>
              </a:rPr>
              <a:t>ombination der Anti-HER2-Therapie mit Chemotherapie ohne Prognoseverschlechterung möglich</a:t>
            </a:r>
            <a:endParaRPr lang="de-DE" sz="1600" dirty="0">
              <a:solidFill>
                <a:srgbClr val="0070C0"/>
              </a:solidFill>
            </a:endParaRPr>
          </a:p>
        </p:txBody>
      </p:sp>
    </p:spTree>
    <p:extLst>
      <p:ext uri="{BB962C8B-B14F-4D97-AF65-F5344CB8AC3E}">
        <p14:creationId xmlns:p14="http://schemas.microsoft.com/office/powerpoint/2010/main" val="41941023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p:txBody>
          <a:bodyPr/>
          <a:lstStyle/>
          <a:p>
            <a:fld id="{AD888651-CE67-4F7C-A0CB-8F78C3785814}" type="slidenum">
              <a:rPr lang="de-DE" smtClean="0"/>
              <a:pPr/>
              <a:t>25</a:t>
            </a:fld>
            <a:endParaRPr lang="de-DE" dirty="0"/>
          </a:p>
        </p:txBody>
      </p:sp>
      <p:sp>
        <p:nvSpPr>
          <p:cNvPr id="3" name="Titel 1">
            <a:extLst>
              <a:ext uri="{FF2B5EF4-FFF2-40B4-BE49-F238E27FC236}">
                <a16:creationId xmlns="" xmlns:a16="http://schemas.microsoft.com/office/drawing/2014/main" id="{6BB1E090-2A41-4E16-B45B-9C6BF8ECEC8C}"/>
              </a:ext>
            </a:extLst>
          </p:cNvPr>
          <p:cNvSpPr txBox="1">
            <a:spLocks/>
          </p:cNvSpPr>
          <p:nvPr/>
        </p:nvSpPr>
        <p:spPr bwMode="auto">
          <a:xfrm>
            <a:off x="289775" y="1587742"/>
            <a:ext cx="8353425" cy="345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600" b="1">
                <a:solidFill>
                  <a:schemeClr val="tx1"/>
                </a:solidFill>
                <a:latin typeface="Imago" pitchFamily="2" charset="0"/>
              </a:defRPr>
            </a:lvl2pPr>
            <a:lvl3pPr algn="l" rtl="0" eaLnBrk="1" fontAlgn="base" hangingPunct="1">
              <a:spcBef>
                <a:spcPct val="0"/>
              </a:spcBef>
              <a:spcAft>
                <a:spcPct val="0"/>
              </a:spcAft>
              <a:defRPr sz="2600" b="1">
                <a:solidFill>
                  <a:schemeClr val="tx1"/>
                </a:solidFill>
                <a:latin typeface="Imago" pitchFamily="2" charset="0"/>
              </a:defRPr>
            </a:lvl3pPr>
            <a:lvl4pPr algn="l" rtl="0" eaLnBrk="1" fontAlgn="base" hangingPunct="1">
              <a:spcBef>
                <a:spcPct val="0"/>
              </a:spcBef>
              <a:spcAft>
                <a:spcPct val="0"/>
              </a:spcAft>
              <a:defRPr sz="2600" b="1">
                <a:solidFill>
                  <a:schemeClr val="tx1"/>
                </a:solidFill>
                <a:latin typeface="Imago" pitchFamily="2" charset="0"/>
              </a:defRPr>
            </a:lvl4pPr>
            <a:lvl5pPr algn="l" rtl="0" eaLnBrk="1" fontAlgn="base" hangingPunct="1">
              <a:spcBef>
                <a:spcPct val="0"/>
              </a:spcBef>
              <a:spcAft>
                <a:spcPct val="0"/>
              </a:spcAft>
              <a:defRPr sz="2600" b="1">
                <a:solidFill>
                  <a:schemeClr val="tx1"/>
                </a:solidFill>
                <a:latin typeface="Imago" pitchFamily="2" charset="0"/>
              </a:defRPr>
            </a:lvl5pPr>
            <a:lvl6pPr marL="457200" algn="l" rtl="0" eaLnBrk="1" fontAlgn="base" hangingPunct="1">
              <a:spcBef>
                <a:spcPct val="0"/>
              </a:spcBef>
              <a:spcAft>
                <a:spcPct val="0"/>
              </a:spcAft>
              <a:defRPr sz="2600" b="1">
                <a:solidFill>
                  <a:schemeClr val="tx1"/>
                </a:solidFill>
                <a:latin typeface="Imago" pitchFamily="2" charset="0"/>
              </a:defRPr>
            </a:lvl6pPr>
            <a:lvl7pPr marL="914400" algn="l" rtl="0" eaLnBrk="1" fontAlgn="base" hangingPunct="1">
              <a:spcBef>
                <a:spcPct val="0"/>
              </a:spcBef>
              <a:spcAft>
                <a:spcPct val="0"/>
              </a:spcAft>
              <a:defRPr sz="2600" b="1">
                <a:solidFill>
                  <a:schemeClr val="tx1"/>
                </a:solidFill>
                <a:latin typeface="Imago" pitchFamily="2" charset="0"/>
              </a:defRPr>
            </a:lvl7pPr>
            <a:lvl8pPr marL="1371600" algn="l" rtl="0" eaLnBrk="1" fontAlgn="base" hangingPunct="1">
              <a:spcBef>
                <a:spcPct val="0"/>
              </a:spcBef>
              <a:spcAft>
                <a:spcPct val="0"/>
              </a:spcAft>
              <a:defRPr sz="2600" b="1">
                <a:solidFill>
                  <a:schemeClr val="tx1"/>
                </a:solidFill>
                <a:latin typeface="Imago" pitchFamily="2" charset="0"/>
              </a:defRPr>
            </a:lvl8pPr>
            <a:lvl9pPr marL="1828800" algn="l" rtl="0" eaLnBrk="1" fontAlgn="base" hangingPunct="1">
              <a:spcBef>
                <a:spcPct val="0"/>
              </a:spcBef>
              <a:spcAft>
                <a:spcPct val="0"/>
              </a:spcAft>
              <a:defRPr sz="2600" b="1">
                <a:solidFill>
                  <a:schemeClr val="tx1"/>
                </a:solidFill>
                <a:latin typeface="Imago" pitchFamily="2" charset="0"/>
              </a:defRPr>
            </a:lvl9pPr>
          </a:lstStyle>
          <a:p>
            <a:pPr algn="ctr"/>
            <a:r>
              <a:rPr lang="de-DE" sz="4800" b="0" kern="0" dirty="0" smtClean="0">
                <a:solidFill>
                  <a:srgbClr val="022A9C"/>
                </a:solidFill>
              </a:rPr>
              <a:t>PARP-Inhibitoren</a:t>
            </a:r>
            <a:endParaRPr lang="de-DE" sz="4800" b="0" kern="0" dirty="0">
              <a:solidFill>
                <a:srgbClr val="022A9C"/>
              </a:solidFill>
            </a:endParaRPr>
          </a:p>
        </p:txBody>
      </p:sp>
      <p:sp>
        <p:nvSpPr>
          <p:cNvPr id="2" name="Textfeld 1"/>
          <p:cNvSpPr txBox="1"/>
          <p:nvPr/>
        </p:nvSpPr>
        <p:spPr>
          <a:xfrm>
            <a:off x="3018159" y="2468241"/>
            <a:ext cx="4776621" cy="369332"/>
          </a:xfrm>
          <a:prstGeom prst="rect">
            <a:avLst/>
          </a:prstGeom>
          <a:noFill/>
        </p:spPr>
        <p:txBody>
          <a:bodyPr wrap="square" rtlCol="0">
            <a:spAutoFit/>
          </a:bodyPr>
          <a:lstStyle/>
          <a:p>
            <a:r>
              <a:rPr lang="de-DE" dirty="0">
                <a:solidFill>
                  <a:srgbClr val="13B0FF"/>
                </a:solidFill>
              </a:rPr>
              <a:t>n</a:t>
            </a:r>
            <a:r>
              <a:rPr lang="de-DE" dirty="0" smtClean="0">
                <a:solidFill>
                  <a:srgbClr val="13B0FF"/>
                </a:solidFill>
              </a:rPr>
              <a:t>ur einsetzbar bei BRCA-Mutationen</a:t>
            </a:r>
            <a:endParaRPr lang="de-DE" dirty="0">
              <a:solidFill>
                <a:srgbClr val="13B0FF"/>
              </a:solidFill>
            </a:endParaRPr>
          </a:p>
        </p:txBody>
      </p:sp>
    </p:spTree>
    <p:extLst>
      <p:ext uri="{BB962C8B-B14F-4D97-AF65-F5344CB8AC3E}">
        <p14:creationId xmlns:p14="http://schemas.microsoft.com/office/powerpoint/2010/main" val="313174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0639" y="0"/>
            <a:ext cx="3726414" cy="5178264"/>
          </a:xfrm>
          <a:prstGeom prst="rect">
            <a:avLst/>
          </a:prstGeom>
        </p:spPr>
      </p:pic>
      <p:sp>
        <p:nvSpPr>
          <p:cNvPr id="5" name="Textfeld 4"/>
          <p:cNvSpPr txBox="1"/>
          <p:nvPr/>
        </p:nvSpPr>
        <p:spPr>
          <a:xfrm>
            <a:off x="7002270" y="2949792"/>
            <a:ext cx="1836204" cy="300082"/>
          </a:xfrm>
          <a:prstGeom prst="rect">
            <a:avLst/>
          </a:prstGeom>
          <a:noFill/>
        </p:spPr>
        <p:txBody>
          <a:bodyPr wrap="square" rtlCol="0">
            <a:spAutoFit/>
          </a:bodyPr>
          <a:lstStyle/>
          <a:p>
            <a:pPr algn="ctr"/>
            <a:r>
              <a:rPr lang="de-DE" sz="1350" b="1" dirty="0">
                <a:solidFill>
                  <a:srgbClr val="FF0000"/>
                </a:solidFill>
                <a:latin typeface="Imago" pitchFamily="2" charset="0"/>
              </a:rPr>
              <a:t>BRCA-Mutation</a:t>
            </a:r>
          </a:p>
        </p:txBody>
      </p:sp>
      <p:cxnSp>
        <p:nvCxnSpPr>
          <p:cNvPr id="7" name="Gerade Verbindung mit Pfeil 6"/>
          <p:cNvCxnSpPr/>
          <p:nvPr/>
        </p:nvCxnSpPr>
        <p:spPr bwMode="auto">
          <a:xfrm flipH="1">
            <a:off x="6732240" y="3226791"/>
            <a:ext cx="540060" cy="155049"/>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feld 2"/>
          <p:cNvSpPr txBox="1"/>
          <p:nvPr/>
        </p:nvSpPr>
        <p:spPr>
          <a:xfrm>
            <a:off x="182327" y="465517"/>
            <a:ext cx="2808312" cy="507831"/>
          </a:xfrm>
          <a:prstGeom prst="rect">
            <a:avLst/>
          </a:prstGeom>
          <a:noFill/>
        </p:spPr>
        <p:txBody>
          <a:bodyPr wrap="square" rtlCol="0">
            <a:spAutoFit/>
          </a:bodyPr>
          <a:lstStyle/>
          <a:p>
            <a:pPr algn="ctr"/>
            <a:r>
              <a:rPr lang="de-DE" sz="2700" dirty="0">
                <a:solidFill>
                  <a:srgbClr val="0000FF"/>
                </a:solidFill>
                <a:latin typeface="Imago" pitchFamily="2" charset="0"/>
              </a:rPr>
              <a:t>PARP-Inhibitoren</a:t>
            </a:r>
          </a:p>
        </p:txBody>
      </p:sp>
    </p:spTree>
    <p:extLst>
      <p:ext uri="{BB962C8B-B14F-4D97-AF65-F5344CB8AC3E}">
        <p14:creationId xmlns:p14="http://schemas.microsoft.com/office/powerpoint/2010/main" val="2825505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Grafik 2"/>
          <p:cNvPicPr>
            <a:picLocks noChangeAspect="1"/>
          </p:cNvPicPr>
          <p:nvPr/>
        </p:nvPicPr>
        <p:blipFill rotWithShape="1">
          <a:blip r:embed="rId2">
            <a:extLst>
              <a:ext uri="{28A0092B-C50C-407E-A947-70E740481C1C}">
                <a14:useLocalDpi xmlns:a14="http://schemas.microsoft.com/office/drawing/2010/main" val="0"/>
              </a:ext>
            </a:extLst>
          </a:blip>
          <a:srcRect r="283" b="51166"/>
          <a:stretch/>
        </p:blipFill>
        <p:spPr bwMode="auto">
          <a:xfrm>
            <a:off x="497311" y="856061"/>
            <a:ext cx="6072911" cy="355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3"/>
          <p:cNvSpPr>
            <a:spLocks noChangeArrowheads="1"/>
          </p:cNvSpPr>
          <p:nvPr/>
        </p:nvSpPr>
        <p:spPr bwMode="auto">
          <a:xfrm>
            <a:off x="1485901" y="19126"/>
            <a:ext cx="6271022" cy="8213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951" tIns="-4761" rIns="-5951" bIns="-4761" anchor="ctr">
            <a:spAutoFit/>
          </a:bodyPr>
          <a:lstStyle>
            <a:lvl1pPr>
              <a:spcBef>
                <a:spcPct val="20000"/>
              </a:spcBef>
              <a:buFont typeface="Wingdings" panose="05000000000000000000" pitchFamily="2" charset="2"/>
              <a:buChar char="Ø"/>
              <a:defRPr sz="2000">
                <a:solidFill>
                  <a:schemeClr val="tx1"/>
                </a:solidFill>
                <a:latin typeface="Imago" panose="02000500060000020004"/>
              </a:defRPr>
            </a:lvl1pPr>
            <a:lvl2pPr marL="742950" indent="-285750">
              <a:spcBef>
                <a:spcPct val="20000"/>
              </a:spcBef>
              <a:buFont typeface="Wingdings" panose="05000000000000000000" pitchFamily="2" charset="2"/>
              <a:buChar char="§"/>
              <a:defRPr>
                <a:solidFill>
                  <a:schemeClr val="tx1"/>
                </a:solidFill>
                <a:latin typeface="Imago" panose="02000500060000020004"/>
              </a:defRPr>
            </a:lvl2pPr>
            <a:lvl3pPr marL="1143000" indent="-228600">
              <a:spcBef>
                <a:spcPct val="20000"/>
              </a:spcBef>
              <a:buFont typeface="Wingdings" panose="05000000000000000000" pitchFamily="2" charset="2"/>
              <a:buChar char="§"/>
              <a:defRPr>
                <a:solidFill>
                  <a:schemeClr val="tx1"/>
                </a:solidFill>
                <a:latin typeface="Imago" panose="02000500060000020004"/>
              </a:defRPr>
            </a:lvl3pPr>
            <a:lvl4pPr marL="1600200" indent="-228600">
              <a:spcBef>
                <a:spcPct val="20000"/>
              </a:spcBef>
              <a:buFont typeface="Wingdings" panose="05000000000000000000" pitchFamily="2" charset="2"/>
              <a:buChar char="§"/>
              <a:defRPr>
                <a:solidFill>
                  <a:schemeClr val="tx1"/>
                </a:solidFill>
                <a:latin typeface="Imago" panose="02000500060000020004"/>
              </a:defRPr>
            </a:lvl4pPr>
            <a:lvl5pPr marL="2057400" indent="-228600">
              <a:spcBef>
                <a:spcPct val="20000"/>
              </a:spcBef>
              <a:buFont typeface="Wingdings" panose="05000000000000000000" pitchFamily="2" charset="2"/>
              <a:buChar char="§"/>
              <a:defRPr>
                <a:solidFill>
                  <a:schemeClr val="tx1"/>
                </a:solidFill>
                <a:latin typeface="Imago" panose="02000500060000020004"/>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panose="02000500060000020004"/>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panose="02000500060000020004"/>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panose="02000500060000020004"/>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panose="02000500060000020004"/>
              </a:defRPr>
            </a:lvl9pPr>
          </a:lstStyle>
          <a:p>
            <a:pPr>
              <a:spcBef>
                <a:spcPct val="0"/>
              </a:spcBef>
              <a:buFontTx/>
              <a:buNone/>
            </a:pPr>
            <a:r>
              <a:rPr lang="de-DE" altLang="de-DE" sz="1200" b="1">
                <a:solidFill>
                  <a:srgbClr val="000000"/>
                </a:solidFill>
                <a:latin typeface="Arial" panose="020B0604020202020204" pitchFamily="34" charset="0"/>
              </a:rPr>
              <a:t>Olaparib for Metastatic Breast Cancer in Patients with a Germline </a:t>
            </a:r>
            <a:r>
              <a:rPr lang="de-DE" altLang="de-DE" sz="1200" i="1">
                <a:solidFill>
                  <a:srgbClr val="000000"/>
                </a:solidFill>
                <a:latin typeface="Arial" panose="020B0604020202020204" pitchFamily="34" charset="0"/>
              </a:rPr>
              <a:t>BRCA</a:t>
            </a:r>
            <a:r>
              <a:rPr lang="de-DE" altLang="de-DE" sz="1200" b="1">
                <a:solidFill>
                  <a:srgbClr val="000000"/>
                </a:solidFill>
                <a:latin typeface="Arial" panose="020B0604020202020204" pitchFamily="34" charset="0"/>
              </a:rPr>
              <a:t> Mutation</a:t>
            </a:r>
          </a:p>
          <a:p>
            <a:pPr>
              <a:spcBef>
                <a:spcPct val="0"/>
              </a:spcBef>
              <a:buFontTx/>
              <a:buNone/>
            </a:pPr>
            <a:endParaRPr lang="de-DE" altLang="de-DE" sz="1200">
              <a:solidFill>
                <a:srgbClr val="000000"/>
              </a:solidFill>
              <a:latin typeface="Arial" panose="020B0604020202020204" pitchFamily="34" charset="0"/>
            </a:endParaRPr>
          </a:p>
          <a:p>
            <a:pPr>
              <a:spcBef>
                <a:spcPct val="0"/>
              </a:spcBef>
              <a:buFontTx/>
              <a:buNone/>
            </a:pPr>
            <a:r>
              <a:rPr lang="de-DE" altLang="de-DE" sz="750">
                <a:latin typeface="Arial" panose="020B0604020202020204" pitchFamily="34" charset="0"/>
              </a:rPr>
              <a:t>Mark Robson, M.D., Seock-Ah Im, M.D., Ph.D., Elżbieta Senkus, M.D., Ph.D., Binghe Xu, M.D., Ph.D., Susan M. Domchek, M.D., Norikazu Masuda, M.D., Ph.D., Suzette Delaloge, M.D., Wei Li, M.D., Nadine Tung, M.D., Anne Armstrong, M.D., Ph.D., Wenting Wu, Ph.D., Carsten Goessl, M.D., Sarah Runswick, Ph.D., and Pierfranco Conte, M.D.</a:t>
            </a:r>
          </a:p>
          <a:p>
            <a:pPr>
              <a:spcBef>
                <a:spcPct val="0"/>
              </a:spcBef>
              <a:buFontTx/>
              <a:buChar char="•"/>
            </a:pPr>
            <a:endParaRPr lang="de-DE" altLang="de-DE" sz="750">
              <a:solidFill>
                <a:schemeClr val="bg2"/>
              </a:solidFill>
              <a:latin typeface="Arial" panose="020B0604020202020204" pitchFamily="34" charset="0"/>
            </a:endParaRPr>
          </a:p>
        </p:txBody>
      </p:sp>
      <p:sp>
        <p:nvSpPr>
          <p:cNvPr id="91140" name="Textfeld 6"/>
          <p:cNvSpPr txBox="1">
            <a:spLocks noChangeArrowheads="1"/>
          </p:cNvSpPr>
          <p:nvPr/>
        </p:nvSpPr>
        <p:spPr bwMode="auto">
          <a:xfrm>
            <a:off x="5826919" y="4874420"/>
            <a:ext cx="266223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panose="02000500060000020004"/>
              </a:defRPr>
            </a:lvl1pPr>
            <a:lvl2pPr marL="742950" indent="-285750">
              <a:spcBef>
                <a:spcPct val="20000"/>
              </a:spcBef>
              <a:buFont typeface="Wingdings" panose="05000000000000000000" pitchFamily="2" charset="2"/>
              <a:buChar char="§"/>
              <a:defRPr>
                <a:solidFill>
                  <a:schemeClr val="tx1"/>
                </a:solidFill>
                <a:latin typeface="Imago" panose="02000500060000020004"/>
              </a:defRPr>
            </a:lvl2pPr>
            <a:lvl3pPr marL="1143000" indent="-228600">
              <a:spcBef>
                <a:spcPct val="20000"/>
              </a:spcBef>
              <a:buFont typeface="Wingdings" panose="05000000000000000000" pitchFamily="2" charset="2"/>
              <a:buChar char="§"/>
              <a:defRPr>
                <a:solidFill>
                  <a:schemeClr val="tx1"/>
                </a:solidFill>
                <a:latin typeface="Imago" panose="02000500060000020004"/>
              </a:defRPr>
            </a:lvl3pPr>
            <a:lvl4pPr marL="1600200" indent="-228600">
              <a:spcBef>
                <a:spcPct val="20000"/>
              </a:spcBef>
              <a:buFont typeface="Wingdings" panose="05000000000000000000" pitchFamily="2" charset="2"/>
              <a:buChar char="§"/>
              <a:defRPr>
                <a:solidFill>
                  <a:schemeClr val="tx1"/>
                </a:solidFill>
                <a:latin typeface="Imago" panose="02000500060000020004"/>
              </a:defRPr>
            </a:lvl4pPr>
            <a:lvl5pPr marL="2057400" indent="-228600">
              <a:spcBef>
                <a:spcPct val="20000"/>
              </a:spcBef>
              <a:buFont typeface="Wingdings" panose="05000000000000000000" pitchFamily="2" charset="2"/>
              <a:buChar char="§"/>
              <a:defRPr>
                <a:solidFill>
                  <a:schemeClr val="tx1"/>
                </a:solidFill>
                <a:latin typeface="Imago" panose="02000500060000020004"/>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panose="02000500060000020004"/>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panose="02000500060000020004"/>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panose="02000500060000020004"/>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panose="02000500060000020004"/>
              </a:defRPr>
            </a:lvl9pPr>
          </a:lstStyle>
          <a:p>
            <a:pPr>
              <a:spcBef>
                <a:spcPct val="0"/>
              </a:spcBef>
              <a:buFontTx/>
              <a:buNone/>
            </a:pPr>
            <a:r>
              <a:rPr lang="de-DE" altLang="de-DE" sz="900">
                <a:latin typeface="Arial" panose="020B0604020202020204" pitchFamily="34" charset="0"/>
              </a:rPr>
              <a:t>N Engl J Med 2017; 377:523-533</a:t>
            </a:r>
          </a:p>
        </p:txBody>
      </p:sp>
      <p:sp>
        <p:nvSpPr>
          <p:cNvPr id="91141" name="Textfeld 7"/>
          <p:cNvSpPr txBox="1">
            <a:spLocks noChangeArrowheads="1"/>
          </p:cNvSpPr>
          <p:nvPr/>
        </p:nvSpPr>
        <p:spPr bwMode="auto">
          <a:xfrm>
            <a:off x="6738344" y="1221600"/>
            <a:ext cx="2037159" cy="154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panose="02000500060000020004"/>
              </a:defRPr>
            </a:lvl1pPr>
            <a:lvl2pPr marL="742950" indent="-285750">
              <a:spcBef>
                <a:spcPct val="20000"/>
              </a:spcBef>
              <a:buFont typeface="Wingdings" panose="05000000000000000000" pitchFamily="2" charset="2"/>
              <a:buChar char="§"/>
              <a:defRPr>
                <a:solidFill>
                  <a:schemeClr val="tx1"/>
                </a:solidFill>
                <a:latin typeface="Imago" panose="02000500060000020004"/>
              </a:defRPr>
            </a:lvl2pPr>
            <a:lvl3pPr marL="1143000" indent="-228600">
              <a:spcBef>
                <a:spcPct val="20000"/>
              </a:spcBef>
              <a:buFont typeface="Wingdings" panose="05000000000000000000" pitchFamily="2" charset="2"/>
              <a:buChar char="§"/>
              <a:defRPr>
                <a:solidFill>
                  <a:schemeClr val="tx1"/>
                </a:solidFill>
                <a:latin typeface="Imago" panose="02000500060000020004"/>
              </a:defRPr>
            </a:lvl3pPr>
            <a:lvl4pPr marL="1600200" indent="-228600">
              <a:spcBef>
                <a:spcPct val="20000"/>
              </a:spcBef>
              <a:buFont typeface="Wingdings" panose="05000000000000000000" pitchFamily="2" charset="2"/>
              <a:buChar char="§"/>
              <a:defRPr>
                <a:solidFill>
                  <a:schemeClr val="tx1"/>
                </a:solidFill>
                <a:latin typeface="Imago" panose="02000500060000020004"/>
              </a:defRPr>
            </a:lvl4pPr>
            <a:lvl5pPr marL="2057400" indent="-228600">
              <a:spcBef>
                <a:spcPct val="20000"/>
              </a:spcBef>
              <a:buFont typeface="Wingdings" panose="05000000000000000000" pitchFamily="2" charset="2"/>
              <a:buChar char="§"/>
              <a:defRPr>
                <a:solidFill>
                  <a:schemeClr val="tx1"/>
                </a:solidFill>
                <a:latin typeface="Imago" panose="02000500060000020004"/>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panose="02000500060000020004"/>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panose="02000500060000020004"/>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panose="02000500060000020004"/>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panose="02000500060000020004"/>
              </a:defRPr>
            </a:lvl9pPr>
          </a:lstStyle>
          <a:p>
            <a:pPr>
              <a:spcBef>
                <a:spcPct val="0"/>
              </a:spcBef>
              <a:buFontTx/>
              <a:buNone/>
            </a:pPr>
            <a:r>
              <a:rPr lang="de-DE" altLang="de-DE" sz="1350" b="1" dirty="0" err="1">
                <a:solidFill>
                  <a:schemeClr val="tx2"/>
                </a:solidFill>
                <a:latin typeface="Arial" panose="020B0604020202020204" pitchFamily="34" charset="0"/>
              </a:rPr>
              <a:t>OlympiAD</a:t>
            </a:r>
            <a:r>
              <a:rPr lang="de-DE" altLang="de-DE" sz="1350" b="1" dirty="0">
                <a:solidFill>
                  <a:schemeClr val="tx2"/>
                </a:solidFill>
                <a:latin typeface="Arial" panose="020B0604020202020204" pitchFamily="34" charset="0"/>
              </a:rPr>
              <a:t>-Studie:</a:t>
            </a:r>
          </a:p>
          <a:p>
            <a:pPr>
              <a:spcBef>
                <a:spcPct val="0"/>
              </a:spcBef>
              <a:buFontTx/>
              <a:buNone/>
            </a:pPr>
            <a:endParaRPr lang="de-DE" altLang="de-DE" sz="1350" dirty="0">
              <a:latin typeface="Arial" panose="020B0604020202020204" pitchFamily="34" charset="0"/>
            </a:endParaRPr>
          </a:p>
          <a:p>
            <a:pPr>
              <a:spcBef>
                <a:spcPct val="0"/>
              </a:spcBef>
              <a:buFontTx/>
              <a:buNone/>
            </a:pPr>
            <a:r>
              <a:rPr lang="de-DE" altLang="de-DE" sz="1350" dirty="0">
                <a:latin typeface="Arial" panose="020B0604020202020204" pitchFamily="34" charset="0"/>
              </a:rPr>
              <a:t>PFS 7 vs. 4,2 Monate</a:t>
            </a:r>
          </a:p>
          <a:p>
            <a:pPr>
              <a:spcBef>
                <a:spcPct val="0"/>
              </a:spcBef>
              <a:buFontTx/>
              <a:buNone/>
            </a:pPr>
            <a:endParaRPr lang="de-DE" altLang="de-DE" sz="1350" dirty="0">
              <a:latin typeface="Arial" panose="020B0604020202020204" pitchFamily="34" charset="0"/>
            </a:endParaRPr>
          </a:p>
          <a:p>
            <a:pPr>
              <a:spcBef>
                <a:spcPct val="0"/>
              </a:spcBef>
              <a:buFontTx/>
              <a:buNone/>
            </a:pPr>
            <a:r>
              <a:rPr lang="de-DE" altLang="de-DE" sz="1350" dirty="0">
                <a:latin typeface="Arial" panose="020B0604020202020204" pitchFamily="34" charset="0"/>
              </a:rPr>
              <a:t>Objektive Ansprechrate 59,9 vs. 28,8%</a:t>
            </a:r>
          </a:p>
          <a:p>
            <a:pPr>
              <a:spcBef>
                <a:spcPct val="0"/>
              </a:spcBef>
              <a:buFontTx/>
              <a:buNone/>
            </a:pPr>
            <a:endParaRPr lang="de-DE" altLang="de-DE" sz="1350" dirty="0">
              <a:latin typeface="Arial" panose="020B0604020202020204" pitchFamily="34" charset="0"/>
            </a:endParaRPr>
          </a:p>
        </p:txBody>
      </p:sp>
    </p:spTree>
    <p:extLst>
      <p:ext uri="{BB962C8B-B14F-4D97-AF65-F5344CB8AC3E}">
        <p14:creationId xmlns:p14="http://schemas.microsoft.com/office/powerpoint/2010/main" val="1304147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srcRect l="32044" t="32017" r="34054" b="43819"/>
          <a:stretch/>
        </p:blipFill>
        <p:spPr>
          <a:xfrm>
            <a:off x="791580" y="401523"/>
            <a:ext cx="7921330" cy="4340455"/>
          </a:xfrm>
          <a:prstGeom prst="rect">
            <a:avLst/>
          </a:prstGeom>
        </p:spPr>
      </p:pic>
      <p:sp>
        <p:nvSpPr>
          <p:cNvPr id="5" name="Rechteck 4"/>
          <p:cNvSpPr/>
          <p:nvPr/>
        </p:nvSpPr>
        <p:spPr>
          <a:xfrm>
            <a:off x="5934265" y="4852447"/>
            <a:ext cx="2887394" cy="300082"/>
          </a:xfrm>
          <a:prstGeom prst="rect">
            <a:avLst/>
          </a:prstGeom>
        </p:spPr>
        <p:txBody>
          <a:bodyPr wrap="none">
            <a:spAutoFit/>
          </a:bodyPr>
          <a:lstStyle/>
          <a:p>
            <a:r>
              <a:rPr lang="de-DE" sz="1350" b="1" dirty="0"/>
              <a:t>Robson ME</a:t>
            </a:r>
            <a:r>
              <a:rPr lang="de-DE" sz="1350" dirty="0"/>
              <a:t>, et al. Ann </a:t>
            </a:r>
            <a:r>
              <a:rPr lang="de-DE" sz="1350" dirty="0" err="1"/>
              <a:t>Oncol</a:t>
            </a:r>
            <a:r>
              <a:rPr lang="de-DE" sz="1350" dirty="0"/>
              <a:t> 2019</a:t>
            </a:r>
          </a:p>
        </p:txBody>
      </p:sp>
    </p:spTree>
    <p:extLst>
      <p:ext uri="{BB962C8B-B14F-4D97-AF65-F5344CB8AC3E}">
        <p14:creationId xmlns:p14="http://schemas.microsoft.com/office/powerpoint/2010/main" val="412598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p:txBody>
          <a:bodyPr/>
          <a:lstStyle/>
          <a:p>
            <a:fld id="{AD888651-CE67-4F7C-A0CB-8F78C3785814}" type="slidenum">
              <a:rPr lang="de-DE" smtClean="0"/>
              <a:pPr/>
              <a:t>29</a:t>
            </a:fld>
            <a:endParaRPr lang="de-DE" dirty="0"/>
          </a:p>
        </p:txBody>
      </p:sp>
      <p:pic>
        <p:nvPicPr>
          <p:cNvPr id="7" name="Grafik 6"/>
          <p:cNvPicPr>
            <a:picLocks noChangeAspect="1"/>
          </p:cNvPicPr>
          <p:nvPr/>
        </p:nvPicPr>
        <p:blipFill rotWithShape="1">
          <a:blip r:embed="rId2"/>
          <a:srcRect l="8808" t="26855" r="9048" b="20000"/>
          <a:stretch/>
        </p:blipFill>
        <p:spPr>
          <a:xfrm>
            <a:off x="525626" y="782392"/>
            <a:ext cx="8204066" cy="4080407"/>
          </a:xfrm>
          <a:prstGeom prst="rect">
            <a:avLst/>
          </a:prstGeom>
        </p:spPr>
      </p:pic>
      <p:sp>
        <p:nvSpPr>
          <p:cNvPr id="8" name="Textfeld 7"/>
          <p:cNvSpPr txBox="1"/>
          <p:nvPr/>
        </p:nvSpPr>
        <p:spPr>
          <a:xfrm>
            <a:off x="695459" y="222160"/>
            <a:ext cx="3602865" cy="415498"/>
          </a:xfrm>
          <a:prstGeom prst="rect">
            <a:avLst/>
          </a:prstGeom>
          <a:noFill/>
        </p:spPr>
        <p:txBody>
          <a:bodyPr wrap="square" rtlCol="0">
            <a:spAutoFit/>
          </a:bodyPr>
          <a:lstStyle/>
          <a:p>
            <a:pPr>
              <a:spcBef>
                <a:spcPts val="450"/>
              </a:spcBef>
            </a:pPr>
            <a:r>
              <a:rPr lang="de-DE" sz="2100" dirty="0">
                <a:solidFill>
                  <a:schemeClr val="accent2"/>
                </a:solidFill>
                <a:latin typeface="Arial" panose="020B0604020202020204" pitchFamily="34" charset="0"/>
                <a:cs typeface="Arial" panose="020B0604020202020204" pitchFamily="34" charset="0"/>
              </a:rPr>
              <a:t>EMBRACA-Studie</a:t>
            </a:r>
          </a:p>
        </p:txBody>
      </p:sp>
    </p:spTree>
    <p:extLst>
      <p:ext uri="{BB962C8B-B14F-4D97-AF65-F5344CB8AC3E}">
        <p14:creationId xmlns:p14="http://schemas.microsoft.com/office/powerpoint/2010/main" val="29970012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smtClean="0">
                <a:solidFill>
                  <a:srgbClr val="004D74"/>
                </a:solidFill>
              </a:rPr>
              <a:t>Häufig verwendete </a:t>
            </a:r>
            <a:r>
              <a:rPr lang="de-DE" b="0" dirty="0" smtClean="0">
                <a:solidFill>
                  <a:srgbClr val="004D74"/>
                </a:solidFill>
              </a:rPr>
              <a:t>Begriffe und </a:t>
            </a:r>
            <a:r>
              <a:rPr lang="de-DE" b="0" dirty="0">
                <a:solidFill>
                  <a:srgbClr val="004D74"/>
                </a:solidFill>
              </a:rPr>
              <a:t>A</a:t>
            </a:r>
            <a:r>
              <a:rPr lang="de-DE" b="0" dirty="0" smtClean="0">
                <a:solidFill>
                  <a:srgbClr val="004D74"/>
                </a:solidFill>
              </a:rPr>
              <a:t>bkürzungen:</a:t>
            </a:r>
            <a:endParaRPr lang="de-DE" b="0" dirty="0">
              <a:solidFill>
                <a:srgbClr val="004D74"/>
              </a:solidFill>
            </a:endParaRPr>
          </a:p>
        </p:txBody>
      </p:sp>
      <p:sp>
        <p:nvSpPr>
          <p:cNvPr id="3" name="Inhaltsplatzhalter 2"/>
          <p:cNvSpPr>
            <a:spLocks noGrp="1"/>
          </p:cNvSpPr>
          <p:nvPr>
            <p:ph sz="half" idx="1"/>
          </p:nvPr>
        </p:nvSpPr>
        <p:spPr>
          <a:xfrm>
            <a:off x="397119" y="1354931"/>
            <a:ext cx="6924853" cy="3353991"/>
          </a:xfrm>
        </p:spPr>
        <p:txBody>
          <a:bodyPr/>
          <a:lstStyle/>
          <a:p>
            <a:r>
              <a:rPr lang="de-DE" b="1" dirty="0" err="1" smtClean="0"/>
              <a:t>Neoadjuvanz</a:t>
            </a:r>
            <a:r>
              <a:rPr lang="de-DE" dirty="0" smtClean="0"/>
              <a:t>: Therapie vor der Operation</a:t>
            </a:r>
          </a:p>
          <a:p>
            <a:r>
              <a:rPr lang="de-DE" b="1" dirty="0" err="1" smtClean="0"/>
              <a:t>Adjuvanz</a:t>
            </a:r>
            <a:r>
              <a:rPr lang="de-DE" dirty="0" smtClean="0"/>
              <a:t>: Therapie nach der Operation</a:t>
            </a:r>
          </a:p>
          <a:p>
            <a:r>
              <a:rPr lang="de-DE" dirty="0" smtClean="0"/>
              <a:t>Therapie im metastasierten Stadium:</a:t>
            </a:r>
          </a:p>
          <a:p>
            <a:pPr marL="0" indent="0">
              <a:buNone/>
            </a:pPr>
            <a:r>
              <a:rPr lang="de-DE" dirty="0"/>
              <a:t>	</a:t>
            </a:r>
            <a:r>
              <a:rPr lang="de-DE" b="1" dirty="0" smtClean="0"/>
              <a:t>First </a:t>
            </a:r>
            <a:r>
              <a:rPr lang="de-DE" b="1" dirty="0" err="1" smtClean="0"/>
              <a:t>line</a:t>
            </a:r>
            <a:endParaRPr lang="de-DE" b="1" dirty="0" smtClean="0"/>
          </a:p>
          <a:p>
            <a:pPr marL="0" indent="0">
              <a:buNone/>
            </a:pPr>
            <a:r>
              <a:rPr lang="de-DE" dirty="0" smtClean="0"/>
              <a:t>	</a:t>
            </a:r>
            <a:r>
              <a:rPr lang="de-DE" b="1" dirty="0" smtClean="0"/>
              <a:t>Second </a:t>
            </a:r>
            <a:r>
              <a:rPr lang="de-DE" b="1" dirty="0" err="1" smtClean="0"/>
              <a:t>line</a:t>
            </a:r>
            <a:r>
              <a:rPr lang="de-DE" b="1" dirty="0" smtClean="0"/>
              <a:t> </a:t>
            </a:r>
            <a:r>
              <a:rPr lang="de-DE" dirty="0" smtClean="0"/>
              <a:t>usw</a:t>
            </a:r>
            <a:r>
              <a:rPr lang="de-DE" dirty="0" smtClean="0"/>
              <a:t>.</a:t>
            </a:r>
          </a:p>
          <a:p>
            <a:r>
              <a:rPr lang="de-DE" b="1" dirty="0" smtClean="0"/>
              <a:t>OS</a:t>
            </a:r>
            <a:r>
              <a:rPr lang="de-DE" dirty="0" smtClean="0"/>
              <a:t> = Gesamtüberleben</a:t>
            </a:r>
          </a:p>
          <a:p>
            <a:r>
              <a:rPr lang="de-DE" b="1" dirty="0" smtClean="0"/>
              <a:t>PFS</a:t>
            </a:r>
            <a:r>
              <a:rPr lang="de-DE" dirty="0" smtClean="0"/>
              <a:t> = Progressionsfreies Überleben (Zeit ohne Fortschreiten der Erkrankung)</a:t>
            </a:r>
            <a:endParaRPr lang="de-DE" dirty="0"/>
          </a:p>
        </p:txBody>
      </p:sp>
    </p:spTree>
    <p:extLst>
      <p:ext uri="{BB962C8B-B14F-4D97-AF65-F5344CB8AC3E}">
        <p14:creationId xmlns:p14="http://schemas.microsoft.com/office/powerpoint/2010/main" val="19021501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p:txBody>
          <a:bodyPr/>
          <a:lstStyle/>
          <a:p>
            <a:fld id="{AD888651-CE67-4F7C-A0CB-8F78C3785814}" type="slidenum">
              <a:rPr lang="de-DE" smtClean="0"/>
              <a:pPr/>
              <a:t>30</a:t>
            </a:fld>
            <a:endParaRPr lang="de-DE" dirty="0"/>
          </a:p>
        </p:txBody>
      </p:sp>
      <p:pic>
        <p:nvPicPr>
          <p:cNvPr id="2" name="Grafik 1"/>
          <p:cNvPicPr>
            <a:picLocks noChangeAspect="1"/>
          </p:cNvPicPr>
          <p:nvPr/>
        </p:nvPicPr>
        <p:blipFill rotWithShape="1">
          <a:blip r:embed="rId2"/>
          <a:srcRect l="6786" t="24977" r="10348" b="22254"/>
          <a:stretch/>
        </p:blipFill>
        <p:spPr>
          <a:xfrm>
            <a:off x="133025" y="482958"/>
            <a:ext cx="8729678" cy="4273589"/>
          </a:xfrm>
          <a:prstGeom prst="rect">
            <a:avLst/>
          </a:prstGeom>
        </p:spPr>
      </p:pic>
    </p:spTree>
    <p:extLst>
      <p:ext uri="{BB962C8B-B14F-4D97-AF65-F5344CB8AC3E}">
        <p14:creationId xmlns:p14="http://schemas.microsoft.com/office/powerpoint/2010/main" val="5952463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p:txBody>
          <a:bodyPr/>
          <a:lstStyle/>
          <a:p>
            <a:fld id="{AD888651-CE67-4F7C-A0CB-8F78C3785814}" type="slidenum">
              <a:rPr lang="de-DE" smtClean="0"/>
              <a:pPr/>
              <a:t>31</a:t>
            </a:fld>
            <a:endParaRPr lang="de-DE" dirty="0"/>
          </a:p>
        </p:txBody>
      </p:sp>
      <p:pic>
        <p:nvPicPr>
          <p:cNvPr id="7" name="Grafik 6"/>
          <p:cNvPicPr>
            <a:picLocks noChangeAspect="1"/>
          </p:cNvPicPr>
          <p:nvPr/>
        </p:nvPicPr>
        <p:blipFill rotWithShape="1">
          <a:blip r:embed="rId2"/>
          <a:srcRect l="7797" t="13521" r="8326" b="3850"/>
          <a:stretch/>
        </p:blipFill>
        <p:spPr>
          <a:xfrm>
            <a:off x="975577" y="15162"/>
            <a:ext cx="6713112" cy="5083941"/>
          </a:xfrm>
          <a:prstGeom prst="rect">
            <a:avLst/>
          </a:prstGeom>
        </p:spPr>
      </p:pic>
    </p:spTree>
    <p:extLst>
      <p:ext uri="{BB962C8B-B14F-4D97-AF65-F5344CB8AC3E}">
        <p14:creationId xmlns:p14="http://schemas.microsoft.com/office/powerpoint/2010/main" val="27636564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p:txBody>
          <a:bodyPr/>
          <a:lstStyle/>
          <a:p>
            <a:fld id="{AD888651-CE67-4F7C-A0CB-8F78C3785814}" type="slidenum">
              <a:rPr lang="de-DE" smtClean="0"/>
              <a:pPr/>
              <a:t>32</a:t>
            </a:fld>
            <a:endParaRPr lang="de-DE" dirty="0"/>
          </a:p>
        </p:txBody>
      </p:sp>
      <p:pic>
        <p:nvPicPr>
          <p:cNvPr id="2" name="Grafik 1"/>
          <p:cNvPicPr>
            <a:picLocks noChangeAspect="1"/>
          </p:cNvPicPr>
          <p:nvPr/>
        </p:nvPicPr>
        <p:blipFill rotWithShape="1">
          <a:blip r:embed="rId2"/>
          <a:srcRect l="7364" t="29296" r="8326" b="19812"/>
          <a:stretch/>
        </p:blipFill>
        <p:spPr>
          <a:xfrm>
            <a:off x="243442" y="700250"/>
            <a:ext cx="8741247" cy="4056298"/>
          </a:xfrm>
          <a:prstGeom prst="rect">
            <a:avLst/>
          </a:prstGeom>
        </p:spPr>
      </p:pic>
    </p:spTree>
    <p:extLst>
      <p:ext uri="{BB962C8B-B14F-4D97-AF65-F5344CB8AC3E}">
        <p14:creationId xmlns:p14="http://schemas.microsoft.com/office/powerpoint/2010/main" val="28507684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5FAE35AE-8703-44D3-A403-97C62927023E}"/>
              </a:ext>
            </a:extLst>
          </p:cNvPr>
          <p:cNvSpPr>
            <a:spLocks noGrp="1"/>
          </p:cNvSpPr>
          <p:nvPr>
            <p:ph type="title" idx="4294967295"/>
          </p:nvPr>
        </p:nvSpPr>
        <p:spPr>
          <a:xfrm>
            <a:off x="377825" y="191877"/>
            <a:ext cx="8766175" cy="379412"/>
          </a:xfrm>
        </p:spPr>
        <p:txBody>
          <a:bodyPr/>
          <a:lstStyle/>
          <a:p>
            <a:r>
              <a:rPr lang="en-US" dirty="0" err="1">
                <a:solidFill>
                  <a:srgbClr val="004D74"/>
                </a:solidFill>
              </a:rPr>
              <a:t>OlympiA</a:t>
            </a:r>
            <a:endParaRPr lang="en-US" dirty="0">
              <a:solidFill>
                <a:srgbClr val="004D74"/>
              </a:solidFill>
            </a:endParaRPr>
          </a:p>
        </p:txBody>
      </p:sp>
      <p:sp>
        <p:nvSpPr>
          <p:cNvPr id="5" name="Textplatzhalter 2">
            <a:extLst>
              <a:ext uri="{FF2B5EF4-FFF2-40B4-BE49-F238E27FC236}">
                <a16:creationId xmlns="" xmlns:a16="http://schemas.microsoft.com/office/drawing/2014/main" id="{1EC69B06-DA21-45CD-BC02-6CBC5D3DB6E0}"/>
              </a:ext>
            </a:extLst>
          </p:cNvPr>
          <p:cNvSpPr>
            <a:spLocks noGrp="1"/>
          </p:cNvSpPr>
          <p:nvPr>
            <p:ph type="subTitle" idx="4294967295"/>
          </p:nvPr>
        </p:nvSpPr>
        <p:spPr>
          <a:xfrm>
            <a:off x="863600" y="950913"/>
            <a:ext cx="8280400" cy="2109787"/>
          </a:xfrm>
        </p:spPr>
        <p:txBody>
          <a:bodyPr/>
          <a:lstStyle/>
          <a:p>
            <a:r>
              <a:rPr lang="en-US" sz="1600" dirty="0" err="1">
                <a:solidFill>
                  <a:srgbClr val="13B0FF"/>
                </a:solidFill>
              </a:rPr>
              <a:t>OlympiA</a:t>
            </a:r>
            <a:r>
              <a:rPr lang="en-US" sz="1600" dirty="0">
                <a:solidFill>
                  <a:srgbClr val="13B0FF"/>
                </a:solidFill>
              </a:rPr>
              <a:t>: </a:t>
            </a:r>
            <a:r>
              <a:rPr lang="en-US" sz="1600" b="1" dirty="0">
                <a:solidFill>
                  <a:srgbClr val="13B0FF"/>
                </a:solidFill>
              </a:rPr>
              <a:t>A phase III, multicenter, randomized, placebo-controlled trial of adjuvant </a:t>
            </a:r>
            <a:r>
              <a:rPr lang="en-US" sz="1600" b="1" dirty="0" err="1">
                <a:solidFill>
                  <a:srgbClr val="13B0FF"/>
                </a:solidFill>
              </a:rPr>
              <a:t>olaparib</a:t>
            </a:r>
            <a:r>
              <a:rPr lang="en-US" sz="1600" b="1" dirty="0">
                <a:solidFill>
                  <a:srgbClr val="13B0FF"/>
                </a:solidFill>
              </a:rPr>
              <a:t> after (neo)adjuvant chemotherapy in patients with germline </a:t>
            </a:r>
            <a:r>
              <a:rPr lang="en-US" sz="1600" b="1" i="1" dirty="0">
                <a:solidFill>
                  <a:srgbClr val="13B0FF"/>
                </a:solidFill>
              </a:rPr>
              <a:t>BRCA1/2 </a:t>
            </a:r>
            <a:r>
              <a:rPr lang="en-US" sz="1600" b="1" dirty="0">
                <a:solidFill>
                  <a:srgbClr val="13B0FF"/>
                </a:solidFill>
              </a:rPr>
              <a:t>mutations and high-risk HER2-negative early breast cancer</a:t>
            </a:r>
          </a:p>
        </p:txBody>
      </p:sp>
      <p:sp>
        <p:nvSpPr>
          <p:cNvPr id="4" name="Textplatzhalter 3">
            <a:extLst>
              <a:ext uri="{FF2B5EF4-FFF2-40B4-BE49-F238E27FC236}">
                <a16:creationId xmlns="" xmlns:a16="http://schemas.microsoft.com/office/drawing/2014/main" id="{1A9EB042-363A-42DD-B2A2-F163E7ECAD16}"/>
              </a:ext>
            </a:extLst>
          </p:cNvPr>
          <p:cNvSpPr>
            <a:spLocks noGrp="1"/>
          </p:cNvSpPr>
          <p:nvPr>
            <p:ph type="body" sz="quarter" idx="4294967295"/>
          </p:nvPr>
        </p:nvSpPr>
        <p:spPr>
          <a:xfrm>
            <a:off x="0" y="4630738"/>
            <a:ext cx="6027738" cy="292100"/>
          </a:xfrm>
        </p:spPr>
        <p:txBody>
          <a:bodyPr/>
          <a:lstStyle/>
          <a:p>
            <a:r>
              <a:rPr lang="de-DE" dirty="0" err="1">
                <a:solidFill>
                  <a:srgbClr val="13B0FF"/>
                </a:solidFill>
              </a:rPr>
              <a:t>Tutt</a:t>
            </a:r>
            <a:r>
              <a:rPr lang="de-DE" dirty="0">
                <a:solidFill>
                  <a:srgbClr val="13B0FF"/>
                </a:solidFill>
              </a:rPr>
              <a:t> </a:t>
            </a:r>
            <a:r>
              <a:rPr lang="en-US" kern="0" dirty="0">
                <a:solidFill>
                  <a:srgbClr val="13B0FF"/>
                </a:solidFill>
              </a:rPr>
              <a:t>et al. | 2021 ASCO Annual Meeting | </a:t>
            </a:r>
            <a:r>
              <a:rPr lang="en-US" kern="0" dirty="0" err="1">
                <a:solidFill>
                  <a:srgbClr val="13B0FF"/>
                </a:solidFill>
              </a:rPr>
              <a:t>Clin</a:t>
            </a:r>
            <a:r>
              <a:rPr lang="en-US" kern="0" dirty="0">
                <a:solidFill>
                  <a:srgbClr val="13B0FF"/>
                </a:solidFill>
              </a:rPr>
              <a:t> </a:t>
            </a:r>
            <a:r>
              <a:rPr lang="en-US" kern="0" dirty="0" err="1">
                <a:solidFill>
                  <a:srgbClr val="13B0FF"/>
                </a:solidFill>
              </a:rPr>
              <a:t>Oncol</a:t>
            </a:r>
            <a:r>
              <a:rPr lang="en-US" kern="0" dirty="0">
                <a:solidFill>
                  <a:srgbClr val="13B0FF"/>
                </a:solidFill>
              </a:rPr>
              <a:t> 39, 2021 (</a:t>
            </a:r>
            <a:r>
              <a:rPr lang="en-US" kern="0" dirty="0" err="1">
                <a:solidFill>
                  <a:srgbClr val="13B0FF"/>
                </a:solidFill>
              </a:rPr>
              <a:t>suppl</a:t>
            </a:r>
            <a:r>
              <a:rPr lang="en-US" kern="0" dirty="0">
                <a:solidFill>
                  <a:srgbClr val="13B0FF"/>
                </a:solidFill>
              </a:rPr>
              <a:t> 15; </a:t>
            </a:r>
            <a:r>
              <a:rPr lang="en-US" kern="0" dirty="0" err="1">
                <a:solidFill>
                  <a:srgbClr val="13B0FF"/>
                </a:solidFill>
              </a:rPr>
              <a:t>abstr</a:t>
            </a:r>
            <a:r>
              <a:rPr lang="en-US" kern="0" dirty="0">
                <a:solidFill>
                  <a:srgbClr val="13B0FF"/>
                </a:solidFill>
              </a:rPr>
              <a:t> LBA1)</a:t>
            </a:r>
          </a:p>
        </p:txBody>
      </p:sp>
    </p:spTree>
    <p:extLst>
      <p:ext uri="{BB962C8B-B14F-4D97-AF65-F5344CB8AC3E}">
        <p14:creationId xmlns:p14="http://schemas.microsoft.com/office/powerpoint/2010/main" val="34927903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srcRect l="11111" t="12572" r="27926" b="179"/>
          <a:stretch/>
        </p:blipFill>
        <p:spPr>
          <a:xfrm>
            <a:off x="1341118" y="8243"/>
            <a:ext cx="6624320" cy="5135258"/>
          </a:xfrm>
          <a:prstGeom prst="rect">
            <a:avLst/>
          </a:prstGeom>
        </p:spPr>
      </p:pic>
    </p:spTree>
    <p:extLst>
      <p:ext uri="{BB962C8B-B14F-4D97-AF65-F5344CB8AC3E}">
        <p14:creationId xmlns:p14="http://schemas.microsoft.com/office/powerpoint/2010/main" val="38583087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endParaRPr lang="de-DE"/>
          </a:p>
        </p:txBody>
      </p:sp>
      <p:pic>
        <p:nvPicPr>
          <p:cNvPr id="3" name="Grafik 2"/>
          <p:cNvPicPr>
            <a:picLocks noChangeAspect="1"/>
          </p:cNvPicPr>
          <p:nvPr/>
        </p:nvPicPr>
        <p:blipFill rotWithShape="1">
          <a:blip r:embed="rId2"/>
          <a:srcRect l="11184" t="13256" r="27853" b="-94"/>
          <a:stretch/>
        </p:blipFill>
        <p:spPr>
          <a:xfrm>
            <a:off x="1246292" y="21939"/>
            <a:ext cx="6637867" cy="5121562"/>
          </a:xfrm>
          <a:prstGeom prst="rect">
            <a:avLst/>
          </a:prstGeom>
        </p:spPr>
      </p:pic>
    </p:spTree>
    <p:extLst>
      <p:ext uri="{BB962C8B-B14F-4D97-AF65-F5344CB8AC3E}">
        <p14:creationId xmlns:p14="http://schemas.microsoft.com/office/powerpoint/2010/main" val="22405785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endParaRPr lang="de-DE"/>
          </a:p>
        </p:txBody>
      </p:sp>
      <p:pic>
        <p:nvPicPr>
          <p:cNvPr id="3" name="Grafik 2"/>
          <p:cNvPicPr>
            <a:picLocks noChangeAspect="1"/>
          </p:cNvPicPr>
          <p:nvPr/>
        </p:nvPicPr>
        <p:blipFill rotWithShape="1">
          <a:blip r:embed="rId2"/>
          <a:srcRect l="11482" t="12436" r="28148" b="590"/>
          <a:stretch/>
        </p:blipFill>
        <p:spPr>
          <a:xfrm>
            <a:off x="1225971" y="0"/>
            <a:ext cx="6591119" cy="5143499"/>
          </a:xfrm>
          <a:prstGeom prst="rect">
            <a:avLst/>
          </a:prstGeom>
        </p:spPr>
      </p:pic>
    </p:spTree>
    <p:extLst>
      <p:ext uri="{BB962C8B-B14F-4D97-AF65-F5344CB8AC3E}">
        <p14:creationId xmlns:p14="http://schemas.microsoft.com/office/powerpoint/2010/main" val="32050164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endParaRPr lang="de-DE"/>
          </a:p>
        </p:txBody>
      </p:sp>
      <p:pic>
        <p:nvPicPr>
          <p:cNvPr id="3" name="Grafik 2"/>
          <p:cNvPicPr>
            <a:picLocks noChangeAspect="1"/>
          </p:cNvPicPr>
          <p:nvPr/>
        </p:nvPicPr>
        <p:blipFill rotWithShape="1">
          <a:blip r:embed="rId2"/>
          <a:srcRect l="11259" t="12572" r="28445" b="179"/>
          <a:stretch/>
        </p:blipFill>
        <p:spPr>
          <a:xfrm>
            <a:off x="1253066" y="0"/>
            <a:ext cx="6509174" cy="5101787"/>
          </a:xfrm>
          <a:prstGeom prst="rect">
            <a:avLst/>
          </a:prstGeom>
        </p:spPr>
      </p:pic>
    </p:spTree>
    <p:extLst>
      <p:ext uri="{BB962C8B-B14F-4D97-AF65-F5344CB8AC3E}">
        <p14:creationId xmlns:p14="http://schemas.microsoft.com/office/powerpoint/2010/main" val="1673246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endParaRPr lang="de-DE"/>
          </a:p>
        </p:txBody>
      </p:sp>
      <p:pic>
        <p:nvPicPr>
          <p:cNvPr id="3" name="Grafik 2"/>
          <p:cNvPicPr>
            <a:picLocks noChangeAspect="1"/>
          </p:cNvPicPr>
          <p:nvPr/>
        </p:nvPicPr>
        <p:blipFill rotWithShape="1">
          <a:blip r:embed="rId2"/>
          <a:srcRect l="11186" t="12847" r="27630" b="589"/>
          <a:stretch/>
        </p:blipFill>
        <p:spPr>
          <a:xfrm>
            <a:off x="1415625" y="25468"/>
            <a:ext cx="6678507" cy="5118032"/>
          </a:xfrm>
          <a:prstGeom prst="rect">
            <a:avLst/>
          </a:prstGeom>
        </p:spPr>
      </p:pic>
    </p:spTree>
    <p:extLst>
      <p:ext uri="{BB962C8B-B14F-4D97-AF65-F5344CB8AC3E}">
        <p14:creationId xmlns:p14="http://schemas.microsoft.com/office/powerpoint/2010/main" val="8062082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endParaRPr lang="de-DE"/>
          </a:p>
        </p:txBody>
      </p:sp>
      <p:pic>
        <p:nvPicPr>
          <p:cNvPr id="3" name="Grafik 2"/>
          <p:cNvPicPr>
            <a:picLocks noChangeAspect="1"/>
          </p:cNvPicPr>
          <p:nvPr/>
        </p:nvPicPr>
        <p:blipFill rotWithShape="1">
          <a:blip r:embed="rId2"/>
          <a:srcRect l="10963" t="13667" r="28000" b="1000"/>
          <a:stretch/>
        </p:blipFill>
        <p:spPr>
          <a:xfrm>
            <a:off x="1293707" y="14179"/>
            <a:ext cx="6773334" cy="5129321"/>
          </a:xfrm>
          <a:prstGeom prst="rect">
            <a:avLst/>
          </a:prstGeom>
        </p:spPr>
      </p:pic>
    </p:spTree>
    <p:extLst>
      <p:ext uri="{BB962C8B-B14F-4D97-AF65-F5344CB8AC3E}">
        <p14:creationId xmlns:p14="http://schemas.microsoft.com/office/powerpoint/2010/main" val="4340755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p:txBody>
          <a:bodyPr/>
          <a:lstStyle/>
          <a:p>
            <a:fld id="{AD888651-CE67-4F7C-A0CB-8F78C3785814}" type="slidenum">
              <a:rPr lang="de-DE" smtClean="0"/>
              <a:pPr/>
              <a:t>4</a:t>
            </a:fld>
            <a:endParaRPr lang="de-DE" dirty="0"/>
          </a:p>
        </p:txBody>
      </p:sp>
      <p:sp>
        <p:nvSpPr>
          <p:cNvPr id="3" name="Titel 1">
            <a:extLst>
              <a:ext uri="{FF2B5EF4-FFF2-40B4-BE49-F238E27FC236}">
                <a16:creationId xmlns="" xmlns:a16="http://schemas.microsoft.com/office/drawing/2014/main" id="{6BB1E090-2A41-4E16-B45B-9C6BF8ECEC8C}"/>
              </a:ext>
            </a:extLst>
          </p:cNvPr>
          <p:cNvSpPr txBox="1">
            <a:spLocks/>
          </p:cNvSpPr>
          <p:nvPr/>
        </p:nvSpPr>
        <p:spPr bwMode="auto">
          <a:xfrm>
            <a:off x="289775" y="1587742"/>
            <a:ext cx="8353425" cy="345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600" b="1">
                <a:solidFill>
                  <a:schemeClr val="tx1"/>
                </a:solidFill>
                <a:latin typeface="Imago" pitchFamily="2" charset="0"/>
              </a:defRPr>
            </a:lvl2pPr>
            <a:lvl3pPr algn="l" rtl="0" eaLnBrk="1" fontAlgn="base" hangingPunct="1">
              <a:spcBef>
                <a:spcPct val="0"/>
              </a:spcBef>
              <a:spcAft>
                <a:spcPct val="0"/>
              </a:spcAft>
              <a:defRPr sz="2600" b="1">
                <a:solidFill>
                  <a:schemeClr val="tx1"/>
                </a:solidFill>
                <a:latin typeface="Imago" pitchFamily="2" charset="0"/>
              </a:defRPr>
            </a:lvl3pPr>
            <a:lvl4pPr algn="l" rtl="0" eaLnBrk="1" fontAlgn="base" hangingPunct="1">
              <a:spcBef>
                <a:spcPct val="0"/>
              </a:spcBef>
              <a:spcAft>
                <a:spcPct val="0"/>
              </a:spcAft>
              <a:defRPr sz="2600" b="1">
                <a:solidFill>
                  <a:schemeClr val="tx1"/>
                </a:solidFill>
                <a:latin typeface="Imago" pitchFamily="2" charset="0"/>
              </a:defRPr>
            </a:lvl4pPr>
            <a:lvl5pPr algn="l" rtl="0" eaLnBrk="1" fontAlgn="base" hangingPunct="1">
              <a:spcBef>
                <a:spcPct val="0"/>
              </a:spcBef>
              <a:spcAft>
                <a:spcPct val="0"/>
              </a:spcAft>
              <a:defRPr sz="2600" b="1">
                <a:solidFill>
                  <a:schemeClr val="tx1"/>
                </a:solidFill>
                <a:latin typeface="Imago" pitchFamily="2" charset="0"/>
              </a:defRPr>
            </a:lvl5pPr>
            <a:lvl6pPr marL="457200" algn="l" rtl="0" eaLnBrk="1" fontAlgn="base" hangingPunct="1">
              <a:spcBef>
                <a:spcPct val="0"/>
              </a:spcBef>
              <a:spcAft>
                <a:spcPct val="0"/>
              </a:spcAft>
              <a:defRPr sz="2600" b="1">
                <a:solidFill>
                  <a:schemeClr val="tx1"/>
                </a:solidFill>
                <a:latin typeface="Imago" pitchFamily="2" charset="0"/>
              </a:defRPr>
            </a:lvl6pPr>
            <a:lvl7pPr marL="914400" algn="l" rtl="0" eaLnBrk="1" fontAlgn="base" hangingPunct="1">
              <a:spcBef>
                <a:spcPct val="0"/>
              </a:spcBef>
              <a:spcAft>
                <a:spcPct val="0"/>
              </a:spcAft>
              <a:defRPr sz="2600" b="1">
                <a:solidFill>
                  <a:schemeClr val="tx1"/>
                </a:solidFill>
                <a:latin typeface="Imago" pitchFamily="2" charset="0"/>
              </a:defRPr>
            </a:lvl7pPr>
            <a:lvl8pPr marL="1371600" algn="l" rtl="0" eaLnBrk="1" fontAlgn="base" hangingPunct="1">
              <a:spcBef>
                <a:spcPct val="0"/>
              </a:spcBef>
              <a:spcAft>
                <a:spcPct val="0"/>
              </a:spcAft>
              <a:defRPr sz="2600" b="1">
                <a:solidFill>
                  <a:schemeClr val="tx1"/>
                </a:solidFill>
                <a:latin typeface="Imago" pitchFamily="2" charset="0"/>
              </a:defRPr>
            </a:lvl8pPr>
            <a:lvl9pPr marL="1828800" algn="l" rtl="0" eaLnBrk="1" fontAlgn="base" hangingPunct="1">
              <a:spcBef>
                <a:spcPct val="0"/>
              </a:spcBef>
              <a:spcAft>
                <a:spcPct val="0"/>
              </a:spcAft>
              <a:defRPr sz="2600" b="1">
                <a:solidFill>
                  <a:schemeClr val="tx1"/>
                </a:solidFill>
                <a:latin typeface="Imago" pitchFamily="2" charset="0"/>
              </a:defRPr>
            </a:lvl9pPr>
          </a:lstStyle>
          <a:p>
            <a:pPr algn="ctr"/>
            <a:r>
              <a:rPr lang="de-DE" sz="4800" b="0" kern="0" dirty="0" smtClean="0">
                <a:solidFill>
                  <a:srgbClr val="022A9C"/>
                </a:solidFill>
              </a:rPr>
              <a:t>Anti HER2-Therapien</a:t>
            </a:r>
            <a:endParaRPr lang="de-DE" sz="4800" b="0" kern="0" dirty="0">
              <a:solidFill>
                <a:srgbClr val="022A9C"/>
              </a:solidFill>
            </a:endParaRPr>
          </a:p>
        </p:txBody>
      </p:sp>
      <p:sp>
        <p:nvSpPr>
          <p:cNvPr id="2" name="Textfeld 1"/>
          <p:cNvSpPr txBox="1"/>
          <p:nvPr/>
        </p:nvSpPr>
        <p:spPr>
          <a:xfrm>
            <a:off x="2794354" y="2506607"/>
            <a:ext cx="3830249" cy="369332"/>
          </a:xfrm>
          <a:prstGeom prst="rect">
            <a:avLst/>
          </a:prstGeom>
          <a:noFill/>
        </p:spPr>
        <p:txBody>
          <a:bodyPr wrap="square" rtlCol="0">
            <a:spAutoFit/>
          </a:bodyPr>
          <a:lstStyle/>
          <a:p>
            <a:r>
              <a:rPr lang="de-DE" dirty="0" smtClean="0">
                <a:solidFill>
                  <a:srgbClr val="13B0FF"/>
                </a:solidFill>
              </a:rPr>
              <a:t>HER2=Wachstumsfaktorrezeptor</a:t>
            </a:r>
            <a:endParaRPr lang="de-DE" dirty="0">
              <a:solidFill>
                <a:srgbClr val="13B0FF"/>
              </a:solidFill>
            </a:endParaRPr>
          </a:p>
        </p:txBody>
      </p:sp>
    </p:spTree>
    <p:extLst>
      <p:ext uri="{BB962C8B-B14F-4D97-AF65-F5344CB8AC3E}">
        <p14:creationId xmlns:p14="http://schemas.microsoft.com/office/powerpoint/2010/main" val="33859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endParaRPr lang="de-DE"/>
          </a:p>
        </p:txBody>
      </p:sp>
      <p:pic>
        <p:nvPicPr>
          <p:cNvPr id="3" name="Grafik 2"/>
          <p:cNvPicPr>
            <a:picLocks noChangeAspect="1"/>
          </p:cNvPicPr>
          <p:nvPr/>
        </p:nvPicPr>
        <p:blipFill rotWithShape="1">
          <a:blip r:embed="rId2"/>
          <a:srcRect l="11482" t="13119" r="28000" b="43"/>
          <a:stretch/>
        </p:blipFill>
        <p:spPr>
          <a:xfrm>
            <a:off x="1253065" y="-7753"/>
            <a:ext cx="6627673" cy="5151253"/>
          </a:xfrm>
          <a:prstGeom prst="rect">
            <a:avLst/>
          </a:prstGeom>
        </p:spPr>
      </p:pic>
    </p:spTree>
    <p:extLst>
      <p:ext uri="{BB962C8B-B14F-4D97-AF65-F5344CB8AC3E}">
        <p14:creationId xmlns:p14="http://schemas.microsoft.com/office/powerpoint/2010/main" val="13087030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5FAE35AE-8703-44D3-A403-97C62927023E}"/>
              </a:ext>
            </a:extLst>
          </p:cNvPr>
          <p:cNvSpPr>
            <a:spLocks noGrp="1"/>
          </p:cNvSpPr>
          <p:nvPr>
            <p:ph type="title" idx="4294967295"/>
          </p:nvPr>
        </p:nvSpPr>
        <p:spPr>
          <a:xfrm>
            <a:off x="377825" y="144463"/>
            <a:ext cx="8766175" cy="379412"/>
          </a:xfrm>
        </p:spPr>
        <p:txBody>
          <a:bodyPr/>
          <a:lstStyle/>
          <a:p>
            <a:r>
              <a:rPr lang="en-US" dirty="0">
                <a:solidFill>
                  <a:srgbClr val="004D74"/>
                </a:solidFill>
              </a:rPr>
              <a:t>NEOTALA</a:t>
            </a:r>
          </a:p>
        </p:txBody>
      </p:sp>
      <p:sp>
        <p:nvSpPr>
          <p:cNvPr id="5" name="Textplatzhalter 2">
            <a:extLst>
              <a:ext uri="{FF2B5EF4-FFF2-40B4-BE49-F238E27FC236}">
                <a16:creationId xmlns="" xmlns:a16="http://schemas.microsoft.com/office/drawing/2014/main" id="{1EC69B06-DA21-45CD-BC02-6CBC5D3DB6E0}"/>
              </a:ext>
            </a:extLst>
          </p:cNvPr>
          <p:cNvSpPr>
            <a:spLocks noGrp="1"/>
          </p:cNvSpPr>
          <p:nvPr>
            <p:ph type="subTitle" idx="4294967295"/>
          </p:nvPr>
        </p:nvSpPr>
        <p:spPr>
          <a:xfrm>
            <a:off x="863600" y="950913"/>
            <a:ext cx="8280400" cy="2109787"/>
          </a:xfrm>
        </p:spPr>
        <p:txBody>
          <a:bodyPr/>
          <a:lstStyle/>
          <a:p>
            <a:r>
              <a:rPr lang="de-DE" sz="1600" b="1" dirty="0" err="1">
                <a:solidFill>
                  <a:srgbClr val="13B0FF"/>
                </a:solidFill>
              </a:rPr>
              <a:t>Neoadjuvant</a:t>
            </a:r>
            <a:r>
              <a:rPr lang="de-DE" sz="1600" b="1" dirty="0">
                <a:solidFill>
                  <a:srgbClr val="13B0FF"/>
                </a:solidFill>
              </a:rPr>
              <a:t> </a:t>
            </a:r>
            <a:r>
              <a:rPr lang="de-DE" sz="1600" b="1" dirty="0" err="1">
                <a:solidFill>
                  <a:srgbClr val="13B0FF"/>
                </a:solidFill>
              </a:rPr>
              <a:t>talazoparib</a:t>
            </a:r>
            <a:r>
              <a:rPr lang="de-DE" sz="1600" b="1" dirty="0">
                <a:solidFill>
                  <a:srgbClr val="13B0FF"/>
                </a:solidFill>
              </a:rPr>
              <a:t> in </a:t>
            </a:r>
            <a:r>
              <a:rPr lang="de-DE" sz="1600" b="1" dirty="0" err="1">
                <a:solidFill>
                  <a:srgbClr val="13B0FF"/>
                </a:solidFill>
              </a:rPr>
              <a:t>patients</a:t>
            </a:r>
            <a:r>
              <a:rPr lang="de-DE" sz="1600" b="1" dirty="0">
                <a:solidFill>
                  <a:srgbClr val="13B0FF"/>
                </a:solidFill>
              </a:rPr>
              <a:t> </a:t>
            </a:r>
            <a:r>
              <a:rPr lang="de-DE" sz="1600" b="1" dirty="0" err="1">
                <a:solidFill>
                  <a:srgbClr val="13B0FF"/>
                </a:solidFill>
              </a:rPr>
              <a:t>with</a:t>
            </a:r>
            <a:r>
              <a:rPr lang="de-DE" sz="1600" b="1" dirty="0">
                <a:solidFill>
                  <a:srgbClr val="13B0FF"/>
                </a:solidFill>
              </a:rPr>
              <a:t> </a:t>
            </a:r>
            <a:r>
              <a:rPr lang="de-DE" sz="1600" b="1" dirty="0" err="1">
                <a:solidFill>
                  <a:srgbClr val="13B0FF"/>
                </a:solidFill>
              </a:rPr>
              <a:t>germline</a:t>
            </a:r>
            <a:r>
              <a:rPr lang="de-DE" sz="1600" b="1" i="1" dirty="0">
                <a:solidFill>
                  <a:srgbClr val="13B0FF"/>
                </a:solidFill>
              </a:rPr>
              <a:t> </a:t>
            </a:r>
            <a:r>
              <a:rPr lang="de-DE" sz="1600" b="1" dirty="0">
                <a:solidFill>
                  <a:srgbClr val="13B0FF"/>
                </a:solidFill>
              </a:rPr>
              <a:t>BRCA1/2 </a:t>
            </a:r>
            <a:r>
              <a:rPr lang="de-DE" sz="1600" b="1" dirty="0" err="1">
                <a:solidFill>
                  <a:srgbClr val="13B0FF"/>
                </a:solidFill>
              </a:rPr>
              <a:t>mutation</a:t>
            </a:r>
            <a:r>
              <a:rPr lang="de-DE" sz="1600" b="1" dirty="0">
                <a:solidFill>
                  <a:srgbClr val="13B0FF"/>
                </a:solidFill>
              </a:rPr>
              <a:t>-positive, </a:t>
            </a:r>
            <a:r>
              <a:rPr lang="de-DE" sz="1600" b="1" dirty="0" err="1">
                <a:solidFill>
                  <a:srgbClr val="13B0FF"/>
                </a:solidFill>
              </a:rPr>
              <a:t>early</a:t>
            </a:r>
            <a:r>
              <a:rPr lang="de-DE" sz="1600" b="1" dirty="0">
                <a:solidFill>
                  <a:srgbClr val="13B0FF"/>
                </a:solidFill>
              </a:rPr>
              <a:t> HER2-negative </a:t>
            </a:r>
            <a:r>
              <a:rPr lang="de-DE" sz="1600" b="1" dirty="0" err="1">
                <a:solidFill>
                  <a:srgbClr val="13B0FF"/>
                </a:solidFill>
              </a:rPr>
              <a:t>breast</a:t>
            </a:r>
            <a:r>
              <a:rPr lang="de-DE" sz="1600" b="1" dirty="0">
                <a:solidFill>
                  <a:srgbClr val="13B0FF"/>
                </a:solidFill>
              </a:rPr>
              <a:t> </a:t>
            </a:r>
            <a:r>
              <a:rPr lang="de-DE" sz="1600" b="1" dirty="0" err="1">
                <a:solidFill>
                  <a:srgbClr val="13B0FF"/>
                </a:solidFill>
              </a:rPr>
              <a:t>cancer</a:t>
            </a:r>
            <a:r>
              <a:rPr lang="de-DE" sz="1600" b="1" dirty="0">
                <a:solidFill>
                  <a:srgbClr val="13B0FF"/>
                </a:solidFill>
              </a:rPr>
              <a:t>: </a:t>
            </a:r>
            <a:r>
              <a:rPr lang="de-DE" sz="1600" b="1" dirty="0" err="1">
                <a:solidFill>
                  <a:srgbClr val="13B0FF"/>
                </a:solidFill>
              </a:rPr>
              <a:t>Results</a:t>
            </a:r>
            <a:r>
              <a:rPr lang="de-DE" sz="1600" b="1" dirty="0">
                <a:solidFill>
                  <a:srgbClr val="13B0FF"/>
                </a:solidFill>
              </a:rPr>
              <a:t> </a:t>
            </a:r>
            <a:r>
              <a:rPr lang="de-DE" sz="1600" b="1" dirty="0" err="1">
                <a:solidFill>
                  <a:srgbClr val="13B0FF"/>
                </a:solidFill>
              </a:rPr>
              <a:t>of</a:t>
            </a:r>
            <a:r>
              <a:rPr lang="de-DE" sz="1600" b="1" dirty="0">
                <a:solidFill>
                  <a:srgbClr val="13B0FF"/>
                </a:solidFill>
              </a:rPr>
              <a:t> a </a:t>
            </a:r>
            <a:r>
              <a:rPr lang="de-DE" sz="1600" b="1" dirty="0" err="1">
                <a:solidFill>
                  <a:srgbClr val="13B0FF"/>
                </a:solidFill>
              </a:rPr>
              <a:t>phase</a:t>
            </a:r>
            <a:r>
              <a:rPr lang="de-DE" sz="1600" b="1" dirty="0">
                <a:solidFill>
                  <a:srgbClr val="13B0FF"/>
                </a:solidFill>
              </a:rPr>
              <a:t> 2 </a:t>
            </a:r>
            <a:r>
              <a:rPr lang="de-DE" sz="1600" b="1" dirty="0" err="1">
                <a:solidFill>
                  <a:srgbClr val="13B0FF"/>
                </a:solidFill>
              </a:rPr>
              <a:t>study</a:t>
            </a:r>
            <a:endParaRPr lang="de-DE" sz="1600" b="1" dirty="0">
              <a:solidFill>
                <a:srgbClr val="13B0FF"/>
              </a:solidFill>
            </a:endParaRPr>
          </a:p>
        </p:txBody>
      </p:sp>
      <p:sp>
        <p:nvSpPr>
          <p:cNvPr id="4" name="Textplatzhalter 3">
            <a:extLst>
              <a:ext uri="{FF2B5EF4-FFF2-40B4-BE49-F238E27FC236}">
                <a16:creationId xmlns="" xmlns:a16="http://schemas.microsoft.com/office/drawing/2014/main" id="{1A9EB042-363A-42DD-B2A2-F163E7ECAD16}"/>
              </a:ext>
            </a:extLst>
          </p:cNvPr>
          <p:cNvSpPr>
            <a:spLocks noGrp="1"/>
          </p:cNvSpPr>
          <p:nvPr>
            <p:ph type="body" sz="quarter" idx="4294967295"/>
          </p:nvPr>
        </p:nvSpPr>
        <p:spPr>
          <a:xfrm>
            <a:off x="0" y="4630738"/>
            <a:ext cx="6027738" cy="292100"/>
          </a:xfrm>
        </p:spPr>
        <p:txBody>
          <a:bodyPr/>
          <a:lstStyle/>
          <a:p>
            <a:r>
              <a:rPr lang="de-DE" dirty="0" err="1">
                <a:solidFill>
                  <a:srgbClr val="13B0FF"/>
                </a:solidFill>
              </a:rPr>
              <a:t>Litton</a:t>
            </a:r>
            <a:r>
              <a:rPr lang="de-DE" dirty="0">
                <a:solidFill>
                  <a:srgbClr val="13B0FF"/>
                </a:solidFill>
              </a:rPr>
              <a:t> </a:t>
            </a:r>
            <a:r>
              <a:rPr lang="en-US" kern="0" dirty="0">
                <a:solidFill>
                  <a:srgbClr val="13B0FF"/>
                </a:solidFill>
              </a:rPr>
              <a:t>et al. | 2021 ASCO Annual Meeting | </a:t>
            </a:r>
            <a:r>
              <a:rPr lang="en-US" kern="0" dirty="0" err="1">
                <a:solidFill>
                  <a:srgbClr val="13B0FF"/>
                </a:solidFill>
              </a:rPr>
              <a:t>Clin</a:t>
            </a:r>
            <a:r>
              <a:rPr lang="en-US" kern="0" dirty="0">
                <a:solidFill>
                  <a:srgbClr val="13B0FF"/>
                </a:solidFill>
              </a:rPr>
              <a:t> </a:t>
            </a:r>
            <a:r>
              <a:rPr lang="en-US" kern="0" dirty="0" err="1">
                <a:solidFill>
                  <a:srgbClr val="13B0FF"/>
                </a:solidFill>
              </a:rPr>
              <a:t>Oncol</a:t>
            </a:r>
            <a:r>
              <a:rPr lang="en-US" kern="0" dirty="0">
                <a:solidFill>
                  <a:srgbClr val="13B0FF"/>
                </a:solidFill>
              </a:rPr>
              <a:t> 39, 2021 (</a:t>
            </a:r>
            <a:r>
              <a:rPr lang="en-US" kern="0" dirty="0" err="1">
                <a:solidFill>
                  <a:srgbClr val="13B0FF"/>
                </a:solidFill>
              </a:rPr>
              <a:t>suppl</a:t>
            </a:r>
            <a:r>
              <a:rPr lang="en-US" kern="0" dirty="0">
                <a:solidFill>
                  <a:srgbClr val="13B0FF"/>
                </a:solidFill>
              </a:rPr>
              <a:t> </a:t>
            </a:r>
            <a:r>
              <a:rPr lang="en-US" kern="0" dirty="0">
                <a:solidFill>
                  <a:schemeClr val="bg1"/>
                </a:solidFill>
              </a:rPr>
              <a:t>15; </a:t>
            </a:r>
            <a:r>
              <a:rPr lang="en-US" kern="0" dirty="0" err="1">
                <a:solidFill>
                  <a:schemeClr val="bg1"/>
                </a:solidFill>
              </a:rPr>
              <a:t>abstr</a:t>
            </a:r>
            <a:r>
              <a:rPr lang="en-US" kern="0" dirty="0">
                <a:solidFill>
                  <a:schemeClr val="bg1"/>
                </a:solidFill>
              </a:rPr>
              <a:t> 554)</a:t>
            </a:r>
          </a:p>
        </p:txBody>
      </p:sp>
    </p:spTree>
    <p:extLst>
      <p:ext uri="{BB962C8B-B14F-4D97-AF65-F5344CB8AC3E}">
        <p14:creationId xmlns:p14="http://schemas.microsoft.com/office/powerpoint/2010/main" val="21438856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7021EBB-967C-44D9-B6C8-33799C246746}"/>
              </a:ext>
            </a:extLst>
          </p:cNvPr>
          <p:cNvSpPr>
            <a:spLocks noGrp="1"/>
          </p:cNvSpPr>
          <p:nvPr>
            <p:ph type="title"/>
          </p:nvPr>
        </p:nvSpPr>
        <p:spPr/>
        <p:txBody>
          <a:bodyPr/>
          <a:lstStyle/>
          <a:p>
            <a:r>
              <a:rPr lang="de-DE"/>
              <a:t>NEOTALA</a:t>
            </a:r>
          </a:p>
        </p:txBody>
      </p:sp>
      <p:sp>
        <p:nvSpPr>
          <p:cNvPr id="4" name="Fußzeilenplatzhalter 3">
            <a:extLst>
              <a:ext uri="{FF2B5EF4-FFF2-40B4-BE49-F238E27FC236}">
                <a16:creationId xmlns="" xmlns:a16="http://schemas.microsoft.com/office/drawing/2014/main" id="{3917E413-E844-4546-BCDC-DE3E8461E1D1}"/>
              </a:ext>
            </a:extLst>
          </p:cNvPr>
          <p:cNvSpPr>
            <a:spLocks noGrp="1"/>
          </p:cNvSpPr>
          <p:nvPr>
            <p:ph type="ftr" sz="quarter" idx="3"/>
          </p:nvPr>
        </p:nvSpPr>
        <p:spPr/>
        <p:txBody>
          <a:bodyPr/>
          <a:lstStyle/>
          <a:p>
            <a:r>
              <a:rPr lang="de-DE" err="1"/>
              <a:t>Litton</a:t>
            </a:r>
            <a:r>
              <a:rPr lang="de-DE"/>
              <a:t> et al. | 2021 ASCO Annual Meeting | J </a:t>
            </a:r>
            <a:r>
              <a:rPr lang="de-DE" err="1"/>
              <a:t>Clin</a:t>
            </a:r>
            <a:r>
              <a:rPr lang="de-DE"/>
              <a:t> </a:t>
            </a:r>
            <a:r>
              <a:rPr lang="de-DE" err="1"/>
              <a:t>Oncol</a:t>
            </a:r>
            <a:r>
              <a:rPr lang="de-DE"/>
              <a:t> 39, 2021 (</a:t>
            </a:r>
            <a:r>
              <a:rPr lang="de-DE" err="1"/>
              <a:t>suppl</a:t>
            </a:r>
            <a:r>
              <a:rPr lang="de-DE"/>
              <a:t> 15; </a:t>
            </a:r>
            <a:r>
              <a:rPr lang="de-DE" err="1"/>
              <a:t>abstr</a:t>
            </a:r>
            <a:r>
              <a:rPr lang="de-DE"/>
              <a:t> 554)</a:t>
            </a:r>
          </a:p>
        </p:txBody>
      </p:sp>
      <p:sp>
        <p:nvSpPr>
          <p:cNvPr id="5" name="Untertitel 4">
            <a:extLst>
              <a:ext uri="{FF2B5EF4-FFF2-40B4-BE49-F238E27FC236}">
                <a16:creationId xmlns="" xmlns:a16="http://schemas.microsoft.com/office/drawing/2014/main" id="{D67D6663-E5F4-4057-9410-E74FDF4B00C1}"/>
              </a:ext>
            </a:extLst>
          </p:cNvPr>
          <p:cNvSpPr>
            <a:spLocks noGrp="1"/>
          </p:cNvSpPr>
          <p:nvPr>
            <p:ph type="subTitle" idx="12"/>
          </p:nvPr>
        </p:nvSpPr>
        <p:spPr>
          <a:xfrm>
            <a:off x="436134" y="730053"/>
            <a:ext cx="8349140" cy="353808"/>
          </a:xfrm>
        </p:spPr>
        <p:txBody>
          <a:bodyPr/>
          <a:lstStyle/>
          <a:p>
            <a:r>
              <a:rPr lang="de-DE">
                <a:solidFill>
                  <a:srgbClr val="003865"/>
                </a:solidFill>
              </a:rPr>
              <a:t>Studiendesign</a:t>
            </a:r>
            <a:endParaRPr lang="de-DE"/>
          </a:p>
        </p:txBody>
      </p:sp>
      <p:sp>
        <p:nvSpPr>
          <p:cNvPr id="6" name="Foliennummernplatzhalter 5">
            <a:extLst>
              <a:ext uri="{FF2B5EF4-FFF2-40B4-BE49-F238E27FC236}">
                <a16:creationId xmlns="" xmlns:a16="http://schemas.microsoft.com/office/drawing/2014/main" id="{360C1451-D5ED-4E59-909B-AD120D06EAAF}"/>
              </a:ext>
            </a:extLst>
          </p:cNvPr>
          <p:cNvSpPr>
            <a:spLocks noGrp="1"/>
          </p:cNvSpPr>
          <p:nvPr>
            <p:ph type="sldNum" sz="quarter" idx="4"/>
          </p:nvPr>
        </p:nvSpPr>
        <p:spPr/>
        <p:txBody>
          <a:bodyPr/>
          <a:lstStyle/>
          <a:p>
            <a:fld id="{3C4F54F3-C349-4609-AFEE-01462D5C7942}" type="slidenum">
              <a:rPr lang="de-DE" smtClean="0"/>
              <a:pPr/>
              <a:t>42</a:t>
            </a:fld>
            <a:endParaRPr lang="de-DE"/>
          </a:p>
        </p:txBody>
      </p:sp>
      <p:sp>
        <p:nvSpPr>
          <p:cNvPr id="11" name="Textfeld 10">
            <a:extLst>
              <a:ext uri="{FF2B5EF4-FFF2-40B4-BE49-F238E27FC236}">
                <a16:creationId xmlns="" xmlns:a16="http://schemas.microsoft.com/office/drawing/2014/main" id="{44A5C070-E37A-48FC-9F2E-F5192372754D}"/>
              </a:ext>
            </a:extLst>
          </p:cNvPr>
          <p:cNvSpPr txBox="1"/>
          <p:nvPr/>
        </p:nvSpPr>
        <p:spPr>
          <a:xfrm>
            <a:off x="351004" y="3886154"/>
            <a:ext cx="8349140" cy="900246"/>
          </a:xfrm>
          <a:prstGeom prst="rect">
            <a:avLst/>
          </a:prstGeom>
          <a:noFill/>
        </p:spPr>
        <p:txBody>
          <a:bodyPr wrap="square" anchor="t">
            <a:spAutoFit/>
          </a:bodyPr>
          <a:lstStyle/>
          <a:p>
            <a:r>
              <a:rPr lang="de-DE" sz="750"/>
              <a:t>EFS: Ereignisfreies Überleben; ICR: Unabhängiger zentraler Review; INV: Prüfarzt; </a:t>
            </a:r>
            <a:r>
              <a:rPr lang="de-DE" sz="750" err="1"/>
              <a:t>pCR</a:t>
            </a:r>
            <a:r>
              <a:rPr lang="de-DE" sz="750"/>
              <a:t>: Pathologisches Komplettansprechen.</a:t>
            </a:r>
            <a:br>
              <a:rPr lang="de-DE" sz="750"/>
            </a:br>
            <a:r>
              <a:rPr lang="de-DE" sz="750"/>
              <a:t>*Das Studiendesign wurde geändert, um HR-positive, HER2-negative Patientinnen mit BC einzuschließen und die </a:t>
            </a:r>
            <a:r>
              <a:rPr lang="de-DE" sz="750" err="1"/>
              <a:t>Patientinnenzahl</a:t>
            </a:r>
            <a:r>
              <a:rPr lang="de-DE" sz="750"/>
              <a:t> wurde von 112 auf 60 reduziert, um die niedriger als erwartete Rekrutierung zu berücksichtigen. **Brust-/Axillargewebe muss entweder durch </a:t>
            </a:r>
            <a:r>
              <a:rPr lang="de-DE" sz="750" err="1"/>
              <a:t>Lumpektomie</a:t>
            </a:r>
            <a:r>
              <a:rPr lang="de-DE" sz="750"/>
              <a:t> oder Mastektomie mit klinisch geeigneter Axillarchirurgie entfernt worden sein. Patientinnen dürfen aufgrund von Krankheitsprogression und Beginn einer neuen Krebstherapie nicht operiert worden sein. ***Langzeit-Follow-</a:t>
            </a:r>
            <a:r>
              <a:rPr lang="de-DE" sz="750" err="1"/>
              <a:t>up</a:t>
            </a:r>
            <a:r>
              <a:rPr lang="de-DE" sz="750"/>
              <a:t> war geplant für 3 Jahre, beginnend mit OP-Datum für das EFS und nach der ersten Medikamentendosis für das OS. Pfizer entschied sich für eine strategische Änderung des Entwicklungsprogramms für </a:t>
            </a:r>
            <a:r>
              <a:rPr lang="de-DE" sz="750" err="1"/>
              <a:t>Talazobarib</a:t>
            </a:r>
            <a:r>
              <a:rPr lang="de-DE" sz="750"/>
              <a:t> in der neoadjuvanten BC-Behandlung und beschloss die weitere Entwicklung in dieser Indikation nicht weiter zu verfolgen. Die Studie wurde geschlossen, nachdem alle Patientinnen das Sicherheits-Follow-</a:t>
            </a:r>
            <a:r>
              <a:rPr lang="de-DE" sz="750" err="1"/>
              <a:t>up</a:t>
            </a:r>
            <a:r>
              <a:rPr lang="de-DE" sz="750"/>
              <a:t> abgeschlossen hatten und das EFS/OS nicht erreicht wurde.  </a:t>
            </a:r>
          </a:p>
        </p:txBody>
      </p:sp>
      <p:sp>
        <p:nvSpPr>
          <p:cNvPr id="17" name="Rechteck 16">
            <a:extLst>
              <a:ext uri="{FF2B5EF4-FFF2-40B4-BE49-F238E27FC236}">
                <a16:creationId xmlns="" xmlns:a16="http://schemas.microsoft.com/office/drawing/2014/main" id="{D27CD769-846F-442C-9071-406895C97931}"/>
              </a:ext>
            </a:extLst>
          </p:cNvPr>
          <p:cNvSpPr/>
          <p:nvPr/>
        </p:nvSpPr>
        <p:spPr>
          <a:xfrm>
            <a:off x="437057" y="1388074"/>
            <a:ext cx="1572145" cy="2458927"/>
          </a:xfrm>
          <a:prstGeom prst="rect">
            <a:avLst/>
          </a:prstGeom>
          <a:solidFill>
            <a:srgbClr val="E7E8EA"/>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lvl="0">
              <a:spcAft>
                <a:spcPts val="300"/>
              </a:spcAft>
              <a:buClr>
                <a:schemeClr val="tx1"/>
              </a:buClr>
              <a:defRPr/>
            </a:pPr>
            <a:r>
              <a:rPr lang="de-DE" sz="900" b="1" kern="0">
                <a:solidFill>
                  <a:schemeClr val="tx1"/>
                </a:solidFill>
                <a:cs typeface="Arial" panose="020B0604020202020204" pitchFamily="34" charset="0"/>
              </a:rPr>
              <a:t>Haupteinschlusskriterien</a:t>
            </a:r>
            <a:endParaRPr lang="de-DE" sz="900" kern="0">
              <a:solidFill>
                <a:schemeClr val="tx1"/>
              </a:solidFill>
              <a:cs typeface="Arial" panose="020B0604020202020204" pitchFamily="34" charset="0"/>
            </a:endParaRPr>
          </a:p>
          <a:p>
            <a:pPr marL="171450" lvl="0" indent="-171450">
              <a:spcAft>
                <a:spcPts val="300"/>
              </a:spcAft>
              <a:buClr>
                <a:schemeClr val="tx1"/>
              </a:buClr>
              <a:buFont typeface="Arial" panose="020B0604020202020204" pitchFamily="34" charset="0"/>
              <a:buChar char="•"/>
              <a:defRPr/>
            </a:pPr>
            <a:r>
              <a:rPr lang="de-DE" sz="900" kern="0">
                <a:solidFill>
                  <a:schemeClr val="tx1"/>
                </a:solidFill>
                <a:cs typeface="Arial" panose="020B0604020202020204" pitchFamily="34" charset="0"/>
              </a:rPr>
              <a:t>Alter ≥18 Jahre</a:t>
            </a:r>
          </a:p>
          <a:p>
            <a:pPr marL="171450" lvl="0" indent="-171450">
              <a:spcAft>
                <a:spcPts val="300"/>
              </a:spcAft>
              <a:buClr>
                <a:schemeClr val="tx1"/>
              </a:buClr>
              <a:buFont typeface="Arial" panose="020B0604020202020204" pitchFamily="34" charset="0"/>
              <a:buChar char="•"/>
              <a:defRPr/>
            </a:pPr>
            <a:r>
              <a:rPr lang="de-DE" sz="900" kern="0">
                <a:solidFill>
                  <a:schemeClr val="tx1"/>
                </a:solidFill>
                <a:cs typeface="Arial" panose="020B0604020202020204" pitchFamily="34" charset="0"/>
              </a:rPr>
              <a:t>Histologisch bestätigte Diagnose eines frühen invasiven HER2-negativen Adeno-karzinoms der Brust*</a:t>
            </a:r>
          </a:p>
          <a:p>
            <a:pPr marL="171450" lvl="0" indent="-171450">
              <a:spcAft>
                <a:spcPts val="300"/>
              </a:spcAft>
              <a:buClr>
                <a:schemeClr val="tx1"/>
              </a:buClr>
              <a:buFont typeface="Arial" panose="020B0604020202020204" pitchFamily="34" charset="0"/>
              <a:buChar char="•"/>
              <a:defRPr/>
            </a:pPr>
            <a:r>
              <a:rPr lang="de-DE" sz="900" kern="0">
                <a:solidFill>
                  <a:schemeClr val="tx1"/>
                </a:solidFill>
                <a:cs typeface="Arial" panose="020B0604020202020204" pitchFamily="34" charset="0"/>
              </a:rPr>
              <a:t>gBRCA1/2-Mutationen</a:t>
            </a:r>
          </a:p>
          <a:p>
            <a:pPr marL="171450" lvl="0" indent="-171450">
              <a:spcAft>
                <a:spcPts val="300"/>
              </a:spcAft>
              <a:buClr>
                <a:schemeClr val="tx1"/>
              </a:buClr>
              <a:buFont typeface="Arial" panose="020B0604020202020204" pitchFamily="34" charset="0"/>
              <a:buChar char="•"/>
              <a:defRPr/>
            </a:pPr>
            <a:r>
              <a:rPr lang="de-DE" sz="900" kern="0">
                <a:solidFill>
                  <a:schemeClr val="tx1"/>
                </a:solidFill>
                <a:cs typeface="Arial" panose="020B0604020202020204" pitchFamily="34" charset="0"/>
              </a:rPr>
              <a:t>Für neoadjuvante Therapie geeignet</a:t>
            </a:r>
          </a:p>
          <a:p>
            <a:pPr marL="171450" lvl="0" indent="-171450">
              <a:spcAft>
                <a:spcPts val="300"/>
              </a:spcAft>
              <a:buClr>
                <a:schemeClr val="tx1"/>
              </a:buClr>
              <a:buFont typeface="Arial" panose="020B0604020202020204" pitchFamily="34" charset="0"/>
              <a:buChar char="•"/>
              <a:defRPr/>
            </a:pPr>
            <a:r>
              <a:rPr lang="de-DE" sz="900" kern="0">
                <a:solidFill>
                  <a:schemeClr val="tx1"/>
                </a:solidFill>
                <a:cs typeface="Arial" panose="020B0604020202020204" pitchFamily="34" charset="0"/>
              </a:rPr>
              <a:t>Lokal fortgeschrittene Erkrankung mit einem Tumor &gt;1,5 cm    (Tumor ≥T1, N0-3)</a:t>
            </a:r>
          </a:p>
          <a:p>
            <a:pPr marL="171450" lvl="0" indent="-171450">
              <a:spcAft>
                <a:spcPts val="300"/>
              </a:spcAft>
              <a:buClr>
                <a:schemeClr val="tx1"/>
              </a:buClr>
              <a:buFont typeface="Arial" panose="020B0604020202020204" pitchFamily="34" charset="0"/>
              <a:buChar char="•"/>
              <a:defRPr/>
            </a:pPr>
            <a:r>
              <a:rPr lang="de-DE" sz="900" kern="0">
                <a:solidFill>
                  <a:schemeClr val="tx1"/>
                </a:solidFill>
                <a:cs typeface="Arial" panose="020B0604020202020204" pitchFamily="34" charset="0"/>
              </a:rPr>
              <a:t>Kein Nachweis von Fernmetastasen</a:t>
            </a:r>
          </a:p>
        </p:txBody>
      </p:sp>
      <p:sp>
        <p:nvSpPr>
          <p:cNvPr id="23" name="Rechteck 22">
            <a:extLst>
              <a:ext uri="{FF2B5EF4-FFF2-40B4-BE49-F238E27FC236}">
                <a16:creationId xmlns="" xmlns:a16="http://schemas.microsoft.com/office/drawing/2014/main" id="{95A2FDBD-D17B-45D8-84A0-ED01A419C7F1}"/>
              </a:ext>
            </a:extLst>
          </p:cNvPr>
          <p:cNvSpPr/>
          <p:nvPr/>
        </p:nvSpPr>
        <p:spPr>
          <a:xfrm>
            <a:off x="6000364" y="1385608"/>
            <a:ext cx="2710411" cy="346686"/>
          </a:xfrm>
          <a:prstGeom prst="rect">
            <a:avLst/>
          </a:prstGeom>
          <a:solidFill>
            <a:srgbClr val="197812"/>
          </a:solid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lvl="0" algn="ctr" defTabSz="914400">
              <a:defRPr/>
            </a:pPr>
            <a:r>
              <a:rPr lang="de-DE" sz="900" b="1" kern="0">
                <a:solidFill>
                  <a:prstClr val="white"/>
                </a:solidFill>
                <a:cs typeface="Arial" panose="020B0604020202020204" pitchFamily="34" charset="0"/>
              </a:rPr>
              <a:t>Überlebens-Follow-</a:t>
            </a:r>
            <a:r>
              <a:rPr lang="de-DE" sz="900" b="1" kern="0" err="1">
                <a:solidFill>
                  <a:prstClr val="white"/>
                </a:solidFill>
                <a:cs typeface="Arial" panose="020B0604020202020204" pitchFamily="34" charset="0"/>
              </a:rPr>
              <a:t>up</a:t>
            </a:r>
            <a:r>
              <a:rPr lang="de-DE" sz="900" b="1" kern="0">
                <a:solidFill>
                  <a:prstClr val="white"/>
                </a:solidFill>
                <a:cs typeface="Arial" panose="020B0604020202020204" pitchFamily="34" charset="0"/>
              </a:rPr>
              <a:t> alle 12 Wochen</a:t>
            </a:r>
          </a:p>
        </p:txBody>
      </p:sp>
      <p:sp>
        <p:nvSpPr>
          <p:cNvPr id="24" name="Rechteck 23">
            <a:extLst>
              <a:ext uri="{FF2B5EF4-FFF2-40B4-BE49-F238E27FC236}">
                <a16:creationId xmlns="" xmlns:a16="http://schemas.microsoft.com/office/drawing/2014/main" id="{53C1E894-90CF-4A20-AB4A-AAF44666FE2F}"/>
              </a:ext>
            </a:extLst>
          </p:cNvPr>
          <p:cNvSpPr/>
          <p:nvPr/>
        </p:nvSpPr>
        <p:spPr>
          <a:xfrm>
            <a:off x="2215850" y="1385607"/>
            <a:ext cx="3567324" cy="346686"/>
          </a:xfrm>
          <a:prstGeom prst="rect">
            <a:avLst/>
          </a:prstGeom>
          <a:solidFill>
            <a:srgbClr val="004D74"/>
          </a:solid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lvl="0" algn="ctr" defTabSz="914400">
              <a:defRPr/>
            </a:pPr>
            <a:r>
              <a:rPr lang="de-DE" sz="900" b="1" kern="0">
                <a:solidFill>
                  <a:prstClr val="white"/>
                </a:solidFill>
                <a:cs typeface="Arial" panose="020B0604020202020204" pitchFamily="34" charset="0"/>
              </a:rPr>
              <a:t>Behandlung (N=112)*</a:t>
            </a:r>
          </a:p>
        </p:txBody>
      </p:sp>
      <p:sp>
        <p:nvSpPr>
          <p:cNvPr id="25" name="Rechteck 24">
            <a:extLst>
              <a:ext uri="{FF2B5EF4-FFF2-40B4-BE49-F238E27FC236}">
                <a16:creationId xmlns="" xmlns:a16="http://schemas.microsoft.com/office/drawing/2014/main" id="{06298228-3280-4159-AAA8-7E3E22492DCA}"/>
              </a:ext>
            </a:extLst>
          </p:cNvPr>
          <p:cNvSpPr/>
          <p:nvPr/>
        </p:nvSpPr>
        <p:spPr>
          <a:xfrm>
            <a:off x="2222374" y="1818083"/>
            <a:ext cx="1993435" cy="522000"/>
          </a:xfrm>
          <a:prstGeom prst="rect">
            <a:avLst/>
          </a:prstGeom>
          <a:solidFill>
            <a:srgbClr val="004D74"/>
          </a:solid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lvl="0" algn="ctr" defTabSz="914400">
              <a:defRPr/>
            </a:pPr>
            <a:r>
              <a:rPr lang="de-DE" sz="900" b="1" kern="0" err="1">
                <a:solidFill>
                  <a:prstClr val="white"/>
                </a:solidFill>
                <a:cs typeface="Arial" panose="020B0604020202020204" pitchFamily="34" charset="0"/>
              </a:rPr>
              <a:t>Talazoparib</a:t>
            </a:r>
            <a:r>
              <a:rPr lang="de-DE" sz="900" b="1" kern="0">
                <a:solidFill>
                  <a:prstClr val="white"/>
                </a:solidFill>
                <a:cs typeface="Arial" panose="020B0604020202020204" pitchFamily="34" charset="0"/>
              </a:rPr>
              <a:t> 1 mg/Tag oral </a:t>
            </a:r>
            <a:r>
              <a:rPr lang="de-DE" sz="900" kern="0">
                <a:solidFill>
                  <a:prstClr val="white"/>
                </a:solidFill>
                <a:cs typeface="Arial" panose="020B0604020202020204" pitchFamily="34" charset="0"/>
              </a:rPr>
              <a:t/>
            </a:r>
            <a:br>
              <a:rPr lang="de-DE" sz="900" kern="0">
                <a:solidFill>
                  <a:prstClr val="white"/>
                </a:solidFill>
                <a:cs typeface="Arial" panose="020B0604020202020204" pitchFamily="34" charset="0"/>
              </a:rPr>
            </a:br>
            <a:r>
              <a:rPr lang="de-DE" sz="900" kern="0">
                <a:solidFill>
                  <a:prstClr val="white"/>
                </a:solidFill>
                <a:cs typeface="Arial" panose="020B0604020202020204" pitchFamily="34" charset="0"/>
              </a:rPr>
              <a:t>(0,75 mg/Tag, moderate Nierenfunktionsstörung)</a:t>
            </a:r>
          </a:p>
        </p:txBody>
      </p:sp>
      <p:cxnSp>
        <p:nvCxnSpPr>
          <p:cNvPr id="59" name="Gerade Verbindung mit Pfeil 58">
            <a:extLst>
              <a:ext uri="{FF2B5EF4-FFF2-40B4-BE49-F238E27FC236}">
                <a16:creationId xmlns="" xmlns:a16="http://schemas.microsoft.com/office/drawing/2014/main" id="{B7FC7576-1574-474B-B015-CA80819A01D1}"/>
              </a:ext>
            </a:extLst>
          </p:cNvPr>
          <p:cNvCxnSpPr>
            <a:cxnSpLocks/>
            <a:endCxn id="25" idx="1"/>
          </p:cNvCxnSpPr>
          <p:nvPr/>
        </p:nvCxnSpPr>
        <p:spPr>
          <a:xfrm flipV="1">
            <a:off x="2005940" y="2079083"/>
            <a:ext cx="216434" cy="77"/>
          </a:xfrm>
          <a:prstGeom prst="straightConnector1">
            <a:avLst/>
          </a:prstGeom>
          <a:ln w="19050">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43" name="Rechteck 42">
            <a:extLst>
              <a:ext uri="{FF2B5EF4-FFF2-40B4-BE49-F238E27FC236}">
                <a16:creationId xmlns="" xmlns:a16="http://schemas.microsoft.com/office/drawing/2014/main" id="{7CF6BFA5-0ABB-42B2-B50C-2054090867BB}"/>
              </a:ext>
            </a:extLst>
          </p:cNvPr>
          <p:cNvSpPr/>
          <p:nvPr/>
        </p:nvSpPr>
        <p:spPr>
          <a:xfrm>
            <a:off x="4281949" y="1823513"/>
            <a:ext cx="1501224" cy="776985"/>
          </a:xfrm>
          <a:prstGeom prst="rect">
            <a:avLst/>
          </a:prstGeom>
          <a:solidFill>
            <a:srgbClr val="004D74"/>
          </a:solid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lvl="0" algn="ctr" defTabSz="914400">
              <a:defRPr/>
            </a:pPr>
            <a:r>
              <a:rPr lang="de-DE" sz="900" kern="0">
                <a:solidFill>
                  <a:prstClr val="white"/>
                </a:solidFill>
                <a:cs typeface="Arial" panose="020B0604020202020204" pitchFamily="34" charset="0"/>
              </a:rPr>
              <a:t>Brustoperation**</a:t>
            </a:r>
          </a:p>
          <a:p>
            <a:pPr lvl="0" algn="ctr" defTabSz="914400">
              <a:defRPr/>
            </a:pPr>
            <a:r>
              <a:rPr lang="de-DE" sz="900" kern="0">
                <a:solidFill>
                  <a:prstClr val="white"/>
                </a:solidFill>
                <a:cs typeface="Arial" panose="020B0604020202020204" pitchFamily="34" charset="0"/>
              </a:rPr>
              <a:t>(innerhalb von 4-6 Wochen)</a:t>
            </a:r>
          </a:p>
          <a:p>
            <a:pPr lvl="0" algn="ctr" defTabSz="914400">
              <a:defRPr/>
            </a:pPr>
            <a:endParaRPr lang="de-DE" sz="900" kern="0">
              <a:solidFill>
                <a:prstClr val="white"/>
              </a:solidFill>
              <a:cs typeface="Arial" panose="020B0604020202020204" pitchFamily="34" charset="0"/>
            </a:endParaRPr>
          </a:p>
          <a:p>
            <a:pPr lvl="0" algn="ctr" defTabSz="914400">
              <a:defRPr/>
            </a:pPr>
            <a:r>
              <a:rPr lang="de-DE" sz="900" kern="0">
                <a:solidFill>
                  <a:prstClr val="white"/>
                </a:solidFill>
                <a:cs typeface="Arial" panose="020B0604020202020204" pitchFamily="34" charset="0"/>
              </a:rPr>
              <a:t>Krebstherapie nach Wahl des Prüfarztes</a:t>
            </a:r>
          </a:p>
        </p:txBody>
      </p:sp>
      <p:sp>
        <p:nvSpPr>
          <p:cNvPr id="44" name="Rechteck 43">
            <a:extLst>
              <a:ext uri="{FF2B5EF4-FFF2-40B4-BE49-F238E27FC236}">
                <a16:creationId xmlns="" xmlns:a16="http://schemas.microsoft.com/office/drawing/2014/main" id="{F8BD469F-CBC5-4EAA-A276-37B051BB7856}"/>
              </a:ext>
            </a:extLst>
          </p:cNvPr>
          <p:cNvSpPr/>
          <p:nvPr/>
        </p:nvSpPr>
        <p:spPr>
          <a:xfrm>
            <a:off x="4281949" y="2721070"/>
            <a:ext cx="1501224" cy="522000"/>
          </a:xfrm>
          <a:prstGeom prst="rect">
            <a:avLst/>
          </a:prstGeom>
          <a:solidFill>
            <a:srgbClr val="004D74"/>
          </a:solid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lvl="0" algn="ctr" defTabSz="914400">
              <a:defRPr/>
            </a:pPr>
            <a:r>
              <a:rPr lang="de-DE" sz="900" kern="0" err="1">
                <a:solidFill>
                  <a:prstClr val="white"/>
                </a:solidFill>
                <a:cs typeface="Arial" panose="020B0604020202020204" pitchFamily="34" charset="0"/>
              </a:rPr>
              <a:t>pCR</a:t>
            </a:r>
            <a:r>
              <a:rPr lang="de-DE" sz="900" kern="0">
                <a:solidFill>
                  <a:prstClr val="white"/>
                </a:solidFill>
                <a:cs typeface="Arial" panose="020B0604020202020204" pitchFamily="34" charset="0"/>
              </a:rPr>
              <a:t> bewertet durch ICR/INV</a:t>
            </a:r>
          </a:p>
        </p:txBody>
      </p:sp>
      <p:sp>
        <p:nvSpPr>
          <p:cNvPr id="45" name="Rechteck 44">
            <a:extLst>
              <a:ext uri="{FF2B5EF4-FFF2-40B4-BE49-F238E27FC236}">
                <a16:creationId xmlns="" xmlns:a16="http://schemas.microsoft.com/office/drawing/2014/main" id="{2FE7B5E5-946A-4DFC-AB58-31515154DEF8}"/>
              </a:ext>
            </a:extLst>
          </p:cNvPr>
          <p:cNvSpPr/>
          <p:nvPr/>
        </p:nvSpPr>
        <p:spPr>
          <a:xfrm>
            <a:off x="6000364" y="1837785"/>
            <a:ext cx="1296000" cy="1080000"/>
          </a:xfrm>
          <a:prstGeom prst="rect">
            <a:avLst/>
          </a:prstGeom>
          <a:solidFill>
            <a:srgbClr val="197812"/>
          </a:solid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lvl="0" algn="ctr" defTabSz="914400">
              <a:defRPr/>
            </a:pPr>
            <a:r>
              <a:rPr lang="de-DE" sz="900" b="1" kern="0">
                <a:solidFill>
                  <a:prstClr val="white"/>
                </a:solidFill>
                <a:cs typeface="Arial" panose="020B0604020202020204" pitchFamily="34" charset="0"/>
              </a:rPr>
              <a:t>Sicherheits-</a:t>
            </a:r>
            <a:br>
              <a:rPr lang="de-DE" sz="900" b="1" kern="0">
                <a:solidFill>
                  <a:prstClr val="white"/>
                </a:solidFill>
                <a:cs typeface="Arial" panose="020B0604020202020204" pitchFamily="34" charset="0"/>
              </a:rPr>
            </a:br>
            <a:r>
              <a:rPr lang="de-DE" sz="900" b="1" kern="0">
                <a:solidFill>
                  <a:prstClr val="white"/>
                </a:solidFill>
                <a:cs typeface="Arial" panose="020B0604020202020204" pitchFamily="34" charset="0"/>
              </a:rPr>
              <a:t>Follow-</a:t>
            </a:r>
            <a:r>
              <a:rPr lang="de-DE" sz="900" b="1" kern="0" err="1">
                <a:solidFill>
                  <a:prstClr val="white"/>
                </a:solidFill>
                <a:cs typeface="Arial" panose="020B0604020202020204" pitchFamily="34" charset="0"/>
              </a:rPr>
              <a:t>up</a:t>
            </a:r>
            <a:endParaRPr lang="de-DE" sz="900" b="1" kern="0">
              <a:solidFill>
                <a:prstClr val="white"/>
              </a:solidFill>
              <a:cs typeface="Arial" panose="020B0604020202020204" pitchFamily="34" charset="0"/>
            </a:endParaRPr>
          </a:p>
          <a:p>
            <a:pPr lvl="0" algn="ctr" defTabSz="914400">
              <a:defRPr/>
            </a:pPr>
            <a:r>
              <a:rPr lang="de-DE" sz="900" kern="0">
                <a:solidFill>
                  <a:prstClr val="white"/>
                </a:solidFill>
                <a:cs typeface="Arial" panose="020B0604020202020204" pitchFamily="34" charset="0"/>
              </a:rPr>
              <a:t>~ 28 Tage nach letzter Dosis oder vor neuer antineoplastischer Therapie oder Therapie mit Prüfpräparat.</a:t>
            </a:r>
          </a:p>
        </p:txBody>
      </p:sp>
      <p:sp>
        <p:nvSpPr>
          <p:cNvPr id="48" name="Rechteck 47">
            <a:extLst>
              <a:ext uri="{FF2B5EF4-FFF2-40B4-BE49-F238E27FC236}">
                <a16:creationId xmlns="" xmlns:a16="http://schemas.microsoft.com/office/drawing/2014/main" id="{25D0F346-D0A9-45D5-8CC8-E86AE9EC7480}"/>
              </a:ext>
            </a:extLst>
          </p:cNvPr>
          <p:cNvSpPr/>
          <p:nvPr/>
        </p:nvSpPr>
        <p:spPr>
          <a:xfrm>
            <a:off x="7414775" y="1835037"/>
            <a:ext cx="1296000" cy="1080000"/>
          </a:xfrm>
          <a:prstGeom prst="rect">
            <a:avLst/>
          </a:prstGeom>
          <a:solidFill>
            <a:srgbClr val="197812"/>
          </a:solid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lvl="0" algn="ctr" defTabSz="914400">
              <a:defRPr/>
            </a:pPr>
            <a:r>
              <a:rPr lang="de-DE" sz="900" b="1" kern="0">
                <a:solidFill>
                  <a:prstClr val="white"/>
                </a:solidFill>
                <a:cs typeface="Arial" panose="020B0604020202020204" pitchFamily="34" charset="0"/>
              </a:rPr>
              <a:t>Langzeit-</a:t>
            </a:r>
            <a:br>
              <a:rPr lang="de-DE" sz="900" b="1" kern="0">
                <a:solidFill>
                  <a:prstClr val="white"/>
                </a:solidFill>
                <a:cs typeface="Arial" panose="020B0604020202020204" pitchFamily="34" charset="0"/>
              </a:rPr>
            </a:br>
            <a:r>
              <a:rPr lang="de-DE" sz="900" b="1" kern="0">
                <a:solidFill>
                  <a:prstClr val="white"/>
                </a:solidFill>
                <a:cs typeface="Arial" panose="020B0604020202020204" pitchFamily="34" charset="0"/>
              </a:rPr>
              <a:t>Follow-</a:t>
            </a:r>
            <a:r>
              <a:rPr lang="de-DE" sz="900" b="1" kern="0" err="1">
                <a:solidFill>
                  <a:prstClr val="white"/>
                </a:solidFill>
                <a:cs typeface="Arial" panose="020B0604020202020204" pitchFamily="34" charset="0"/>
              </a:rPr>
              <a:t>up</a:t>
            </a:r>
            <a:r>
              <a:rPr lang="de-DE" sz="900" b="1" kern="0">
                <a:solidFill>
                  <a:prstClr val="white"/>
                </a:solidFill>
                <a:cs typeface="Arial" panose="020B0604020202020204" pitchFamily="34" charset="0"/>
              </a:rPr>
              <a:t>***</a:t>
            </a:r>
          </a:p>
          <a:p>
            <a:pPr lvl="0" algn="ctr" defTabSz="914400">
              <a:defRPr/>
            </a:pPr>
            <a:r>
              <a:rPr lang="de-DE" sz="900" kern="0">
                <a:solidFill>
                  <a:prstClr val="white"/>
                </a:solidFill>
                <a:cs typeface="Arial" panose="020B0604020202020204" pitchFamily="34" charset="0"/>
              </a:rPr>
              <a:t>(EFS und OS wurden alle 12 Wochen telefonisch erfragt)</a:t>
            </a:r>
          </a:p>
        </p:txBody>
      </p:sp>
      <p:grpSp>
        <p:nvGrpSpPr>
          <p:cNvPr id="20" name="Gruppieren 19">
            <a:extLst>
              <a:ext uri="{FF2B5EF4-FFF2-40B4-BE49-F238E27FC236}">
                <a16:creationId xmlns="" xmlns:a16="http://schemas.microsoft.com/office/drawing/2014/main" id="{35D69AC3-2383-4578-806F-3103CE273F42}"/>
              </a:ext>
            </a:extLst>
          </p:cNvPr>
          <p:cNvGrpSpPr/>
          <p:nvPr/>
        </p:nvGrpSpPr>
        <p:grpSpPr>
          <a:xfrm>
            <a:off x="2115095" y="2354278"/>
            <a:ext cx="2183491" cy="970262"/>
            <a:chOff x="2232147" y="2472263"/>
            <a:chExt cx="2183491" cy="970262"/>
          </a:xfrm>
        </p:grpSpPr>
        <p:pic>
          <p:nvPicPr>
            <p:cNvPr id="10" name="Grafik 9">
              <a:extLst>
                <a:ext uri="{FF2B5EF4-FFF2-40B4-BE49-F238E27FC236}">
                  <a16:creationId xmlns="" xmlns:a16="http://schemas.microsoft.com/office/drawing/2014/main" id="{45814CB5-B07B-4D58-A8EC-84C183A67E47}"/>
                </a:ext>
              </a:extLst>
            </p:cNvPr>
            <p:cNvPicPr>
              <a:picLocks noChangeAspect="1"/>
            </p:cNvPicPr>
            <p:nvPr/>
          </p:nvPicPr>
          <p:blipFill>
            <a:blip r:embed="rId3"/>
            <a:stretch>
              <a:fillRect/>
            </a:stretch>
          </p:blipFill>
          <p:spPr>
            <a:xfrm>
              <a:off x="2351215" y="2667963"/>
              <a:ext cx="1918443" cy="368514"/>
            </a:xfrm>
            <a:prstGeom prst="rect">
              <a:avLst/>
            </a:prstGeom>
          </p:spPr>
        </p:pic>
        <p:sp>
          <p:nvSpPr>
            <p:cNvPr id="12" name="Textfeld 11">
              <a:extLst>
                <a:ext uri="{FF2B5EF4-FFF2-40B4-BE49-F238E27FC236}">
                  <a16:creationId xmlns="" xmlns:a16="http://schemas.microsoft.com/office/drawing/2014/main" id="{320A7970-3FEA-4595-8DAC-3E7D67FAE727}"/>
                </a:ext>
              </a:extLst>
            </p:cNvPr>
            <p:cNvSpPr txBox="1"/>
            <p:nvPr/>
          </p:nvSpPr>
          <p:spPr>
            <a:xfrm>
              <a:off x="3013514" y="2472263"/>
              <a:ext cx="668667" cy="246221"/>
            </a:xfrm>
            <a:prstGeom prst="rect">
              <a:avLst/>
            </a:prstGeom>
            <a:noFill/>
          </p:spPr>
          <p:txBody>
            <a:bodyPr wrap="square" rtlCol="0">
              <a:spAutoFit/>
            </a:bodyPr>
            <a:lstStyle/>
            <a:p>
              <a:r>
                <a:rPr lang="de-DE" sz="1000" b="1">
                  <a:solidFill>
                    <a:srgbClr val="338CB3"/>
                  </a:solidFill>
                </a:rPr>
                <a:t>Woche</a:t>
              </a:r>
            </a:p>
          </p:txBody>
        </p:sp>
        <p:sp>
          <p:nvSpPr>
            <p:cNvPr id="53" name="Textfeld 52">
              <a:extLst>
                <a:ext uri="{FF2B5EF4-FFF2-40B4-BE49-F238E27FC236}">
                  <a16:creationId xmlns="" xmlns:a16="http://schemas.microsoft.com/office/drawing/2014/main" id="{4893F35C-CF4B-49DA-A2F3-FF82A24DFA5F}"/>
                </a:ext>
              </a:extLst>
            </p:cNvPr>
            <p:cNvSpPr txBox="1"/>
            <p:nvPr/>
          </p:nvSpPr>
          <p:spPr>
            <a:xfrm>
              <a:off x="2232147" y="2980860"/>
              <a:ext cx="668667" cy="461665"/>
            </a:xfrm>
            <a:prstGeom prst="rect">
              <a:avLst/>
            </a:prstGeom>
            <a:noFill/>
          </p:spPr>
          <p:txBody>
            <a:bodyPr wrap="square" rtlCol="0">
              <a:spAutoFit/>
            </a:bodyPr>
            <a:lstStyle/>
            <a:p>
              <a:pPr algn="ctr"/>
              <a:r>
                <a:rPr lang="de-DE" sz="800" b="1">
                  <a:solidFill>
                    <a:srgbClr val="338CB3"/>
                  </a:solidFill>
                </a:rPr>
                <a:t>Biopsie und Imaging</a:t>
              </a:r>
            </a:p>
          </p:txBody>
        </p:sp>
        <p:sp>
          <p:nvSpPr>
            <p:cNvPr id="54" name="Textfeld 53">
              <a:extLst>
                <a:ext uri="{FF2B5EF4-FFF2-40B4-BE49-F238E27FC236}">
                  <a16:creationId xmlns="" xmlns:a16="http://schemas.microsoft.com/office/drawing/2014/main" id="{C32A3719-522A-4CD8-A0E0-6C35BBBF5029}"/>
                </a:ext>
              </a:extLst>
            </p:cNvPr>
            <p:cNvSpPr txBox="1"/>
            <p:nvPr/>
          </p:nvSpPr>
          <p:spPr>
            <a:xfrm>
              <a:off x="2880848" y="2980860"/>
              <a:ext cx="860325" cy="338554"/>
            </a:xfrm>
            <a:prstGeom prst="rect">
              <a:avLst/>
            </a:prstGeom>
            <a:solidFill>
              <a:schemeClr val="bg1"/>
            </a:solidFill>
          </p:spPr>
          <p:txBody>
            <a:bodyPr wrap="square" rtlCol="0">
              <a:spAutoFit/>
            </a:bodyPr>
            <a:lstStyle/>
            <a:p>
              <a:pPr algn="ctr"/>
              <a:r>
                <a:rPr lang="de-DE" sz="800" b="1">
                  <a:solidFill>
                    <a:srgbClr val="338CB3"/>
                  </a:solidFill>
                </a:rPr>
                <a:t>Brust-Ultraschall</a:t>
              </a:r>
            </a:p>
          </p:txBody>
        </p:sp>
        <p:sp>
          <p:nvSpPr>
            <p:cNvPr id="56" name="Textfeld 55">
              <a:extLst>
                <a:ext uri="{FF2B5EF4-FFF2-40B4-BE49-F238E27FC236}">
                  <a16:creationId xmlns="" xmlns:a16="http://schemas.microsoft.com/office/drawing/2014/main" id="{71AC5839-BB8E-4344-A546-08BD63F71F24}"/>
                </a:ext>
              </a:extLst>
            </p:cNvPr>
            <p:cNvSpPr txBox="1"/>
            <p:nvPr/>
          </p:nvSpPr>
          <p:spPr>
            <a:xfrm>
              <a:off x="3746971" y="2980860"/>
              <a:ext cx="668667" cy="338554"/>
            </a:xfrm>
            <a:prstGeom prst="rect">
              <a:avLst/>
            </a:prstGeom>
            <a:noFill/>
          </p:spPr>
          <p:txBody>
            <a:bodyPr wrap="square" rtlCol="0">
              <a:spAutoFit/>
            </a:bodyPr>
            <a:lstStyle/>
            <a:p>
              <a:pPr algn="ctr"/>
              <a:r>
                <a:rPr lang="de-DE" sz="800" b="1">
                  <a:solidFill>
                    <a:srgbClr val="338CB3"/>
                  </a:solidFill>
                </a:rPr>
                <a:t>Ende der </a:t>
              </a:r>
            </a:p>
            <a:p>
              <a:pPr algn="ctr"/>
              <a:r>
                <a:rPr lang="de-DE" sz="800" b="1">
                  <a:solidFill>
                    <a:srgbClr val="338CB3"/>
                  </a:solidFill>
                </a:rPr>
                <a:t>Therapie</a:t>
              </a:r>
            </a:p>
          </p:txBody>
        </p:sp>
      </p:grpSp>
      <p:cxnSp>
        <p:nvCxnSpPr>
          <p:cNvPr id="57" name="Gerade Verbindung mit Pfeil 56">
            <a:extLst>
              <a:ext uri="{FF2B5EF4-FFF2-40B4-BE49-F238E27FC236}">
                <a16:creationId xmlns="" xmlns:a16="http://schemas.microsoft.com/office/drawing/2014/main" id="{FDE0351E-67DC-49AB-AD38-FD2C5FAE8CF0}"/>
              </a:ext>
            </a:extLst>
          </p:cNvPr>
          <p:cNvCxnSpPr>
            <a:cxnSpLocks/>
          </p:cNvCxnSpPr>
          <p:nvPr/>
        </p:nvCxnSpPr>
        <p:spPr>
          <a:xfrm>
            <a:off x="5787669" y="2077986"/>
            <a:ext cx="212695" cy="1097"/>
          </a:xfrm>
          <a:prstGeom prst="straightConnector1">
            <a:avLst/>
          </a:prstGeom>
          <a:ln w="19050">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6" name="Untertitel 4">
            <a:extLst>
              <a:ext uri="{FF2B5EF4-FFF2-40B4-BE49-F238E27FC236}">
                <a16:creationId xmlns="" xmlns:a16="http://schemas.microsoft.com/office/drawing/2014/main" id="{3AE9BABE-CEB4-44F8-A91F-303F917132CB}"/>
              </a:ext>
            </a:extLst>
          </p:cNvPr>
          <p:cNvSpPr txBox="1">
            <a:spLocks/>
          </p:cNvSpPr>
          <p:nvPr/>
        </p:nvSpPr>
        <p:spPr>
          <a:xfrm>
            <a:off x="431800" y="1040550"/>
            <a:ext cx="8349140" cy="353808"/>
          </a:xfrm>
          <a:prstGeom prst="rect">
            <a:avLst/>
          </a:prstGeom>
        </p:spPr>
        <p:txBody>
          <a:bodyPr vert="horz" lIns="0" tIns="45720" rIns="91440" bIns="45720" rtlCol="0" anchor="ctr">
            <a:noAutofit/>
          </a:bodyPr>
          <a:lstStyle>
            <a:lvl1pPr marL="0" indent="0" algn="l" defTabSz="457200" rtl="0" eaLnBrk="1" latinLnBrk="0" hangingPunct="1">
              <a:spcBef>
                <a:spcPts val="600"/>
              </a:spcBef>
              <a:buClrTx/>
              <a:buFont typeface="Arial"/>
              <a:buNone/>
              <a:defRPr sz="1800" b="1" kern="1200">
                <a:solidFill>
                  <a:schemeClr val="tx2"/>
                </a:solidFill>
                <a:latin typeface="+mn-lt"/>
                <a:ea typeface="+mn-ea"/>
                <a:cs typeface="Open Sans"/>
              </a:defRPr>
            </a:lvl1pPr>
            <a:lvl2pPr marL="457200" indent="0" algn="ctr" defTabSz="457200" rtl="0" eaLnBrk="1" latinLnBrk="0" hangingPunct="1">
              <a:spcBef>
                <a:spcPts val="600"/>
              </a:spcBef>
              <a:buClrTx/>
              <a:buFont typeface="Arial"/>
              <a:buNone/>
              <a:defRPr sz="1200" kern="1200">
                <a:solidFill>
                  <a:schemeClr val="tx1">
                    <a:tint val="75000"/>
                  </a:schemeClr>
                </a:solidFill>
                <a:latin typeface="+mn-lt"/>
                <a:ea typeface="+mn-ea"/>
                <a:cs typeface="Open Sans Light"/>
              </a:defRPr>
            </a:lvl2pPr>
            <a:lvl3pPr marL="914400" indent="0" algn="ctr" defTabSz="457200" rtl="0" eaLnBrk="1" latinLnBrk="0" hangingPunct="1">
              <a:spcBef>
                <a:spcPts val="600"/>
              </a:spcBef>
              <a:buClrTx/>
              <a:buFont typeface="Arial"/>
              <a:buNone/>
              <a:defRPr sz="1000" kern="1200">
                <a:solidFill>
                  <a:schemeClr val="tx1">
                    <a:tint val="75000"/>
                  </a:schemeClr>
                </a:solidFill>
                <a:latin typeface="+mn-lt"/>
                <a:ea typeface="+mn-ea"/>
                <a:cs typeface="Open Sans Light"/>
              </a:defRPr>
            </a:lvl3pPr>
            <a:lvl4pPr marL="1371600" indent="0" algn="ctr" defTabSz="457200" rtl="0" eaLnBrk="1" latinLnBrk="0" hangingPunct="1">
              <a:spcBef>
                <a:spcPts val="600"/>
              </a:spcBef>
              <a:buClr>
                <a:schemeClr val="accent2"/>
              </a:buClr>
              <a:buFont typeface="Arial"/>
              <a:buNone/>
              <a:defRPr sz="1100" kern="1200">
                <a:solidFill>
                  <a:schemeClr val="tx1">
                    <a:tint val="75000"/>
                  </a:schemeClr>
                </a:solidFill>
                <a:latin typeface="+mn-lt"/>
                <a:ea typeface="+mn-ea"/>
                <a:cs typeface="Open Sans Light"/>
              </a:defRPr>
            </a:lvl4pPr>
            <a:lvl5pPr marL="1828800" indent="0" algn="ctr" defTabSz="457200" rtl="0" eaLnBrk="1" latinLnBrk="0" hangingPunct="1">
              <a:spcBef>
                <a:spcPts val="600"/>
              </a:spcBef>
              <a:buClr>
                <a:schemeClr val="accent2"/>
              </a:buClr>
              <a:buFont typeface="Arial"/>
              <a:buNone/>
              <a:defRPr sz="1100" kern="1200">
                <a:solidFill>
                  <a:schemeClr val="tx1">
                    <a:tint val="75000"/>
                  </a:schemeClr>
                </a:solidFill>
                <a:latin typeface="+mn-lt"/>
                <a:ea typeface="+mn-ea"/>
                <a:cs typeface="Open Sans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de-DE" sz="1200">
                <a:solidFill>
                  <a:schemeClr val="tx1"/>
                </a:solidFill>
              </a:rPr>
              <a:t>Nicht-randomisierte, offene, multizentrische, einarmige Phase-II-Studie </a:t>
            </a:r>
          </a:p>
        </p:txBody>
      </p:sp>
    </p:spTree>
    <p:extLst>
      <p:ext uri="{BB962C8B-B14F-4D97-AF65-F5344CB8AC3E}">
        <p14:creationId xmlns:p14="http://schemas.microsoft.com/office/powerpoint/2010/main" val="22712131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7021EBB-967C-44D9-B6C8-33799C246746}"/>
              </a:ext>
            </a:extLst>
          </p:cNvPr>
          <p:cNvSpPr>
            <a:spLocks noGrp="1"/>
          </p:cNvSpPr>
          <p:nvPr>
            <p:ph type="title"/>
          </p:nvPr>
        </p:nvSpPr>
        <p:spPr/>
        <p:txBody>
          <a:bodyPr/>
          <a:lstStyle/>
          <a:p>
            <a:r>
              <a:rPr lang="de-DE"/>
              <a:t>NEOTALA</a:t>
            </a:r>
          </a:p>
        </p:txBody>
      </p:sp>
      <p:sp>
        <p:nvSpPr>
          <p:cNvPr id="4" name="Fußzeilenplatzhalter 3">
            <a:extLst>
              <a:ext uri="{FF2B5EF4-FFF2-40B4-BE49-F238E27FC236}">
                <a16:creationId xmlns="" xmlns:a16="http://schemas.microsoft.com/office/drawing/2014/main" id="{3917E413-E844-4546-BCDC-DE3E8461E1D1}"/>
              </a:ext>
            </a:extLst>
          </p:cNvPr>
          <p:cNvSpPr>
            <a:spLocks noGrp="1"/>
          </p:cNvSpPr>
          <p:nvPr>
            <p:ph type="ftr" sz="quarter" idx="3"/>
          </p:nvPr>
        </p:nvSpPr>
        <p:spPr/>
        <p:txBody>
          <a:bodyPr/>
          <a:lstStyle/>
          <a:p>
            <a:r>
              <a:rPr lang="de-DE" err="1"/>
              <a:t>Litton</a:t>
            </a:r>
            <a:r>
              <a:rPr lang="de-DE"/>
              <a:t> et al. | 2021 ASCO Annual Meeting | J </a:t>
            </a:r>
            <a:r>
              <a:rPr lang="de-DE" err="1"/>
              <a:t>Clin</a:t>
            </a:r>
            <a:r>
              <a:rPr lang="de-DE"/>
              <a:t> </a:t>
            </a:r>
            <a:r>
              <a:rPr lang="de-DE" err="1"/>
              <a:t>Oncol</a:t>
            </a:r>
            <a:r>
              <a:rPr lang="de-DE"/>
              <a:t> 39, 2021 (</a:t>
            </a:r>
            <a:r>
              <a:rPr lang="de-DE" err="1"/>
              <a:t>suppl</a:t>
            </a:r>
            <a:r>
              <a:rPr lang="de-DE"/>
              <a:t> 15; </a:t>
            </a:r>
            <a:r>
              <a:rPr lang="de-DE" err="1"/>
              <a:t>abstr</a:t>
            </a:r>
            <a:r>
              <a:rPr lang="de-DE"/>
              <a:t> 554)</a:t>
            </a:r>
          </a:p>
        </p:txBody>
      </p:sp>
      <p:sp>
        <p:nvSpPr>
          <p:cNvPr id="5" name="Untertitel 4">
            <a:extLst>
              <a:ext uri="{FF2B5EF4-FFF2-40B4-BE49-F238E27FC236}">
                <a16:creationId xmlns="" xmlns:a16="http://schemas.microsoft.com/office/drawing/2014/main" id="{D67D6663-E5F4-4057-9410-E74FDF4B00C1}"/>
              </a:ext>
            </a:extLst>
          </p:cNvPr>
          <p:cNvSpPr>
            <a:spLocks noGrp="1"/>
          </p:cNvSpPr>
          <p:nvPr>
            <p:ph type="subTitle" idx="12"/>
          </p:nvPr>
        </p:nvSpPr>
        <p:spPr>
          <a:xfrm>
            <a:off x="436134" y="730053"/>
            <a:ext cx="8349140" cy="353808"/>
          </a:xfrm>
        </p:spPr>
        <p:txBody>
          <a:bodyPr/>
          <a:lstStyle/>
          <a:p>
            <a:r>
              <a:rPr lang="de-DE">
                <a:solidFill>
                  <a:srgbClr val="003865"/>
                </a:solidFill>
              </a:rPr>
              <a:t>Pathologisches Komplettansprechen</a:t>
            </a:r>
            <a:endParaRPr lang="de-DE"/>
          </a:p>
        </p:txBody>
      </p:sp>
      <p:sp>
        <p:nvSpPr>
          <p:cNvPr id="6" name="Foliennummernplatzhalter 5">
            <a:extLst>
              <a:ext uri="{FF2B5EF4-FFF2-40B4-BE49-F238E27FC236}">
                <a16:creationId xmlns="" xmlns:a16="http://schemas.microsoft.com/office/drawing/2014/main" id="{360C1451-D5ED-4E59-909B-AD120D06EAAF}"/>
              </a:ext>
            </a:extLst>
          </p:cNvPr>
          <p:cNvSpPr>
            <a:spLocks noGrp="1"/>
          </p:cNvSpPr>
          <p:nvPr>
            <p:ph type="sldNum" sz="quarter" idx="4"/>
          </p:nvPr>
        </p:nvSpPr>
        <p:spPr/>
        <p:txBody>
          <a:bodyPr/>
          <a:lstStyle/>
          <a:p>
            <a:fld id="{3C4F54F3-C349-4609-AFEE-01462D5C7942}" type="slidenum">
              <a:rPr lang="de-DE" smtClean="0"/>
              <a:pPr/>
              <a:t>43</a:t>
            </a:fld>
            <a:endParaRPr lang="de-DE"/>
          </a:p>
        </p:txBody>
      </p:sp>
      <p:graphicFrame>
        <p:nvGraphicFramePr>
          <p:cNvPr id="16" name="Diagramm 15">
            <a:extLst>
              <a:ext uri="{FF2B5EF4-FFF2-40B4-BE49-F238E27FC236}">
                <a16:creationId xmlns="" xmlns:a16="http://schemas.microsoft.com/office/drawing/2014/main" id="{FEB2FB6E-6306-4A76-B70B-8AD3A872F68B}"/>
              </a:ext>
            </a:extLst>
          </p:cNvPr>
          <p:cNvGraphicFramePr/>
          <p:nvPr/>
        </p:nvGraphicFramePr>
        <p:xfrm>
          <a:off x="1583707" y="1306151"/>
          <a:ext cx="6096000" cy="244713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feld 17">
            <a:extLst>
              <a:ext uri="{FF2B5EF4-FFF2-40B4-BE49-F238E27FC236}">
                <a16:creationId xmlns="" xmlns:a16="http://schemas.microsoft.com/office/drawing/2014/main" id="{ADA7F703-2C26-4BF8-8C94-DC0BEC8E2CDE}"/>
              </a:ext>
            </a:extLst>
          </p:cNvPr>
          <p:cNvSpPr txBox="1"/>
          <p:nvPr/>
        </p:nvSpPr>
        <p:spPr>
          <a:xfrm rot="16200000">
            <a:off x="653679" y="2066416"/>
            <a:ext cx="1641231" cy="276999"/>
          </a:xfrm>
          <a:prstGeom prst="rect">
            <a:avLst/>
          </a:prstGeom>
          <a:noFill/>
        </p:spPr>
        <p:txBody>
          <a:bodyPr wrap="square" rtlCol="0">
            <a:spAutoFit/>
          </a:bodyPr>
          <a:lstStyle/>
          <a:p>
            <a:pPr algn="ctr"/>
            <a:r>
              <a:rPr lang="de-DE" sz="1200" err="1"/>
              <a:t>pCR</a:t>
            </a:r>
            <a:r>
              <a:rPr lang="de-DE" sz="1200"/>
              <a:t>-Rate (%)*</a:t>
            </a:r>
          </a:p>
        </p:txBody>
      </p:sp>
      <p:cxnSp>
        <p:nvCxnSpPr>
          <p:cNvPr id="21" name="Gerader Verbinder 20">
            <a:extLst>
              <a:ext uri="{FF2B5EF4-FFF2-40B4-BE49-F238E27FC236}">
                <a16:creationId xmlns="" xmlns:a16="http://schemas.microsoft.com/office/drawing/2014/main" id="{98788FB0-30DE-4BDB-B00F-25A4A1F83AAC}"/>
              </a:ext>
            </a:extLst>
          </p:cNvPr>
          <p:cNvCxnSpPr/>
          <p:nvPr/>
        </p:nvCxnSpPr>
        <p:spPr>
          <a:xfrm>
            <a:off x="1891317" y="3438775"/>
            <a:ext cx="5595815" cy="0"/>
          </a:xfrm>
          <a:prstGeom prst="line">
            <a:avLst/>
          </a:prstGeom>
          <a:ln w="9525">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aphicFrame>
        <p:nvGraphicFramePr>
          <p:cNvPr id="22" name="Tabelle 25">
            <a:extLst>
              <a:ext uri="{FF2B5EF4-FFF2-40B4-BE49-F238E27FC236}">
                <a16:creationId xmlns="" xmlns:a16="http://schemas.microsoft.com/office/drawing/2014/main" id="{656D2B8A-84CB-45F8-9985-8E25277481B3}"/>
              </a:ext>
            </a:extLst>
          </p:cNvPr>
          <p:cNvGraphicFramePr>
            <a:graphicFrameLocks noGrp="1"/>
          </p:cNvGraphicFramePr>
          <p:nvPr/>
        </p:nvGraphicFramePr>
        <p:xfrm>
          <a:off x="562709" y="3513186"/>
          <a:ext cx="6658701" cy="831900"/>
        </p:xfrm>
        <a:graphic>
          <a:graphicData uri="http://schemas.openxmlformats.org/drawingml/2006/table">
            <a:tbl>
              <a:tblPr firstRow="1" bandRow="1">
                <a:tableStyleId>{5C22544A-7EE6-4342-B048-85BDC9FD1C3A}</a:tableStyleId>
              </a:tblPr>
              <a:tblGrid>
                <a:gridCol w="1750645">
                  <a:extLst>
                    <a:ext uri="{9D8B030D-6E8A-4147-A177-3AD203B41FA5}">
                      <a16:colId xmlns="" xmlns:a16="http://schemas.microsoft.com/office/drawing/2014/main" val="1561047701"/>
                    </a:ext>
                  </a:extLst>
                </a:gridCol>
                <a:gridCol w="856674">
                  <a:extLst>
                    <a:ext uri="{9D8B030D-6E8A-4147-A177-3AD203B41FA5}">
                      <a16:colId xmlns="" xmlns:a16="http://schemas.microsoft.com/office/drawing/2014/main" val="3906951104"/>
                    </a:ext>
                  </a:extLst>
                </a:gridCol>
                <a:gridCol w="307818">
                  <a:extLst>
                    <a:ext uri="{9D8B030D-6E8A-4147-A177-3AD203B41FA5}">
                      <a16:colId xmlns="" xmlns:a16="http://schemas.microsoft.com/office/drawing/2014/main" val="2120473502"/>
                    </a:ext>
                  </a:extLst>
                </a:gridCol>
                <a:gridCol w="953477">
                  <a:extLst>
                    <a:ext uri="{9D8B030D-6E8A-4147-A177-3AD203B41FA5}">
                      <a16:colId xmlns="" xmlns:a16="http://schemas.microsoft.com/office/drawing/2014/main" val="3325612782"/>
                    </a:ext>
                  </a:extLst>
                </a:gridCol>
                <a:gridCol w="719015">
                  <a:extLst>
                    <a:ext uri="{9D8B030D-6E8A-4147-A177-3AD203B41FA5}">
                      <a16:colId xmlns="" xmlns:a16="http://schemas.microsoft.com/office/drawing/2014/main" val="2028316931"/>
                    </a:ext>
                  </a:extLst>
                </a:gridCol>
                <a:gridCol w="894933">
                  <a:extLst>
                    <a:ext uri="{9D8B030D-6E8A-4147-A177-3AD203B41FA5}">
                      <a16:colId xmlns="" xmlns:a16="http://schemas.microsoft.com/office/drawing/2014/main" val="1877666669"/>
                    </a:ext>
                  </a:extLst>
                </a:gridCol>
                <a:gridCol w="191406">
                  <a:extLst>
                    <a:ext uri="{9D8B030D-6E8A-4147-A177-3AD203B41FA5}">
                      <a16:colId xmlns="" xmlns:a16="http://schemas.microsoft.com/office/drawing/2014/main" val="2279848185"/>
                    </a:ext>
                  </a:extLst>
                </a:gridCol>
                <a:gridCol w="984733">
                  <a:extLst>
                    <a:ext uri="{9D8B030D-6E8A-4147-A177-3AD203B41FA5}">
                      <a16:colId xmlns="" xmlns:a16="http://schemas.microsoft.com/office/drawing/2014/main" val="1719723863"/>
                    </a:ext>
                  </a:extLst>
                </a:gridCol>
              </a:tblGrid>
              <a:tr h="155093">
                <a:tc>
                  <a:txBody>
                    <a:bodyPr/>
                    <a:lstStyle/>
                    <a:p>
                      <a:r>
                        <a:rPr lang="de-DE" sz="950" b="0" i="0" kern="1200">
                          <a:solidFill>
                            <a:schemeClr val="tx1"/>
                          </a:solidFill>
                          <a:latin typeface="+mn-lt"/>
                          <a:ea typeface="+mn-ea"/>
                          <a:cs typeface="+mn-cs"/>
                        </a:rPr>
                        <a:t>95% KI**</a:t>
                      </a: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950" b="0" i="0" kern="1200">
                          <a:solidFill>
                            <a:schemeClr val="tx1"/>
                          </a:solidFill>
                          <a:latin typeface="+mn-lt"/>
                          <a:ea typeface="+mn-ea"/>
                          <a:cs typeface="+mn-cs"/>
                        </a:rPr>
                        <a:t>(32,0; 60,6)</a:t>
                      </a: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950" b="0" i="0" kern="1200">
                        <a:solidFill>
                          <a:schemeClr val="tx1"/>
                        </a:solidFill>
                        <a:latin typeface="+mn-lt"/>
                        <a:ea typeface="+mn-ea"/>
                        <a:cs typeface="+mn-cs"/>
                      </a:endParaRP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950" b="0" i="0" kern="1200">
                          <a:solidFill>
                            <a:schemeClr val="tx1"/>
                          </a:solidFill>
                          <a:latin typeface="+mn-lt"/>
                          <a:ea typeface="+mn-ea"/>
                          <a:cs typeface="+mn-cs"/>
                        </a:rPr>
                        <a:t>(36,7; 61,6)</a:t>
                      </a: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950" b="0" i="0" kern="1200">
                        <a:solidFill>
                          <a:schemeClr val="tx1"/>
                        </a:solidFill>
                        <a:latin typeface="+mn-lt"/>
                        <a:ea typeface="+mn-ea"/>
                        <a:cs typeface="+mn-cs"/>
                      </a:endParaRP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950" b="0" i="0" kern="1200">
                          <a:solidFill>
                            <a:schemeClr val="tx1"/>
                          </a:solidFill>
                          <a:latin typeface="+mn-lt"/>
                          <a:ea typeface="+mn-ea"/>
                          <a:cs typeface="+mn-cs"/>
                        </a:rPr>
                        <a:t>(32,0; 60,6)</a:t>
                      </a: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950" b="0" i="0" kern="1200">
                        <a:solidFill>
                          <a:schemeClr val="tx1"/>
                        </a:solidFill>
                        <a:latin typeface="+mn-lt"/>
                        <a:ea typeface="+mn-ea"/>
                        <a:cs typeface="+mn-cs"/>
                      </a:endParaRP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950" b="0" i="0" kern="1200">
                          <a:solidFill>
                            <a:schemeClr val="tx1"/>
                          </a:solidFill>
                          <a:latin typeface="+mn-lt"/>
                          <a:ea typeface="+mn-ea"/>
                          <a:cs typeface="+mn-cs"/>
                        </a:rPr>
                        <a:t>(35,0; 60,1)</a:t>
                      </a: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272739609"/>
                  </a:ext>
                </a:extLst>
              </a:tr>
              <a:tr h="168743">
                <a:tc>
                  <a:txBody>
                    <a:bodyPr/>
                    <a:lstStyle/>
                    <a:p>
                      <a:r>
                        <a:rPr lang="de-DE" sz="950" b="0" i="0">
                          <a:solidFill>
                            <a:schemeClr val="tx1"/>
                          </a:solidFill>
                        </a:rPr>
                        <a:t>80% KI**</a:t>
                      </a: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950" b="0" i="0">
                          <a:solidFill>
                            <a:schemeClr val="tx1"/>
                          </a:solidFill>
                        </a:rPr>
                        <a:t>(36,4; 55,2)</a:t>
                      </a: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950" b="0" i="0">
                        <a:solidFill>
                          <a:schemeClr val="tx1"/>
                        </a:solidFill>
                      </a:endParaRP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950" b="0" i="0">
                          <a:solidFill>
                            <a:schemeClr val="tx1"/>
                          </a:solidFill>
                        </a:rPr>
                        <a:t>(41,0; 57;4)</a:t>
                      </a: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950" b="0" i="0">
                        <a:solidFill>
                          <a:schemeClr val="tx1"/>
                        </a:solidFill>
                      </a:endParaRP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950" b="0" i="0">
                        <a:solidFill>
                          <a:schemeClr val="tx1"/>
                        </a:solidFill>
                      </a:endParaRP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950" b="0" i="0">
                        <a:solidFill>
                          <a:schemeClr val="tx1"/>
                        </a:solidFill>
                      </a:endParaRP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950" b="0" i="0">
                        <a:solidFill>
                          <a:schemeClr val="tx1"/>
                        </a:solidFill>
                      </a:endParaRP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414016040"/>
                  </a:ext>
                </a:extLst>
              </a:tr>
              <a:tr h="359842">
                <a:tc>
                  <a:txBody>
                    <a:bodyPr/>
                    <a:lstStyle/>
                    <a:p>
                      <a:r>
                        <a:rPr lang="de-DE" sz="950" b="0" i="0" err="1">
                          <a:solidFill>
                            <a:schemeClr val="tx1"/>
                          </a:solidFill>
                        </a:rPr>
                        <a:t>Posterior</a:t>
                      </a:r>
                      <a:r>
                        <a:rPr lang="de-DE" sz="950" b="0" i="0">
                          <a:solidFill>
                            <a:schemeClr val="tx1"/>
                          </a:solidFill>
                        </a:rPr>
                        <a:t>-Wahrscheinlichkeit, dass die wahre </a:t>
                      </a:r>
                      <a:r>
                        <a:rPr lang="de-DE" sz="950" b="0" i="0" err="1">
                          <a:solidFill>
                            <a:schemeClr val="tx1"/>
                          </a:solidFill>
                        </a:rPr>
                        <a:t>pCR</a:t>
                      </a:r>
                      <a:r>
                        <a:rPr lang="de-DE" sz="950" b="0" i="0">
                          <a:solidFill>
                            <a:schemeClr val="tx1"/>
                          </a:solidFill>
                        </a:rPr>
                        <a:t>-Rate 45% übersteigt</a:t>
                      </a: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950" b="0" i="0">
                        <a:solidFill>
                          <a:schemeClr val="tx1"/>
                        </a:solidFill>
                      </a:endParaRPr>
                    </a:p>
                    <a:p>
                      <a:pPr algn="ctr"/>
                      <a:r>
                        <a:rPr lang="de-DE" sz="950" b="0" i="0">
                          <a:solidFill>
                            <a:schemeClr val="tx1"/>
                          </a:solidFill>
                        </a:rPr>
                        <a:t>0,55</a:t>
                      </a: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950" b="0" i="0">
                        <a:solidFill>
                          <a:schemeClr val="tx1"/>
                        </a:solidFill>
                      </a:endParaRP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950" b="0" i="0">
                        <a:solidFill>
                          <a:schemeClr val="tx1"/>
                        </a:solidFill>
                      </a:endParaRPr>
                    </a:p>
                    <a:p>
                      <a:pPr algn="ctr"/>
                      <a:r>
                        <a:rPr lang="de-DE" sz="950" b="0" i="0">
                          <a:solidFill>
                            <a:schemeClr val="tx1"/>
                          </a:solidFill>
                        </a:rPr>
                        <a:t>0,75</a:t>
                      </a: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950" b="0" i="0">
                        <a:solidFill>
                          <a:schemeClr val="tx1"/>
                        </a:solidFill>
                      </a:endParaRP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950" b="0" i="0">
                        <a:solidFill>
                          <a:schemeClr val="tx1"/>
                        </a:solidFill>
                      </a:endParaRP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950" b="0" i="0">
                        <a:solidFill>
                          <a:schemeClr val="tx1"/>
                        </a:solidFill>
                      </a:endParaRP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950" b="0" i="0">
                        <a:solidFill>
                          <a:schemeClr val="tx1"/>
                        </a:solidFill>
                      </a:endParaRPr>
                    </a:p>
                  </a:txBody>
                  <a:tcPr marL="45720" marR="4572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55600104"/>
                  </a:ext>
                </a:extLst>
              </a:tr>
            </a:tbl>
          </a:graphicData>
        </a:graphic>
      </p:graphicFrame>
      <p:sp>
        <p:nvSpPr>
          <p:cNvPr id="37" name="Textfeld 36">
            <a:extLst>
              <a:ext uri="{FF2B5EF4-FFF2-40B4-BE49-F238E27FC236}">
                <a16:creationId xmlns="" xmlns:a16="http://schemas.microsoft.com/office/drawing/2014/main" id="{34904617-9D42-441E-A37A-76B5C333877E}"/>
              </a:ext>
            </a:extLst>
          </p:cNvPr>
          <p:cNvSpPr txBox="1"/>
          <p:nvPr/>
        </p:nvSpPr>
        <p:spPr>
          <a:xfrm>
            <a:off x="351004" y="4555005"/>
            <a:ext cx="8349140" cy="215444"/>
          </a:xfrm>
          <a:prstGeom prst="rect">
            <a:avLst/>
          </a:prstGeom>
          <a:noFill/>
        </p:spPr>
        <p:txBody>
          <a:bodyPr wrap="square">
            <a:spAutoFit/>
          </a:bodyPr>
          <a:lstStyle/>
          <a:p>
            <a:r>
              <a:rPr lang="de-DE" sz="800"/>
              <a:t>*Der Nenner ist N, die Anzahl der Patientinnen im auswertbaren/ITT-Analyse-Set gemäß ICR/INV. ** Das exakte KI wurde mit der Blaker-Methode berechnet. </a:t>
            </a:r>
          </a:p>
        </p:txBody>
      </p:sp>
    </p:spTree>
    <p:extLst>
      <p:ext uri="{BB962C8B-B14F-4D97-AF65-F5344CB8AC3E}">
        <p14:creationId xmlns:p14="http://schemas.microsoft.com/office/powerpoint/2010/main" val="18127704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7021EBB-967C-44D9-B6C8-33799C246746}"/>
              </a:ext>
            </a:extLst>
          </p:cNvPr>
          <p:cNvSpPr>
            <a:spLocks noGrp="1"/>
          </p:cNvSpPr>
          <p:nvPr>
            <p:ph type="title"/>
          </p:nvPr>
        </p:nvSpPr>
        <p:spPr/>
        <p:txBody>
          <a:bodyPr/>
          <a:lstStyle/>
          <a:p>
            <a:r>
              <a:rPr lang="de-DE"/>
              <a:t>NEOTALA</a:t>
            </a:r>
          </a:p>
        </p:txBody>
      </p:sp>
      <p:sp>
        <p:nvSpPr>
          <p:cNvPr id="4" name="Fußzeilenplatzhalter 3">
            <a:extLst>
              <a:ext uri="{FF2B5EF4-FFF2-40B4-BE49-F238E27FC236}">
                <a16:creationId xmlns="" xmlns:a16="http://schemas.microsoft.com/office/drawing/2014/main" id="{3917E413-E844-4546-BCDC-DE3E8461E1D1}"/>
              </a:ext>
            </a:extLst>
          </p:cNvPr>
          <p:cNvSpPr>
            <a:spLocks noGrp="1"/>
          </p:cNvSpPr>
          <p:nvPr>
            <p:ph type="ftr" sz="quarter" idx="3"/>
          </p:nvPr>
        </p:nvSpPr>
        <p:spPr/>
        <p:txBody>
          <a:bodyPr/>
          <a:lstStyle/>
          <a:p>
            <a:r>
              <a:rPr lang="de-DE" err="1"/>
              <a:t>Litton</a:t>
            </a:r>
            <a:r>
              <a:rPr lang="de-DE"/>
              <a:t> et al. | 2021 ASCO Annual Meeting | J </a:t>
            </a:r>
            <a:r>
              <a:rPr lang="de-DE" err="1"/>
              <a:t>Clin</a:t>
            </a:r>
            <a:r>
              <a:rPr lang="de-DE"/>
              <a:t> </a:t>
            </a:r>
            <a:r>
              <a:rPr lang="de-DE" err="1"/>
              <a:t>Oncol</a:t>
            </a:r>
            <a:r>
              <a:rPr lang="de-DE"/>
              <a:t> 39, 2021 (</a:t>
            </a:r>
            <a:r>
              <a:rPr lang="de-DE" err="1"/>
              <a:t>suppl</a:t>
            </a:r>
            <a:r>
              <a:rPr lang="de-DE"/>
              <a:t> 15; </a:t>
            </a:r>
            <a:r>
              <a:rPr lang="de-DE" err="1"/>
              <a:t>abstr</a:t>
            </a:r>
            <a:r>
              <a:rPr lang="de-DE"/>
              <a:t> 554)</a:t>
            </a:r>
          </a:p>
        </p:txBody>
      </p:sp>
      <p:sp>
        <p:nvSpPr>
          <p:cNvPr id="5" name="Untertitel 4">
            <a:extLst>
              <a:ext uri="{FF2B5EF4-FFF2-40B4-BE49-F238E27FC236}">
                <a16:creationId xmlns="" xmlns:a16="http://schemas.microsoft.com/office/drawing/2014/main" id="{D67D6663-E5F4-4057-9410-E74FDF4B00C1}"/>
              </a:ext>
            </a:extLst>
          </p:cNvPr>
          <p:cNvSpPr>
            <a:spLocks noGrp="1"/>
          </p:cNvSpPr>
          <p:nvPr>
            <p:ph type="subTitle" idx="12"/>
          </p:nvPr>
        </p:nvSpPr>
        <p:spPr>
          <a:xfrm>
            <a:off x="436134" y="730053"/>
            <a:ext cx="8349140" cy="353808"/>
          </a:xfrm>
        </p:spPr>
        <p:txBody>
          <a:bodyPr/>
          <a:lstStyle/>
          <a:p>
            <a:r>
              <a:rPr lang="de-DE">
                <a:solidFill>
                  <a:srgbClr val="003865"/>
                </a:solidFill>
              </a:rPr>
              <a:t>Zusammenfassung</a:t>
            </a:r>
            <a:endParaRPr lang="de-DE"/>
          </a:p>
        </p:txBody>
      </p:sp>
      <p:sp>
        <p:nvSpPr>
          <p:cNvPr id="6" name="Foliennummernplatzhalter 5">
            <a:extLst>
              <a:ext uri="{FF2B5EF4-FFF2-40B4-BE49-F238E27FC236}">
                <a16:creationId xmlns="" xmlns:a16="http://schemas.microsoft.com/office/drawing/2014/main" id="{360C1451-D5ED-4E59-909B-AD120D06EAAF}"/>
              </a:ext>
            </a:extLst>
          </p:cNvPr>
          <p:cNvSpPr>
            <a:spLocks noGrp="1"/>
          </p:cNvSpPr>
          <p:nvPr>
            <p:ph type="sldNum" sz="quarter" idx="4"/>
          </p:nvPr>
        </p:nvSpPr>
        <p:spPr/>
        <p:txBody>
          <a:bodyPr/>
          <a:lstStyle/>
          <a:p>
            <a:fld id="{3C4F54F3-C349-4609-AFEE-01462D5C7942}" type="slidenum">
              <a:rPr lang="de-DE" smtClean="0"/>
              <a:pPr/>
              <a:t>44</a:t>
            </a:fld>
            <a:endParaRPr lang="de-DE"/>
          </a:p>
        </p:txBody>
      </p:sp>
      <p:sp>
        <p:nvSpPr>
          <p:cNvPr id="11" name="Inhaltsplatzhalter 2">
            <a:extLst>
              <a:ext uri="{FF2B5EF4-FFF2-40B4-BE49-F238E27FC236}">
                <a16:creationId xmlns="" xmlns:a16="http://schemas.microsoft.com/office/drawing/2014/main" id="{B4D29EB7-978D-4263-A52B-A04616227A71}"/>
              </a:ext>
            </a:extLst>
          </p:cNvPr>
          <p:cNvSpPr>
            <a:spLocks noGrp="1"/>
          </p:cNvSpPr>
          <p:nvPr>
            <p:ph idx="1"/>
          </p:nvPr>
        </p:nvSpPr>
        <p:spPr>
          <a:xfrm>
            <a:off x="445193" y="1384300"/>
            <a:ext cx="8271341" cy="2266902"/>
          </a:xfrm>
        </p:spPr>
        <p:txBody>
          <a:bodyPr/>
          <a:lstStyle/>
          <a:p>
            <a:pPr>
              <a:spcAft>
                <a:spcPts val="1200"/>
              </a:spcAft>
            </a:pPr>
            <a:r>
              <a:rPr lang="de-DE"/>
              <a:t>Die </a:t>
            </a:r>
            <a:r>
              <a:rPr lang="de-DE" err="1"/>
              <a:t>Talazoparib</a:t>
            </a:r>
            <a:r>
              <a:rPr lang="de-DE"/>
              <a:t>-Monotherapie war im neoadjuvantem Setting wirksam.</a:t>
            </a:r>
          </a:p>
          <a:p>
            <a:pPr marL="442913" indent="-171450">
              <a:spcBef>
                <a:spcPts val="300"/>
              </a:spcBef>
              <a:spcAft>
                <a:spcPts val="1200"/>
              </a:spcAft>
              <a:buFont typeface="Symbol" panose="05050102010706020507" pitchFamily="18" charset="2"/>
              <a:buChar char="-"/>
            </a:pPr>
            <a:r>
              <a:rPr lang="de-DE"/>
              <a:t>Die </a:t>
            </a:r>
            <a:r>
              <a:rPr lang="de-DE" err="1"/>
              <a:t>pCR</a:t>
            </a:r>
            <a:r>
              <a:rPr lang="de-DE"/>
              <a:t>-Rate betrug nach ICR 45,8% (80% KI: 36,42 - 55,22) in der auswertbaren Population.</a:t>
            </a:r>
          </a:p>
          <a:p>
            <a:pPr marL="442913" indent="-171450">
              <a:spcBef>
                <a:spcPts val="300"/>
              </a:spcBef>
              <a:spcAft>
                <a:spcPts val="1200"/>
              </a:spcAft>
              <a:buFont typeface="Symbol" panose="05050102010706020507" pitchFamily="18" charset="2"/>
              <a:buChar char="-"/>
            </a:pPr>
            <a:r>
              <a:rPr lang="de-DE"/>
              <a:t>Die </a:t>
            </a:r>
            <a:r>
              <a:rPr lang="de-DE" err="1"/>
              <a:t>pCR</a:t>
            </a:r>
            <a:r>
              <a:rPr lang="de-DE"/>
              <a:t>-Rate betrug nach ICR 49,2% (80% KI: 40,97 - 57,39) in der ITT-Population.</a:t>
            </a:r>
          </a:p>
          <a:p>
            <a:pPr marL="442913" indent="-171450">
              <a:spcBef>
                <a:spcPts val="300"/>
              </a:spcBef>
              <a:spcAft>
                <a:spcPts val="1200"/>
              </a:spcAft>
              <a:buFont typeface="Symbol" panose="05050102010706020507" pitchFamily="18" charset="2"/>
              <a:buChar char="-"/>
            </a:pPr>
            <a:r>
              <a:rPr lang="de-DE"/>
              <a:t>Die </a:t>
            </a:r>
            <a:r>
              <a:rPr lang="de-DE" err="1"/>
              <a:t>pCR</a:t>
            </a:r>
            <a:r>
              <a:rPr lang="de-DE"/>
              <a:t>-Raten waren vergleichbar mit denen, die mit kombinierten </a:t>
            </a:r>
            <a:r>
              <a:rPr lang="de-DE" err="1"/>
              <a:t>Anthrazyklin</a:t>
            </a:r>
            <a:r>
              <a:rPr lang="de-DE"/>
              <a:t>- und </a:t>
            </a:r>
            <a:r>
              <a:rPr lang="de-DE" err="1"/>
              <a:t>Taxan</a:t>
            </a:r>
            <a:r>
              <a:rPr lang="de-DE"/>
              <a:t>-basierten Chemotherapie-Regimen beobachtet wurden.</a:t>
            </a:r>
            <a:r>
              <a:rPr lang="de-DE" baseline="30000"/>
              <a:t>1</a:t>
            </a:r>
          </a:p>
          <a:p>
            <a:pPr marL="228600" marR="0" lvl="0" indent="-228600" algn="l" defTabSz="457200" rtl="0" eaLnBrk="1" fontAlgn="auto" latinLnBrk="0" hangingPunct="1">
              <a:lnSpc>
                <a:spcPct val="100000"/>
              </a:lnSpc>
              <a:spcBef>
                <a:spcPts val="600"/>
              </a:spcBef>
              <a:spcAft>
                <a:spcPts val="1200"/>
              </a:spcAft>
              <a:buClrTx/>
              <a:buSzTx/>
              <a:buFont typeface="Arial"/>
              <a:buChar char="•"/>
              <a:tabLst/>
              <a:defRPr/>
            </a:pPr>
            <a:r>
              <a:rPr kumimoji="0" lang="de-DE" sz="1400" b="0" i="0" u="none" strike="noStrike" kern="1200" cap="none" spc="0" normalizeH="0" baseline="0" noProof="0" err="1">
                <a:ln>
                  <a:noFill/>
                </a:ln>
                <a:solidFill>
                  <a:prstClr val="black"/>
                </a:solidFill>
                <a:effectLst/>
                <a:uLnTx/>
                <a:uFillTx/>
                <a:latin typeface="Arial"/>
                <a:ea typeface="+mn-ea"/>
                <a:cs typeface="Open Sans"/>
              </a:rPr>
              <a:t>Talazoparib</a:t>
            </a:r>
            <a:r>
              <a:rPr kumimoji="0" lang="de-DE" sz="1400" b="0" i="0" u="none" strike="noStrike" kern="1200" cap="none" spc="0" normalizeH="0" baseline="0" noProof="0">
                <a:ln>
                  <a:noFill/>
                </a:ln>
                <a:solidFill>
                  <a:prstClr val="black"/>
                </a:solidFill>
                <a:effectLst/>
                <a:uLnTx/>
                <a:uFillTx/>
                <a:latin typeface="Arial"/>
                <a:ea typeface="+mn-ea"/>
                <a:cs typeface="Open Sans"/>
              </a:rPr>
              <a:t> wurde insgesamt gut vertragen und es gab keine unerwarteten Sicherheitsaspekte.</a:t>
            </a:r>
          </a:p>
          <a:p>
            <a:pPr marL="442913" indent="-171450">
              <a:spcBef>
                <a:spcPts val="300"/>
              </a:spcBef>
              <a:buFont typeface="Symbol" panose="05050102010706020507" pitchFamily="18" charset="2"/>
              <a:buChar char="-"/>
            </a:pPr>
            <a:r>
              <a:rPr lang="de-DE"/>
              <a:t>Behandlungsbedingte unerwünschte Ereignisse entsprachen dem bekannten Sicherheitsprofil.</a:t>
            </a:r>
          </a:p>
          <a:p>
            <a:pPr marL="271463" indent="0">
              <a:spcBef>
                <a:spcPts val="300"/>
              </a:spcBef>
              <a:buNone/>
            </a:pPr>
            <a:endParaRPr lang="en-US" baseline="30000"/>
          </a:p>
        </p:txBody>
      </p:sp>
      <p:sp>
        <p:nvSpPr>
          <p:cNvPr id="12" name="Textfeld 11">
            <a:extLst>
              <a:ext uri="{FF2B5EF4-FFF2-40B4-BE49-F238E27FC236}">
                <a16:creationId xmlns="" xmlns:a16="http://schemas.microsoft.com/office/drawing/2014/main" id="{71443A01-3939-461A-81E2-7D5B492C5611}"/>
              </a:ext>
            </a:extLst>
          </p:cNvPr>
          <p:cNvSpPr txBox="1"/>
          <p:nvPr/>
        </p:nvSpPr>
        <p:spPr>
          <a:xfrm>
            <a:off x="351004" y="4555005"/>
            <a:ext cx="8349140" cy="369332"/>
          </a:xfrm>
          <a:prstGeom prst="rect">
            <a:avLst/>
          </a:prstGeom>
          <a:noFill/>
        </p:spPr>
        <p:txBody>
          <a:bodyPr wrap="square">
            <a:spAutoFit/>
          </a:bodyPr>
          <a:lstStyle>
            <a:defPPr>
              <a:defRPr lang="en-US"/>
            </a:defPPr>
            <a:lvl1pPr>
              <a:defRPr sz="800"/>
            </a:lvl1pPr>
          </a:lstStyle>
          <a:p>
            <a:r>
              <a:rPr lang="de-DE"/>
              <a:t>1. </a:t>
            </a:r>
            <a:r>
              <a:rPr lang="fr-FR" err="1"/>
              <a:t>Loibl</a:t>
            </a:r>
            <a:r>
              <a:rPr lang="fr-FR"/>
              <a:t> S, et al. Lancet </a:t>
            </a:r>
            <a:r>
              <a:rPr lang="fr-FR" err="1"/>
              <a:t>Oncol</a:t>
            </a:r>
            <a:r>
              <a:rPr lang="fr-FR"/>
              <a:t>. 2018:19:497-509.</a:t>
            </a:r>
            <a:endParaRPr lang="de-DE"/>
          </a:p>
        </p:txBody>
      </p:sp>
    </p:spTree>
    <p:extLst>
      <p:ext uri="{BB962C8B-B14F-4D97-AF65-F5344CB8AC3E}">
        <p14:creationId xmlns:p14="http://schemas.microsoft.com/office/powerpoint/2010/main" val="3148202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p:txBody>
          <a:bodyPr/>
          <a:lstStyle/>
          <a:p>
            <a:fld id="{AD888651-CE67-4F7C-A0CB-8F78C3785814}" type="slidenum">
              <a:rPr lang="de-DE" smtClean="0"/>
              <a:pPr/>
              <a:t>45</a:t>
            </a:fld>
            <a:endParaRPr lang="de-DE" dirty="0"/>
          </a:p>
        </p:txBody>
      </p:sp>
      <p:sp>
        <p:nvSpPr>
          <p:cNvPr id="3" name="Titel 1">
            <a:extLst>
              <a:ext uri="{FF2B5EF4-FFF2-40B4-BE49-F238E27FC236}">
                <a16:creationId xmlns="" xmlns:a16="http://schemas.microsoft.com/office/drawing/2014/main" id="{6BB1E090-2A41-4E16-B45B-9C6BF8ECEC8C}"/>
              </a:ext>
            </a:extLst>
          </p:cNvPr>
          <p:cNvSpPr txBox="1">
            <a:spLocks/>
          </p:cNvSpPr>
          <p:nvPr/>
        </p:nvSpPr>
        <p:spPr bwMode="auto">
          <a:xfrm>
            <a:off x="289775" y="1587742"/>
            <a:ext cx="8353425" cy="345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600" b="1">
                <a:solidFill>
                  <a:schemeClr val="tx1"/>
                </a:solidFill>
                <a:latin typeface="Imago" pitchFamily="2" charset="0"/>
              </a:defRPr>
            </a:lvl2pPr>
            <a:lvl3pPr algn="l" rtl="0" eaLnBrk="1" fontAlgn="base" hangingPunct="1">
              <a:spcBef>
                <a:spcPct val="0"/>
              </a:spcBef>
              <a:spcAft>
                <a:spcPct val="0"/>
              </a:spcAft>
              <a:defRPr sz="2600" b="1">
                <a:solidFill>
                  <a:schemeClr val="tx1"/>
                </a:solidFill>
                <a:latin typeface="Imago" pitchFamily="2" charset="0"/>
              </a:defRPr>
            </a:lvl3pPr>
            <a:lvl4pPr algn="l" rtl="0" eaLnBrk="1" fontAlgn="base" hangingPunct="1">
              <a:spcBef>
                <a:spcPct val="0"/>
              </a:spcBef>
              <a:spcAft>
                <a:spcPct val="0"/>
              </a:spcAft>
              <a:defRPr sz="2600" b="1">
                <a:solidFill>
                  <a:schemeClr val="tx1"/>
                </a:solidFill>
                <a:latin typeface="Imago" pitchFamily="2" charset="0"/>
              </a:defRPr>
            </a:lvl4pPr>
            <a:lvl5pPr algn="l" rtl="0" eaLnBrk="1" fontAlgn="base" hangingPunct="1">
              <a:spcBef>
                <a:spcPct val="0"/>
              </a:spcBef>
              <a:spcAft>
                <a:spcPct val="0"/>
              </a:spcAft>
              <a:defRPr sz="2600" b="1">
                <a:solidFill>
                  <a:schemeClr val="tx1"/>
                </a:solidFill>
                <a:latin typeface="Imago" pitchFamily="2" charset="0"/>
              </a:defRPr>
            </a:lvl5pPr>
            <a:lvl6pPr marL="457200" algn="l" rtl="0" eaLnBrk="1" fontAlgn="base" hangingPunct="1">
              <a:spcBef>
                <a:spcPct val="0"/>
              </a:spcBef>
              <a:spcAft>
                <a:spcPct val="0"/>
              </a:spcAft>
              <a:defRPr sz="2600" b="1">
                <a:solidFill>
                  <a:schemeClr val="tx1"/>
                </a:solidFill>
                <a:latin typeface="Imago" pitchFamily="2" charset="0"/>
              </a:defRPr>
            </a:lvl6pPr>
            <a:lvl7pPr marL="914400" algn="l" rtl="0" eaLnBrk="1" fontAlgn="base" hangingPunct="1">
              <a:spcBef>
                <a:spcPct val="0"/>
              </a:spcBef>
              <a:spcAft>
                <a:spcPct val="0"/>
              </a:spcAft>
              <a:defRPr sz="2600" b="1">
                <a:solidFill>
                  <a:schemeClr val="tx1"/>
                </a:solidFill>
                <a:latin typeface="Imago" pitchFamily="2" charset="0"/>
              </a:defRPr>
            </a:lvl7pPr>
            <a:lvl8pPr marL="1371600" algn="l" rtl="0" eaLnBrk="1" fontAlgn="base" hangingPunct="1">
              <a:spcBef>
                <a:spcPct val="0"/>
              </a:spcBef>
              <a:spcAft>
                <a:spcPct val="0"/>
              </a:spcAft>
              <a:defRPr sz="2600" b="1">
                <a:solidFill>
                  <a:schemeClr val="tx1"/>
                </a:solidFill>
                <a:latin typeface="Imago" pitchFamily="2" charset="0"/>
              </a:defRPr>
            </a:lvl8pPr>
            <a:lvl9pPr marL="1828800" algn="l" rtl="0" eaLnBrk="1" fontAlgn="base" hangingPunct="1">
              <a:spcBef>
                <a:spcPct val="0"/>
              </a:spcBef>
              <a:spcAft>
                <a:spcPct val="0"/>
              </a:spcAft>
              <a:defRPr sz="2600" b="1">
                <a:solidFill>
                  <a:schemeClr val="tx1"/>
                </a:solidFill>
                <a:latin typeface="Imago" pitchFamily="2" charset="0"/>
              </a:defRPr>
            </a:lvl9pPr>
          </a:lstStyle>
          <a:p>
            <a:pPr algn="ctr"/>
            <a:r>
              <a:rPr lang="de-DE" sz="4800" b="0" kern="0" dirty="0" smtClean="0">
                <a:solidFill>
                  <a:srgbClr val="022A9C"/>
                </a:solidFill>
              </a:rPr>
              <a:t>Checkpoint-Inhibitoren</a:t>
            </a:r>
            <a:endParaRPr lang="de-DE" sz="4800" b="0" kern="0" dirty="0">
              <a:solidFill>
                <a:srgbClr val="022A9C"/>
              </a:solidFill>
            </a:endParaRPr>
          </a:p>
        </p:txBody>
      </p:sp>
    </p:spTree>
    <p:extLst>
      <p:ext uri="{BB962C8B-B14F-4D97-AF65-F5344CB8AC3E}">
        <p14:creationId xmlns:p14="http://schemas.microsoft.com/office/powerpoint/2010/main" val="29071363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412292" y="365433"/>
            <a:ext cx="5522119" cy="736699"/>
          </a:xfrm>
        </p:spPr>
        <p:txBody>
          <a:bodyPr>
            <a:noAutofit/>
          </a:bodyPr>
          <a:lstStyle/>
          <a:p>
            <a:r>
              <a:rPr lang="de-CH" dirty="0" smtClean="0"/>
              <a:t>Der Krebsimmunzyklus</a:t>
            </a:r>
            <a:endParaRPr lang="de-CH" dirty="0"/>
          </a:p>
        </p:txBody>
      </p:sp>
      <p:grpSp>
        <p:nvGrpSpPr>
          <p:cNvPr id="103" name="Gruppierung 102"/>
          <p:cNvGrpSpPr/>
          <p:nvPr/>
        </p:nvGrpSpPr>
        <p:grpSpPr>
          <a:xfrm>
            <a:off x="1133474" y="1195435"/>
            <a:ext cx="6886545" cy="3310008"/>
            <a:chOff x="-12702" y="736663"/>
            <a:chExt cx="9182060" cy="4413344"/>
          </a:xfrm>
        </p:grpSpPr>
        <p:pic>
          <p:nvPicPr>
            <p:cNvPr id="100" name="Grafik 6"/>
            <p:cNvPicPr>
              <a:picLocks noChangeAspect="1"/>
            </p:cNvPicPr>
            <p:nvPr/>
          </p:nvPicPr>
          <p:blipFill rotWithShape="1">
            <a:blip r:embed="rId3">
              <a:extLst>
                <a:ext uri="{28A0092B-C50C-407E-A947-70E740481C1C}">
                  <a14:useLocalDpi xmlns:a14="http://schemas.microsoft.com/office/drawing/2010/main" val="0"/>
                </a:ext>
              </a:extLst>
            </a:blip>
            <a:srcRect r="17620" b="47524"/>
            <a:stretch/>
          </p:blipFill>
          <p:spPr>
            <a:xfrm>
              <a:off x="3832674" y="1754604"/>
              <a:ext cx="5336684" cy="3395403"/>
            </a:xfrm>
            <a:prstGeom prst="rect">
              <a:avLst/>
            </a:prstGeom>
          </p:spPr>
        </p:pic>
        <p:pic>
          <p:nvPicPr>
            <p:cNvPr id="99" name="Grafik 4"/>
            <p:cNvPicPr>
              <a:picLocks noChangeAspect="1"/>
            </p:cNvPicPr>
            <p:nvPr/>
          </p:nvPicPr>
          <p:blipFill rotWithShape="1">
            <a:blip r:embed="rId4">
              <a:extLst>
                <a:ext uri="{28A0092B-C50C-407E-A947-70E740481C1C}">
                  <a14:useLocalDpi xmlns:a14="http://schemas.microsoft.com/office/drawing/2010/main" val="0"/>
                </a:ext>
              </a:extLst>
            </a:blip>
            <a:srcRect l="10212" b="3326"/>
            <a:stretch/>
          </p:blipFill>
          <p:spPr>
            <a:xfrm>
              <a:off x="-7831" y="900997"/>
              <a:ext cx="3940277" cy="4242504"/>
            </a:xfrm>
            <a:prstGeom prst="rect">
              <a:avLst/>
            </a:prstGeom>
          </p:spPr>
        </p:pic>
        <p:pic>
          <p:nvPicPr>
            <p:cNvPr id="8" name="Bild 7" descr="tcq_7170324_ppt_slides_moa_einzelteile0807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299687">
              <a:off x="2593932" y="3506691"/>
              <a:ext cx="180000" cy="496000"/>
            </a:xfrm>
            <a:prstGeom prst="rect">
              <a:avLst/>
            </a:prstGeom>
          </p:spPr>
        </p:pic>
        <p:pic>
          <p:nvPicPr>
            <p:cNvPr id="6" name="Bild 5" descr="tcq_7170324_ppt_slides_moa_einzelteile0807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021164">
              <a:off x="2472925" y="2919395"/>
              <a:ext cx="180000" cy="496000"/>
            </a:xfrm>
            <a:prstGeom prst="rect">
              <a:avLst/>
            </a:prstGeom>
          </p:spPr>
        </p:pic>
        <p:pic>
          <p:nvPicPr>
            <p:cNvPr id="7" name="Bild 6" descr="tcq_7170324_ppt_slides_moa_einzelteile0807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478940">
              <a:off x="2190834" y="3012259"/>
              <a:ext cx="180000" cy="496000"/>
            </a:xfrm>
            <a:prstGeom prst="rect">
              <a:avLst/>
            </a:prstGeom>
          </p:spPr>
        </p:pic>
        <p:pic>
          <p:nvPicPr>
            <p:cNvPr id="89" name="Bild 88" descr="tcq_7170324_ppt_slides_moa_0503_3_2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08323">
              <a:off x="1799376" y="2758521"/>
              <a:ext cx="1409235" cy="1409235"/>
            </a:xfrm>
            <a:prstGeom prst="rect">
              <a:avLst/>
            </a:prstGeom>
          </p:spPr>
        </p:pic>
        <p:pic>
          <p:nvPicPr>
            <p:cNvPr id="4" name="Bild 3" descr="tcq_7170324_ppt_slides_moa_einzelteile08045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620887">
              <a:off x="2844422" y="4113858"/>
              <a:ext cx="573024" cy="323088"/>
            </a:xfrm>
            <a:prstGeom prst="rect">
              <a:avLst/>
            </a:prstGeom>
          </p:spPr>
        </p:pic>
        <p:pic>
          <p:nvPicPr>
            <p:cNvPr id="11" name="Bild 10" descr="tcq_7170324_ppt_slides_moa_einzelteile0804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6185" y="1362661"/>
              <a:ext cx="567362" cy="567362"/>
            </a:xfrm>
            <a:prstGeom prst="rect">
              <a:avLst/>
            </a:prstGeom>
          </p:spPr>
        </p:pic>
        <p:pic>
          <p:nvPicPr>
            <p:cNvPr id="12" name="Bild 11" descr="tcq_7170324_ppt_slides_moa_einzelteile0804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6294" y="1960091"/>
              <a:ext cx="567362" cy="567362"/>
            </a:xfrm>
            <a:prstGeom prst="rect">
              <a:avLst/>
            </a:prstGeom>
          </p:spPr>
        </p:pic>
        <p:pic>
          <p:nvPicPr>
            <p:cNvPr id="13" name="Bild 12" descr="tcq_7170324_ppt_slides_moa_einzelteile0804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2118" y="1564730"/>
              <a:ext cx="567362" cy="567362"/>
            </a:xfrm>
            <a:prstGeom prst="rect">
              <a:avLst/>
            </a:prstGeom>
          </p:spPr>
        </p:pic>
        <p:sp>
          <p:nvSpPr>
            <p:cNvPr id="15" name="Textfeld 14"/>
            <p:cNvSpPr txBox="1"/>
            <p:nvPr/>
          </p:nvSpPr>
          <p:spPr>
            <a:xfrm>
              <a:off x="6119889" y="900996"/>
              <a:ext cx="1739545" cy="438581"/>
            </a:xfrm>
            <a:prstGeom prst="rect">
              <a:avLst/>
            </a:prstGeom>
            <a:noFill/>
          </p:spPr>
          <p:txBody>
            <a:bodyPr wrap="square" rtlCol="0">
              <a:noAutofit/>
            </a:bodyPr>
            <a:lstStyle/>
            <a:p>
              <a:pPr defTabSz="342892">
                <a:defRPr/>
              </a:pPr>
              <a:r>
                <a:rPr lang="de-CH" sz="600" dirty="0">
                  <a:solidFill>
                    <a:srgbClr val="000000"/>
                  </a:solidFill>
                  <a:latin typeface="+mj-lt"/>
                  <a:cs typeface="Arial" panose="020B0604020202020204" pitchFamily="34" charset="0"/>
                </a:rPr>
                <a:t>Traffic von T-Zellen zum Tumor</a:t>
              </a:r>
            </a:p>
          </p:txBody>
        </p:sp>
        <p:sp>
          <p:nvSpPr>
            <p:cNvPr id="16" name="Textfeld 15"/>
            <p:cNvSpPr txBox="1"/>
            <p:nvPr/>
          </p:nvSpPr>
          <p:spPr>
            <a:xfrm>
              <a:off x="6953077" y="1722912"/>
              <a:ext cx="1739545" cy="438581"/>
            </a:xfrm>
            <a:prstGeom prst="rect">
              <a:avLst/>
            </a:prstGeom>
            <a:noFill/>
          </p:spPr>
          <p:txBody>
            <a:bodyPr wrap="square" rtlCol="0">
              <a:noAutofit/>
            </a:bodyPr>
            <a:lstStyle/>
            <a:p>
              <a:pPr defTabSz="342892">
                <a:defRPr/>
              </a:pPr>
              <a:r>
                <a:rPr lang="de-CH" sz="600" dirty="0">
                  <a:solidFill>
                    <a:srgbClr val="000000"/>
                  </a:solidFill>
                  <a:latin typeface="+mj-lt"/>
                  <a:cs typeface="Arial" panose="020B0604020202020204" pitchFamily="34" charset="0"/>
                </a:rPr>
                <a:t>Infiltration von T-Zellen in den Tumor</a:t>
              </a:r>
            </a:p>
          </p:txBody>
        </p:sp>
        <p:sp>
          <p:nvSpPr>
            <p:cNvPr id="17" name="Textfeld 16"/>
            <p:cNvSpPr txBox="1"/>
            <p:nvPr/>
          </p:nvSpPr>
          <p:spPr>
            <a:xfrm>
              <a:off x="7085879" y="2831257"/>
              <a:ext cx="1739545" cy="438581"/>
            </a:xfrm>
            <a:prstGeom prst="rect">
              <a:avLst/>
            </a:prstGeom>
            <a:noFill/>
          </p:spPr>
          <p:txBody>
            <a:bodyPr wrap="square" rtlCol="0">
              <a:noAutofit/>
            </a:bodyPr>
            <a:lstStyle/>
            <a:p>
              <a:pPr defTabSz="342892">
                <a:defRPr/>
              </a:pPr>
              <a:r>
                <a:rPr lang="de-CH" sz="600" dirty="0">
                  <a:solidFill>
                    <a:srgbClr val="000000"/>
                  </a:solidFill>
                  <a:latin typeface="+mj-lt"/>
                  <a:cs typeface="Arial" panose="020B0604020202020204" pitchFamily="34" charset="0"/>
                </a:rPr>
                <a:t>T-Zellen erkennen Tumorzellen</a:t>
              </a:r>
            </a:p>
          </p:txBody>
        </p:sp>
        <p:sp>
          <p:nvSpPr>
            <p:cNvPr id="18" name="Textfeld 17"/>
            <p:cNvSpPr txBox="1"/>
            <p:nvPr/>
          </p:nvSpPr>
          <p:spPr>
            <a:xfrm>
              <a:off x="6397155" y="4204287"/>
              <a:ext cx="1739545" cy="438581"/>
            </a:xfrm>
            <a:prstGeom prst="rect">
              <a:avLst/>
            </a:prstGeom>
            <a:noFill/>
          </p:spPr>
          <p:txBody>
            <a:bodyPr wrap="square" rtlCol="0">
              <a:noAutofit/>
            </a:bodyPr>
            <a:lstStyle/>
            <a:p>
              <a:pPr defTabSz="342892">
                <a:defRPr/>
              </a:pPr>
              <a:r>
                <a:rPr lang="de-CH" sz="600" dirty="0">
                  <a:solidFill>
                    <a:srgbClr val="000000"/>
                  </a:solidFill>
                  <a:latin typeface="+mj-lt"/>
                  <a:cs typeface="Arial" panose="020B0604020202020204" pitchFamily="34" charset="0"/>
                </a:rPr>
                <a:t>Abtötung von Tumorzellen</a:t>
              </a:r>
            </a:p>
          </p:txBody>
        </p:sp>
        <p:sp>
          <p:nvSpPr>
            <p:cNvPr id="19" name="Textfeld 18"/>
            <p:cNvSpPr txBox="1"/>
            <p:nvPr/>
          </p:nvSpPr>
          <p:spPr>
            <a:xfrm>
              <a:off x="829203" y="4242282"/>
              <a:ext cx="1739545" cy="438581"/>
            </a:xfrm>
            <a:prstGeom prst="rect">
              <a:avLst/>
            </a:prstGeom>
            <a:noFill/>
          </p:spPr>
          <p:txBody>
            <a:bodyPr wrap="square" rtlCol="0">
              <a:noAutofit/>
            </a:bodyPr>
            <a:lstStyle/>
            <a:p>
              <a:pPr algn="r" defTabSz="342892">
                <a:defRPr/>
              </a:pPr>
              <a:r>
                <a:rPr lang="de-CH" sz="600" dirty="0">
                  <a:solidFill>
                    <a:srgbClr val="000000"/>
                  </a:solidFill>
                  <a:latin typeface="+mj-lt"/>
                  <a:cs typeface="Arial" panose="020B0604020202020204" pitchFamily="34" charset="0"/>
                </a:rPr>
                <a:t>Freisetzung von Tumor-Antigenen</a:t>
              </a:r>
            </a:p>
          </p:txBody>
        </p:sp>
        <p:sp>
          <p:nvSpPr>
            <p:cNvPr id="20" name="Textfeld 19"/>
            <p:cNvSpPr txBox="1"/>
            <p:nvPr/>
          </p:nvSpPr>
          <p:spPr>
            <a:xfrm>
              <a:off x="-12702" y="2854123"/>
              <a:ext cx="1575225" cy="253916"/>
            </a:xfrm>
            <a:prstGeom prst="rect">
              <a:avLst/>
            </a:prstGeom>
            <a:noFill/>
          </p:spPr>
          <p:txBody>
            <a:bodyPr wrap="square" rtlCol="0">
              <a:noAutofit/>
            </a:bodyPr>
            <a:lstStyle/>
            <a:p>
              <a:pPr algn="r" defTabSz="342892">
                <a:defRPr/>
              </a:pPr>
              <a:r>
                <a:rPr lang="de-CH" sz="600" dirty="0">
                  <a:solidFill>
                    <a:srgbClr val="000000"/>
                  </a:solidFill>
                  <a:latin typeface="+mj-lt"/>
                  <a:cs typeface="Arial" panose="020B0604020202020204" pitchFamily="34" charset="0"/>
                </a:rPr>
                <a:t>Antigen-Präsentation</a:t>
              </a:r>
            </a:p>
          </p:txBody>
        </p:sp>
        <p:sp>
          <p:nvSpPr>
            <p:cNvPr id="21" name="Textfeld 20"/>
            <p:cNvSpPr txBox="1"/>
            <p:nvPr/>
          </p:nvSpPr>
          <p:spPr>
            <a:xfrm>
              <a:off x="596280" y="1831160"/>
              <a:ext cx="1739545" cy="253916"/>
            </a:xfrm>
            <a:prstGeom prst="rect">
              <a:avLst/>
            </a:prstGeom>
            <a:noFill/>
          </p:spPr>
          <p:txBody>
            <a:bodyPr wrap="square" rtlCol="0">
              <a:noAutofit/>
            </a:bodyPr>
            <a:lstStyle/>
            <a:p>
              <a:pPr defTabSz="342892">
                <a:defRPr/>
              </a:pPr>
              <a:r>
                <a:rPr lang="de-CH" sz="600" dirty="0">
                  <a:solidFill>
                    <a:srgbClr val="000000"/>
                  </a:solidFill>
                  <a:latin typeface="+mj-lt"/>
                  <a:cs typeface="Arial" panose="020B0604020202020204" pitchFamily="34" charset="0"/>
                </a:rPr>
                <a:t>T-Zell-</a:t>
              </a:r>
              <a:r>
                <a:rPr lang="de-CH" sz="600" dirty="0" err="1">
                  <a:solidFill>
                    <a:srgbClr val="000000"/>
                  </a:solidFill>
                  <a:latin typeface="+mj-lt"/>
                  <a:cs typeface="Arial" panose="020B0604020202020204" pitchFamily="34" charset="0"/>
                </a:rPr>
                <a:t>Priming</a:t>
              </a:r>
              <a:endParaRPr lang="de-CH" sz="600" dirty="0">
                <a:solidFill>
                  <a:srgbClr val="000000"/>
                </a:solidFill>
                <a:latin typeface="+mj-lt"/>
                <a:cs typeface="Arial" panose="020B0604020202020204" pitchFamily="34" charset="0"/>
              </a:endParaRPr>
            </a:p>
          </p:txBody>
        </p:sp>
        <p:grpSp>
          <p:nvGrpSpPr>
            <p:cNvPr id="23" name="Gruppieren 13"/>
            <p:cNvGrpSpPr/>
            <p:nvPr/>
          </p:nvGrpSpPr>
          <p:grpSpPr>
            <a:xfrm>
              <a:off x="2584642" y="4303300"/>
              <a:ext cx="288000" cy="370343"/>
              <a:chOff x="8476892" y="298141"/>
              <a:chExt cx="288000" cy="370343"/>
            </a:xfrm>
          </p:grpSpPr>
          <p:sp>
            <p:nvSpPr>
              <p:cNvPr id="24" name="Ellipse 14"/>
              <p:cNvSpPr/>
              <p:nvPr/>
            </p:nvSpPr>
            <p:spPr>
              <a:xfrm>
                <a:off x="8476892" y="298141"/>
                <a:ext cx="288000" cy="288000"/>
              </a:xfrm>
              <a:prstGeom prst="ellipse">
                <a:avLst/>
              </a:prstGeom>
              <a:solidFill>
                <a:srgbClr val="1F7BD5"/>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342892">
                  <a:defRPr/>
                </a:pPr>
                <a:endParaRPr lang="de-CH" sz="600" dirty="0">
                  <a:solidFill>
                    <a:srgbClr val="FFFFFF"/>
                  </a:solidFill>
                  <a:latin typeface="+mj-lt"/>
                </a:endParaRPr>
              </a:p>
            </p:txBody>
          </p:sp>
          <p:sp>
            <p:nvSpPr>
              <p:cNvPr id="25" name="Textfeld 24"/>
              <p:cNvSpPr txBox="1"/>
              <p:nvPr/>
            </p:nvSpPr>
            <p:spPr>
              <a:xfrm>
                <a:off x="8488630" y="353061"/>
                <a:ext cx="258424" cy="315423"/>
              </a:xfrm>
              <a:prstGeom prst="rect">
                <a:avLst/>
              </a:prstGeom>
              <a:noFill/>
            </p:spPr>
            <p:txBody>
              <a:bodyPr wrap="square" rtlCol="0">
                <a:noAutofit/>
              </a:bodyPr>
              <a:lstStyle/>
              <a:p>
                <a:pPr algn="ctr" defTabSz="342892">
                  <a:defRPr/>
                </a:pPr>
                <a:r>
                  <a:rPr lang="de-CH" sz="600" b="1" dirty="0">
                    <a:solidFill>
                      <a:srgbClr val="FFFFFF"/>
                    </a:solidFill>
                    <a:latin typeface="+mj-lt"/>
                    <a:cs typeface="Arial" panose="020B0604020202020204" pitchFamily="34" charset="0"/>
                  </a:rPr>
                  <a:t>1</a:t>
                </a:r>
              </a:p>
            </p:txBody>
          </p:sp>
        </p:grpSp>
        <p:grpSp>
          <p:nvGrpSpPr>
            <p:cNvPr id="26" name="Gruppieren 16"/>
            <p:cNvGrpSpPr/>
            <p:nvPr/>
          </p:nvGrpSpPr>
          <p:grpSpPr>
            <a:xfrm>
              <a:off x="1533216" y="2936964"/>
              <a:ext cx="288000" cy="346367"/>
              <a:chOff x="8476892" y="298141"/>
              <a:chExt cx="288000" cy="346367"/>
            </a:xfrm>
          </p:grpSpPr>
          <p:sp>
            <p:nvSpPr>
              <p:cNvPr id="27" name="Ellipse 17"/>
              <p:cNvSpPr/>
              <p:nvPr/>
            </p:nvSpPr>
            <p:spPr>
              <a:xfrm>
                <a:off x="8476892" y="298141"/>
                <a:ext cx="288000" cy="288000"/>
              </a:xfrm>
              <a:prstGeom prst="ellipse">
                <a:avLst/>
              </a:prstGeom>
              <a:solidFill>
                <a:srgbClr val="1F7BD5"/>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342892">
                  <a:defRPr/>
                </a:pPr>
                <a:endParaRPr lang="de-CH" sz="600" dirty="0">
                  <a:solidFill>
                    <a:srgbClr val="FFFFFF"/>
                  </a:solidFill>
                  <a:latin typeface="+mj-lt"/>
                </a:endParaRPr>
              </a:p>
            </p:txBody>
          </p:sp>
          <p:sp>
            <p:nvSpPr>
              <p:cNvPr id="28" name="Textfeld 27"/>
              <p:cNvSpPr txBox="1"/>
              <p:nvPr/>
            </p:nvSpPr>
            <p:spPr>
              <a:xfrm>
                <a:off x="8487644" y="329085"/>
                <a:ext cx="258424" cy="315423"/>
              </a:xfrm>
              <a:prstGeom prst="rect">
                <a:avLst/>
              </a:prstGeom>
              <a:noFill/>
            </p:spPr>
            <p:txBody>
              <a:bodyPr wrap="square" rtlCol="0">
                <a:noAutofit/>
              </a:bodyPr>
              <a:lstStyle/>
              <a:p>
                <a:pPr algn="ctr" defTabSz="342892">
                  <a:defRPr/>
                </a:pPr>
                <a:r>
                  <a:rPr lang="de-CH" sz="600" b="1" dirty="0">
                    <a:solidFill>
                      <a:srgbClr val="FFFFFF"/>
                    </a:solidFill>
                    <a:latin typeface="+mj-lt"/>
                    <a:cs typeface="Arial" panose="020B0604020202020204" pitchFamily="34" charset="0"/>
                  </a:rPr>
                  <a:t>2</a:t>
                </a:r>
              </a:p>
            </p:txBody>
          </p:sp>
        </p:grpSp>
        <p:grpSp>
          <p:nvGrpSpPr>
            <p:cNvPr id="29" name="Gruppieren 19"/>
            <p:cNvGrpSpPr/>
            <p:nvPr/>
          </p:nvGrpSpPr>
          <p:grpSpPr>
            <a:xfrm>
              <a:off x="1690987" y="1801956"/>
              <a:ext cx="288000" cy="333769"/>
              <a:chOff x="8476892" y="298141"/>
              <a:chExt cx="288000" cy="333769"/>
            </a:xfrm>
          </p:grpSpPr>
          <p:sp>
            <p:nvSpPr>
              <p:cNvPr id="30" name="Ellipse 20"/>
              <p:cNvSpPr/>
              <p:nvPr/>
            </p:nvSpPr>
            <p:spPr>
              <a:xfrm>
                <a:off x="8476892" y="298141"/>
                <a:ext cx="288000" cy="288000"/>
              </a:xfrm>
              <a:prstGeom prst="ellipse">
                <a:avLst/>
              </a:prstGeom>
              <a:solidFill>
                <a:srgbClr val="1F7BD5"/>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342892">
                  <a:defRPr/>
                </a:pPr>
                <a:endParaRPr lang="de-CH" sz="600" dirty="0">
                  <a:solidFill>
                    <a:srgbClr val="FFFFFF"/>
                  </a:solidFill>
                  <a:latin typeface="+mj-lt"/>
                </a:endParaRPr>
              </a:p>
            </p:txBody>
          </p:sp>
          <p:sp>
            <p:nvSpPr>
              <p:cNvPr id="31" name="Textfeld 30"/>
              <p:cNvSpPr txBox="1"/>
              <p:nvPr/>
            </p:nvSpPr>
            <p:spPr>
              <a:xfrm>
                <a:off x="8482639" y="316487"/>
                <a:ext cx="258424" cy="315423"/>
              </a:xfrm>
              <a:prstGeom prst="rect">
                <a:avLst/>
              </a:prstGeom>
              <a:noFill/>
            </p:spPr>
            <p:txBody>
              <a:bodyPr wrap="square" rtlCol="0">
                <a:noAutofit/>
              </a:bodyPr>
              <a:lstStyle/>
              <a:p>
                <a:pPr algn="ctr" defTabSz="342892">
                  <a:defRPr/>
                </a:pPr>
                <a:r>
                  <a:rPr lang="de-CH" sz="600" b="1" dirty="0">
                    <a:solidFill>
                      <a:srgbClr val="FFFFFF"/>
                    </a:solidFill>
                    <a:latin typeface="+mj-lt"/>
                    <a:cs typeface="Arial" panose="020B0604020202020204" pitchFamily="34" charset="0"/>
                  </a:rPr>
                  <a:t>3</a:t>
                </a:r>
              </a:p>
            </p:txBody>
          </p:sp>
        </p:grpSp>
        <p:grpSp>
          <p:nvGrpSpPr>
            <p:cNvPr id="32" name="Gruppieren 22"/>
            <p:cNvGrpSpPr/>
            <p:nvPr/>
          </p:nvGrpSpPr>
          <p:grpSpPr>
            <a:xfrm>
              <a:off x="5860314" y="967000"/>
              <a:ext cx="288000" cy="346640"/>
              <a:chOff x="8476892" y="298141"/>
              <a:chExt cx="288000" cy="346640"/>
            </a:xfrm>
          </p:grpSpPr>
          <p:sp>
            <p:nvSpPr>
              <p:cNvPr id="33" name="Ellipse 23"/>
              <p:cNvSpPr/>
              <p:nvPr/>
            </p:nvSpPr>
            <p:spPr>
              <a:xfrm>
                <a:off x="8476892" y="298141"/>
                <a:ext cx="288000" cy="288000"/>
              </a:xfrm>
              <a:prstGeom prst="ellipse">
                <a:avLst/>
              </a:prstGeom>
              <a:solidFill>
                <a:srgbClr val="1F7BD5"/>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342892">
                  <a:defRPr/>
                </a:pPr>
                <a:endParaRPr lang="de-CH" sz="600" dirty="0">
                  <a:solidFill>
                    <a:srgbClr val="FFFFFF"/>
                  </a:solidFill>
                  <a:latin typeface="+mj-lt"/>
                </a:endParaRPr>
              </a:p>
            </p:txBody>
          </p:sp>
          <p:sp>
            <p:nvSpPr>
              <p:cNvPr id="34" name="Textfeld 33"/>
              <p:cNvSpPr txBox="1"/>
              <p:nvPr/>
            </p:nvSpPr>
            <p:spPr>
              <a:xfrm>
                <a:off x="8487577" y="329358"/>
                <a:ext cx="258424" cy="315423"/>
              </a:xfrm>
              <a:prstGeom prst="rect">
                <a:avLst/>
              </a:prstGeom>
              <a:noFill/>
            </p:spPr>
            <p:txBody>
              <a:bodyPr wrap="square" rtlCol="0">
                <a:noAutofit/>
              </a:bodyPr>
              <a:lstStyle/>
              <a:p>
                <a:pPr algn="ctr" defTabSz="342892">
                  <a:defRPr/>
                </a:pPr>
                <a:r>
                  <a:rPr lang="de-CH" sz="600" b="1" dirty="0">
                    <a:solidFill>
                      <a:srgbClr val="FFFFFF"/>
                    </a:solidFill>
                    <a:latin typeface="+mj-lt"/>
                    <a:cs typeface="Arial" panose="020B0604020202020204" pitchFamily="34" charset="0"/>
                  </a:rPr>
                  <a:t>4</a:t>
                </a:r>
              </a:p>
            </p:txBody>
          </p:sp>
        </p:grpSp>
        <p:grpSp>
          <p:nvGrpSpPr>
            <p:cNvPr id="35" name="Gruppieren 25"/>
            <p:cNvGrpSpPr/>
            <p:nvPr/>
          </p:nvGrpSpPr>
          <p:grpSpPr>
            <a:xfrm>
              <a:off x="6635391" y="1836880"/>
              <a:ext cx="288000" cy="339353"/>
              <a:chOff x="8476892" y="298141"/>
              <a:chExt cx="288000" cy="339353"/>
            </a:xfrm>
          </p:grpSpPr>
          <p:sp>
            <p:nvSpPr>
              <p:cNvPr id="36" name="Ellipse 26"/>
              <p:cNvSpPr/>
              <p:nvPr/>
            </p:nvSpPr>
            <p:spPr>
              <a:xfrm>
                <a:off x="8476892" y="298141"/>
                <a:ext cx="288000" cy="288000"/>
              </a:xfrm>
              <a:prstGeom prst="ellipse">
                <a:avLst/>
              </a:prstGeom>
              <a:solidFill>
                <a:srgbClr val="1F7BD5"/>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342892">
                  <a:defRPr/>
                </a:pPr>
                <a:endParaRPr lang="de-CH" sz="600" dirty="0">
                  <a:solidFill>
                    <a:srgbClr val="FFFFFF"/>
                  </a:solidFill>
                  <a:latin typeface="+mj-lt"/>
                </a:endParaRPr>
              </a:p>
            </p:txBody>
          </p:sp>
          <p:sp>
            <p:nvSpPr>
              <p:cNvPr id="37" name="Textfeld 36"/>
              <p:cNvSpPr txBox="1"/>
              <p:nvPr/>
            </p:nvSpPr>
            <p:spPr>
              <a:xfrm>
                <a:off x="8484403" y="322071"/>
                <a:ext cx="258424" cy="315423"/>
              </a:xfrm>
              <a:prstGeom prst="rect">
                <a:avLst/>
              </a:prstGeom>
              <a:noFill/>
            </p:spPr>
            <p:txBody>
              <a:bodyPr wrap="square" rtlCol="0">
                <a:noAutofit/>
              </a:bodyPr>
              <a:lstStyle/>
              <a:p>
                <a:pPr algn="ctr" defTabSz="342892">
                  <a:defRPr/>
                </a:pPr>
                <a:r>
                  <a:rPr lang="de-CH" sz="600" b="1" dirty="0">
                    <a:solidFill>
                      <a:srgbClr val="FFFFFF"/>
                    </a:solidFill>
                    <a:latin typeface="+mj-lt"/>
                    <a:cs typeface="Arial" panose="020B0604020202020204" pitchFamily="34" charset="0"/>
                  </a:rPr>
                  <a:t>5</a:t>
                </a:r>
              </a:p>
            </p:txBody>
          </p:sp>
        </p:grpSp>
        <p:grpSp>
          <p:nvGrpSpPr>
            <p:cNvPr id="38" name="Gruppieren 28"/>
            <p:cNvGrpSpPr/>
            <p:nvPr/>
          </p:nvGrpSpPr>
          <p:grpSpPr>
            <a:xfrm>
              <a:off x="6758381" y="2936796"/>
              <a:ext cx="288000" cy="366545"/>
              <a:chOff x="8476892" y="298141"/>
              <a:chExt cx="288000" cy="366545"/>
            </a:xfrm>
          </p:grpSpPr>
          <p:sp>
            <p:nvSpPr>
              <p:cNvPr id="39" name="Ellipse 29"/>
              <p:cNvSpPr/>
              <p:nvPr/>
            </p:nvSpPr>
            <p:spPr>
              <a:xfrm>
                <a:off x="8476892" y="298141"/>
                <a:ext cx="288000" cy="288000"/>
              </a:xfrm>
              <a:prstGeom prst="ellipse">
                <a:avLst/>
              </a:prstGeom>
              <a:solidFill>
                <a:srgbClr val="1F7BD5"/>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342892">
                  <a:defRPr/>
                </a:pPr>
                <a:endParaRPr lang="de-CH" sz="600" dirty="0">
                  <a:solidFill>
                    <a:srgbClr val="FFFFFF"/>
                  </a:solidFill>
                  <a:latin typeface="+mj-lt"/>
                </a:endParaRPr>
              </a:p>
            </p:txBody>
          </p:sp>
          <p:sp>
            <p:nvSpPr>
              <p:cNvPr id="40" name="Textfeld 39"/>
              <p:cNvSpPr txBox="1"/>
              <p:nvPr/>
            </p:nvSpPr>
            <p:spPr>
              <a:xfrm>
                <a:off x="8481421" y="349263"/>
                <a:ext cx="258424" cy="315423"/>
              </a:xfrm>
              <a:prstGeom prst="rect">
                <a:avLst/>
              </a:prstGeom>
              <a:noFill/>
            </p:spPr>
            <p:txBody>
              <a:bodyPr wrap="square" rtlCol="0">
                <a:noAutofit/>
              </a:bodyPr>
              <a:lstStyle/>
              <a:p>
                <a:pPr algn="ctr" defTabSz="342892">
                  <a:defRPr/>
                </a:pPr>
                <a:r>
                  <a:rPr lang="de-CH" sz="600" b="1" dirty="0">
                    <a:solidFill>
                      <a:srgbClr val="FFFFFF"/>
                    </a:solidFill>
                    <a:latin typeface="+mj-lt"/>
                    <a:cs typeface="Arial" panose="020B0604020202020204" pitchFamily="34" charset="0"/>
                  </a:rPr>
                  <a:t>6</a:t>
                </a:r>
              </a:p>
            </p:txBody>
          </p:sp>
        </p:grpSp>
        <p:grpSp>
          <p:nvGrpSpPr>
            <p:cNvPr id="41" name="Gruppieren 31"/>
            <p:cNvGrpSpPr/>
            <p:nvPr/>
          </p:nvGrpSpPr>
          <p:grpSpPr>
            <a:xfrm>
              <a:off x="6138475" y="4278873"/>
              <a:ext cx="288000" cy="358027"/>
              <a:chOff x="8476892" y="298141"/>
              <a:chExt cx="288000" cy="358027"/>
            </a:xfrm>
          </p:grpSpPr>
          <p:sp>
            <p:nvSpPr>
              <p:cNvPr id="42" name="Ellipse 33"/>
              <p:cNvSpPr/>
              <p:nvPr/>
            </p:nvSpPr>
            <p:spPr>
              <a:xfrm>
                <a:off x="8476892" y="298141"/>
                <a:ext cx="288000" cy="288000"/>
              </a:xfrm>
              <a:prstGeom prst="ellipse">
                <a:avLst/>
              </a:prstGeom>
              <a:solidFill>
                <a:srgbClr val="1F7BD5"/>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342892">
                  <a:defRPr/>
                </a:pPr>
                <a:endParaRPr lang="de-CH" sz="600" dirty="0">
                  <a:solidFill>
                    <a:srgbClr val="FFFFFF"/>
                  </a:solidFill>
                  <a:latin typeface="+mj-lt"/>
                </a:endParaRPr>
              </a:p>
            </p:txBody>
          </p:sp>
          <p:sp>
            <p:nvSpPr>
              <p:cNvPr id="43" name="Textfeld 42"/>
              <p:cNvSpPr txBox="1"/>
              <p:nvPr/>
            </p:nvSpPr>
            <p:spPr>
              <a:xfrm>
                <a:off x="8495194" y="340745"/>
                <a:ext cx="258424" cy="315423"/>
              </a:xfrm>
              <a:prstGeom prst="rect">
                <a:avLst/>
              </a:prstGeom>
              <a:noFill/>
            </p:spPr>
            <p:txBody>
              <a:bodyPr wrap="square" rtlCol="0">
                <a:noAutofit/>
              </a:bodyPr>
              <a:lstStyle/>
              <a:p>
                <a:pPr algn="ctr" defTabSz="342892">
                  <a:defRPr/>
                </a:pPr>
                <a:r>
                  <a:rPr lang="de-CH" sz="600" b="1" dirty="0">
                    <a:solidFill>
                      <a:srgbClr val="FFFFFF"/>
                    </a:solidFill>
                    <a:latin typeface="+mj-lt"/>
                    <a:cs typeface="Arial" panose="020B0604020202020204" pitchFamily="34" charset="0"/>
                  </a:rPr>
                  <a:t>7</a:t>
                </a:r>
              </a:p>
            </p:txBody>
          </p:sp>
        </p:grpSp>
        <p:pic>
          <p:nvPicPr>
            <p:cNvPr id="52" name="Bild 51" descr="tcq_7170324_ppt_slides_moa_einzelteile0804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61132" y="1613262"/>
              <a:ext cx="567362" cy="567362"/>
            </a:xfrm>
            <a:prstGeom prst="rect">
              <a:avLst/>
            </a:prstGeom>
          </p:spPr>
        </p:pic>
        <p:pic>
          <p:nvPicPr>
            <p:cNvPr id="57" name="Bild 56" descr="tcq_7170324_ppt_slides_moa_einzelteile08045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854473">
              <a:off x="2176148" y="2521935"/>
              <a:ext cx="573024" cy="323088"/>
            </a:xfrm>
            <a:prstGeom prst="rect">
              <a:avLst/>
            </a:prstGeom>
          </p:spPr>
        </p:pic>
        <p:pic>
          <p:nvPicPr>
            <p:cNvPr id="58" name="Bild 57" descr="tcq_7170324_ppt_slides_moa_einzelteile08045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052787">
              <a:off x="3172520" y="1014860"/>
              <a:ext cx="573024" cy="323088"/>
            </a:xfrm>
            <a:prstGeom prst="rect">
              <a:avLst/>
            </a:prstGeom>
          </p:spPr>
        </p:pic>
        <p:pic>
          <p:nvPicPr>
            <p:cNvPr id="59" name="Bild 58" descr="tcq_7170324_ppt_slides_moa_einzelteile08045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59385">
              <a:off x="5427791" y="1180183"/>
              <a:ext cx="573024" cy="323088"/>
            </a:xfrm>
            <a:prstGeom prst="rect">
              <a:avLst/>
            </a:prstGeom>
          </p:spPr>
        </p:pic>
        <p:pic>
          <p:nvPicPr>
            <p:cNvPr id="60" name="Bild 59" descr="tcq_7170324_ppt_slides_moa_einzelteile08045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548051">
              <a:off x="6128565" y="2591745"/>
              <a:ext cx="573024" cy="323088"/>
            </a:xfrm>
            <a:prstGeom prst="rect">
              <a:avLst/>
            </a:prstGeom>
          </p:spPr>
        </p:pic>
        <p:pic>
          <p:nvPicPr>
            <p:cNvPr id="61" name="Bild 60" descr="tcq_7170324_ppt_slides_moa_einzelteile08045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939821">
              <a:off x="5733674" y="3895830"/>
              <a:ext cx="573024" cy="323088"/>
            </a:xfrm>
            <a:prstGeom prst="rect">
              <a:avLst/>
            </a:prstGeom>
          </p:spPr>
        </p:pic>
        <p:pic>
          <p:nvPicPr>
            <p:cNvPr id="62" name="Bild 61" descr="tcq_7170324_ppt_slides_moa_einzelteile08045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177000">
              <a:off x="4161702" y="4612754"/>
              <a:ext cx="573024" cy="323088"/>
            </a:xfrm>
            <a:prstGeom prst="rect">
              <a:avLst/>
            </a:prstGeom>
          </p:spPr>
        </p:pic>
        <p:grpSp>
          <p:nvGrpSpPr>
            <p:cNvPr id="101" name="Gruppierung 100"/>
            <p:cNvGrpSpPr/>
            <p:nvPr/>
          </p:nvGrpSpPr>
          <p:grpSpPr>
            <a:xfrm>
              <a:off x="3925682" y="736663"/>
              <a:ext cx="1194425" cy="1155954"/>
              <a:chOff x="3925682" y="736663"/>
              <a:chExt cx="1194425" cy="1155954"/>
            </a:xfrm>
          </p:grpSpPr>
          <p:pic>
            <p:nvPicPr>
              <p:cNvPr id="49" name="Bild 48" descr="tcq_7170324_ppt_slides_moa_einzelteile0804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52745" y="736663"/>
                <a:ext cx="567362" cy="567362"/>
              </a:xfrm>
              <a:prstGeom prst="rect">
                <a:avLst/>
              </a:prstGeom>
            </p:spPr>
          </p:pic>
          <p:pic>
            <p:nvPicPr>
              <p:cNvPr id="50" name="Bild 49" descr="tcq_7170324_ppt_slides_moa_einzelteile0804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92807" y="1325255"/>
                <a:ext cx="567362" cy="567362"/>
              </a:xfrm>
              <a:prstGeom prst="rect">
                <a:avLst/>
              </a:prstGeom>
            </p:spPr>
          </p:pic>
          <p:pic>
            <p:nvPicPr>
              <p:cNvPr id="51" name="Bild 50" descr="tcq_7170324_ppt_slides_moa_einzelteile0804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5682" y="847595"/>
                <a:ext cx="567362" cy="567362"/>
              </a:xfrm>
              <a:prstGeom prst="rect">
                <a:avLst/>
              </a:prstGeom>
            </p:spPr>
          </p:pic>
          <p:sp>
            <p:nvSpPr>
              <p:cNvPr id="63" name="Textfeld 62"/>
              <p:cNvSpPr txBox="1"/>
              <p:nvPr/>
            </p:nvSpPr>
            <p:spPr>
              <a:xfrm>
                <a:off x="4333106" y="1511055"/>
                <a:ext cx="697561" cy="192409"/>
              </a:xfrm>
              <a:prstGeom prst="rect">
                <a:avLst/>
              </a:prstGeom>
              <a:noFill/>
            </p:spPr>
            <p:txBody>
              <a:bodyPr wrap="square" rtlCol="0">
                <a:noAutofit/>
              </a:bodyPr>
              <a:lstStyle/>
              <a:p>
                <a:pPr algn="ctr" defTabSz="342892">
                  <a:defRPr/>
                </a:pPr>
                <a:r>
                  <a:rPr lang="de-CH" sz="600" b="1" dirty="0">
                    <a:solidFill>
                      <a:srgbClr val="FFFFFF"/>
                    </a:solidFill>
                    <a:latin typeface="+mj-lt"/>
                    <a:cs typeface="Arial" panose="020B0604020202020204" pitchFamily="34" charset="0"/>
                  </a:rPr>
                  <a:t>T-Zelle</a:t>
                </a:r>
              </a:p>
            </p:txBody>
          </p:sp>
        </p:grpSp>
        <p:grpSp>
          <p:nvGrpSpPr>
            <p:cNvPr id="102" name="Gruppierung 101"/>
            <p:cNvGrpSpPr/>
            <p:nvPr/>
          </p:nvGrpSpPr>
          <p:grpSpPr>
            <a:xfrm>
              <a:off x="4776849" y="4172919"/>
              <a:ext cx="1066314" cy="810351"/>
              <a:chOff x="4776849" y="4172919"/>
              <a:chExt cx="1066314" cy="810351"/>
            </a:xfrm>
          </p:grpSpPr>
          <p:pic>
            <p:nvPicPr>
              <p:cNvPr id="54" name="Bild 53" descr="tcq_7170324_ppt_slides_moa_einzelteile0804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5801" y="4172919"/>
                <a:ext cx="567362" cy="567362"/>
              </a:xfrm>
              <a:prstGeom prst="rect">
                <a:avLst/>
              </a:prstGeom>
            </p:spPr>
          </p:pic>
          <p:pic>
            <p:nvPicPr>
              <p:cNvPr id="66" name="Bild 65" descr="tcq_7170324_ppt_slides_moa_einzelteile0807_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76849" y="4200637"/>
                <a:ext cx="782633" cy="782633"/>
              </a:xfrm>
              <a:prstGeom prst="rect">
                <a:avLst/>
              </a:prstGeom>
            </p:spPr>
          </p:pic>
        </p:grpSp>
        <p:pic>
          <p:nvPicPr>
            <p:cNvPr id="67" name="Bild 66" descr="tcq_7170324_ppt_slides_moa_einzelteile0807_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0070" y="4170689"/>
              <a:ext cx="782633" cy="782633"/>
            </a:xfrm>
            <a:prstGeom prst="rect">
              <a:avLst/>
            </a:prstGeom>
          </p:spPr>
        </p:pic>
        <p:pic>
          <p:nvPicPr>
            <p:cNvPr id="70" name="Bild 69" descr="tcq_7170324_ppt_slides_moa_einzelteile0807_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14378" y="4557054"/>
              <a:ext cx="84687" cy="84687"/>
            </a:xfrm>
            <a:prstGeom prst="rect">
              <a:avLst/>
            </a:prstGeom>
          </p:spPr>
        </p:pic>
        <p:pic>
          <p:nvPicPr>
            <p:cNvPr id="71" name="Bild 70" descr="tcq_7170324_ppt_slides_moa_einzelteile0807_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85071" y="4192487"/>
              <a:ext cx="84687" cy="84687"/>
            </a:xfrm>
            <a:prstGeom prst="rect">
              <a:avLst/>
            </a:prstGeom>
          </p:spPr>
        </p:pic>
        <p:pic>
          <p:nvPicPr>
            <p:cNvPr id="72" name="Bild 71" descr="tcq_7170324_ppt_slides_moa_einzelteile0807_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62839" y="4339258"/>
              <a:ext cx="84687" cy="84687"/>
            </a:xfrm>
            <a:prstGeom prst="rect">
              <a:avLst/>
            </a:prstGeom>
          </p:spPr>
        </p:pic>
        <p:pic>
          <p:nvPicPr>
            <p:cNvPr id="74" name="Bild 73" descr="tcq_7170324_ppt_slides_moa_einzelteile0807_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6874" y="4048972"/>
              <a:ext cx="84687" cy="84687"/>
            </a:xfrm>
            <a:prstGeom prst="rect">
              <a:avLst/>
            </a:prstGeom>
          </p:spPr>
        </p:pic>
        <p:pic>
          <p:nvPicPr>
            <p:cNvPr id="76" name="Bild 75" descr="tcq_7170324_ppt_slides_moa_einzelteile0807_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08361" y="3984088"/>
              <a:ext cx="84687" cy="84687"/>
            </a:xfrm>
            <a:prstGeom prst="rect">
              <a:avLst/>
            </a:prstGeom>
          </p:spPr>
        </p:pic>
        <p:pic>
          <p:nvPicPr>
            <p:cNvPr id="77" name="Bild 76" descr="tcq_7170324_ppt_slides_moa_einzelteile0807_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87955" y="4067581"/>
              <a:ext cx="84687" cy="84687"/>
            </a:xfrm>
            <a:prstGeom prst="rect">
              <a:avLst/>
            </a:prstGeom>
          </p:spPr>
        </p:pic>
        <p:pic>
          <p:nvPicPr>
            <p:cNvPr id="78" name="Bild 77" descr="tcq_7170324_ppt_slides_moa_einzelteile0807_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19973" y="4365624"/>
              <a:ext cx="84687" cy="84687"/>
            </a:xfrm>
            <a:prstGeom prst="rect">
              <a:avLst/>
            </a:prstGeom>
          </p:spPr>
        </p:pic>
        <p:pic>
          <p:nvPicPr>
            <p:cNvPr id="80" name="Bild 79" descr="tcq_7170324_ppt_slides_moa_einzelteile0807_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23771" y="4091315"/>
              <a:ext cx="84687" cy="84687"/>
            </a:xfrm>
            <a:prstGeom prst="rect">
              <a:avLst/>
            </a:prstGeom>
          </p:spPr>
        </p:pic>
        <p:pic>
          <p:nvPicPr>
            <p:cNvPr id="81" name="Bild 80" descr="tcq_7170324_ppt_slides_moa_einzelteile0807_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21891" y="4192486"/>
              <a:ext cx="84687" cy="84687"/>
            </a:xfrm>
            <a:prstGeom prst="rect">
              <a:avLst/>
            </a:prstGeom>
          </p:spPr>
        </p:pic>
        <p:sp>
          <p:nvSpPr>
            <p:cNvPr id="45" name="Textfeld 44"/>
            <p:cNvSpPr txBox="1"/>
            <p:nvPr/>
          </p:nvSpPr>
          <p:spPr>
            <a:xfrm>
              <a:off x="2203619" y="3372990"/>
              <a:ext cx="584430" cy="192409"/>
            </a:xfrm>
            <a:prstGeom prst="rect">
              <a:avLst/>
            </a:prstGeom>
            <a:noFill/>
          </p:spPr>
          <p:txBody>
            <a:bodyPr wrap="square" rtlCol="0">
              <a:noAutofit/>
            </a:bodyPr>
            <a:lstStyle/>
            <a:p>
              <a:pPr algn="ctr" defTabSz="342892">
                <a:defRPr/>
              </a:pPr>
              <a:r>
                <a:rPr lang="de-CH" sz="600" b="1" dirty="0">
                  <a:solidFill>
                    <a:srgbClr val="FFFFFF"/>
                  </a:solidFill>
                  <a:latin typeface="+mj-lt"/>
                  <a:cs typeface="Arial" panose="020B0604020202020204" pitchFamily="34" charset="0"/>
                </a:rPr>
                <a:t>APC</a:t>
              </a:r>
            </a:p>
          </p:txBody>
        </p:sp>
        <p:pic>
          <p:nvPicPr>
            <p:cNvPr id="69" name="Bild 68" descr="tcq_7170324_ppt_slides_moa_einzelteile0807_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08323">
              <a:off x="2942256" y="4248406"/>
              <a:ext cx="84687" cy="84687"/>
            </a:xfrm>
            <a:prstGeom prst="rect">
              <a:avLst/>
            </a:prstGeom>
          </p:spPr>
        </p:pic>
        <p:pic>
          <p:nvPicPr>
            <p:cNvPr id="73" name="Bild 72" descr="tcq_7170324_ppt_slides_moa_einzelteile0807_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08323">
              <a:off x="2812462" y="3940865"/>
              <a:ext cx="84687" cy="84687"/>
            </a:xfrm>
            <a:prstGeom prst="rect">
              <a:avLst/>
            </a:prstGeom>
          </p:spPr>
        </p:pic>
        <p:pic>
          <p:nvPicPr>
            <p:cNvPr id="75" name="Bild 74" descr="tcq_7170324_ppt_slides_moa_einzelteile0807_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08323">
              <a:off x="3248113" y="4203591"/>
              <a:ext cx="84687" cy="84687"/>
            </a:xfrm>
            <a:prstGeom prst="rect">
              <a:avLst/>
            </a:prstGeom>
          </p:spPr>
        </p:pic>
        <p:pic>
          <p:nvPicPr>
            <p:cNvPr id="79" name="Bild 78" descr="tcq_7170324_ppt_slides_moa_einzelteile0807_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08323">
              <a:off x="3049152" y="4002800"/>
              <a:ext cx="84687" cy="84687"/>
            </a:xfrm>
            <a:prstGeom prst="rect">
              <a:avLst/>
            </a:prstGeom>
          </p:spPr>
        </p:pic>
        <p:pic>
          <p:nvPicPr>
            <p:cNvPr id="82" name="Bild 81" descr="tcq_7170324_ppt_slides_moa_einzelteile0807_7.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508323">
              <a:off x="2497172" y="2845160"/>
              <a:ext cx="154667" cy="154667"/>
            </a:xfrm>
            <a:prstGeom prst="rect">
              <a:avLst/>
            </a:prstGeom>
          </p:spPr>
        </p:pic>
        <p:pic>
          <p:nvPicPr>
            <p:cNvPr id="83" name="Bild 82" descr="tcq_7170324_ppt_slides_moa_einzelteile0807_7.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508323">
              <a:off x="2047291" y="2986139"/>
              <a:ext cx="154667" cy="154667"/>
            </a:xfrm>
            <a:prstGeom prst="rect">
              <a:avLst/>
            </a:prstGeom>
          </p:spPr>
        </p:pic>
        <p:pic>
          <p:nvPicPr>
            <p:cNvPr id="9" name="Bild 8" descr="tcq_7170324_ppt_slides_moa_einzelteile080425.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111311">
              <a:off x="6031275" y="2930822"/>
              <a:ext cx="180000" cy="484000"/>
            </a:xfrm>
            <a:prstGeom prst="rect">
              <a:avLst/>
            </a:prstGeom>
          </p:spPr>
        </p:pic>
        <p:pic>
          <p:nvPicPr>
            <p:cNvPr id="10" name="Bild 9" descr="tcq_7170324_ppt_slides_moa_einzelteile080449.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314018">
              <a:off x="6370761" y="3301433"/>
              <a:ext cx="180000" cy="496000"/>
            </a:xfrm>
            <a:prstGeom prst="rect">
              <a:avLst/>
            </a:prstGeom>
          </p:spPr>
        </p:pic>
        <p:sp>
          <p:nvSpPr>
            <p:cNvPr id="46" name="Textfeld 45"/>
            <p:cNvSpPr txBox="1"/>
            <p:nvPr/>
          </p:nvSpPr>
          <p:spPr>
            <a:xfrm rot="21301831">
              <a:off x="6258233" y="3571503"/>
              <a:ext cx="662213" cy="315567"/>
            </a:xfrm>
            <a:prstGeom prst="rect">
              <a:avLst/>
            </a:prstGeom>
            <a:noFill/>
          </p:spPr>
          <p:txBody>
            <a:bodyPr wrap="square" rtlCol="0">
              <a:noAutofit/>
            </a:bodyPr>
            <a:lstStyle/>
            <a:p>
              <a:pPr algn="ctr" defTabSz="342892">
                <a:defRPr/>
              </a:pPr>
              <a:r>
                <a:rPr lang="de-CH" sz="600" b="1" dirty="0">
                  <a:solidFill>
                    <a:srgbClr val="FFFFFF"/>
                  </a:solidFill>
                  <a:latin typeface="+mj-lt"/>
                  <a:cs typeface="Arial" panose="020B0604020202020204" pitchFamily="34" charset="0"/>
                </a:rPr>
                <a:t>Tumor-Zelle</a:t>
              </a:r>
            </a:p>
          </p:txBody>
        </p:sp>
        <p:pic>
          <p:nvPicPr>
            <p:cNvPr id="53" name="Bild 52" descr="tcq_7170324_ppt_slides_moa_einzelteile0804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01831">
              <a:off x="5735310" y="2767047"/>
              <a:ext cx="567362" cy="567362"/>
            </a:xfrm>
            <a:prstGeom prst="rect">
              <a:avLst/>
            </a:prstGeom>
          </p:spPr>
        </p:pic>
        <p:pic>
          <p:nvPicPr>
            <p:cNvPr id="55" name="Bild 54" descr="tcq_7170324_ppt_slides_moa_einzelteile08043.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301831">
              <a:off x="6257904" y="3372600"/>
              <a:ext cx="689097" cy="704641"/>
            </a:xfrm>
            <a:prstGeom prst="rect">
              <a:avLst/>
            </a:prstGeom>
          </p:spPr>
        </p:pic>
        <p:pic>
          <p:nvPicPr>
            <p:cNvPr id="56" name="Bild 55" descr="tcq_7170324_ppt_slides_moa_einzelteile0804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01831">
              <a:off x="5735041" y="2763950"/>
              <a:ext cx="567362" cy="567362"/>
            </a:xfrm>
            <a:prstGeom prst="rect">
              <a:avLst/>
            </a:prstGeom>
          </p:spPr>
        </p:pic>
        <p:sp>
          <p:nvSpPr>
            <p:cNvPr id="65" name="Textfeld 64"/>
            <p:cNvSpPr txBox="1"/>
            <p:nvPr/>
          </p:nvSpPr>
          <p:spPr>
            <a:xfrm>
              <a:off x="6267907" y="3570144"/>
              <a:ext cx="662213" cy="315567"/>
            </a:xfrm>
            <a:prstGeom prst="rect">
              <a:avLst/>
            </a:prstGeom>
            <a:noFill/>
          </p:spPr>
          <p:txBody>
            <a:bodyPr wrap="square" rtlCol="0">
              <a:noAutofit/>
            </a:bodyPr>
            <a:lstStyle/>
            <a:p>
              <a:pPr algn="ctr" defTabSz="342892">
                <a:defRPr/>
              </a:pPr>
              <a:r>
                <a:rPr lang="de-CH" sz="600" b="1" dirty="0">
                  <a:solidFill>
                    <a:srgbClr val="FFFFFF"/>
                  </a:solidFill>
                  <a:latin typeface="+mj-lt"/>
                  <a:cs typeface="Arial" panose="020B0604020202020204" pitchFamily="34" charset="0"/>
                </a:rPr>
                <a:t>Tumor-zelle</a:t>
              </a:r>
            </a:p>
          </p:txBody>
        </p:sp>
        <p:pic>
          <p:nvPicPr>
            <p:cNvPr id="84" name="Bild 83" descr="tcq_7170324_ppt_slides_moa_einzelteile0807_7.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301831">
              <a:off x="6213104" y="3280963"/>
              <a:ext cx="154667" cy="154667"/>
            </a:xfrm>
            <a:prstGeom prst="rect">
              <a:avLst/>
            </a:prstGeom>
          </p:spPr>
        </p:pic>
        <p:pic>
          <p:nvPicPr>
            <p:cNvPr id="85" name="Bild 84" descr="tcq_7170324_ppt_slides_moa_einzelteile0807_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92345" y="4457784"/>
              <a:ext cx="84687" cy="84687"/>
            </a:xfrm>
            <a:prstGeom prst="rect">
              <a:avLst/>
            </a:prstGeom>
          </p:spPr>
        </p:pic>
        <p:pic>
          <p:nvPicPr>
            <p:cNvPr id="88" name="Bild 87" descr="tcq_7170324_ppt_slides_moa_0503_3_2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7135" y="1232992"/>
              <a:ext cx="1260492" cy="1260492"/>
            </a:xfrm>
            <a:prstGeom prst="rect">
              <a:avLst/>
            </a:prstGeom>
          </p:spPr>
        </p:pic>
        <p:pic>
          <p:nvPicPr>
            <p:cNvPr id="90" name="Bild 89" descr="tcq_7170324_ppt_slides_moa_einzelteile0807_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24777" y="4137104"/>
              <a:ext cx="84687" cy="84687"/>
            </a:xfrm>
            <a:prstGeom prst="rect">
              <a:avLst/>
            </a:prstGeom>
          </p:spPr>
        </p:pic>
        <p:pic>
          <p:nvPicPr>
            <p:cNvPr id="94" name="Bild 93" descr="tcq_7170324_ppt_slides_moa_einzelteile0807_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75036" y="4373097"/>
              <a:ext cx="84687" cy="84687"/>
            </a:xfrm>
            <a:prstGeom prst="rect">
              <a:avLst/>
            </a:prstGeom>
          </p:spPr>
        </p:pic>
        <p:pic>
          <p:nvPicPr>
            <p:cNvPr id="95" name="Bild 94" descr="tcq_7170324_ppt_slides_moa_einzelteile0807_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6874" y="4580853"/>
              <a:ext cx="84687" cy="84687"/>
            </a:xfrm>
            <a:prstGeom prst="rect">
              <a:avLst/>
            </a:prstGeom>
          </p:spPr>
        </p:pic>
        <p:sp>
          <p:nvSpPr>
            <p:cNvPr id="98" name="Textfeld 97"/>
            <p:cNvSpPr txBox="1"/>
            <p:nvPr/>
          </p:nvSpPr>
          <p:spPr>
            <a:xfrm>
              <a:off x="5901929" y="1800266"/>
              <a:ext cx="697561" cy="192409"/>
            </a:xfrm>
            <a:prstGeom prst="rect">
              <a:avLst/>
            </a:prstGeom>
            <a:noFill/>
          </p:spPr>
          <p:txBody>
            <a:bodyPr wrap="square" rtlCol="0">
              <a:noAutofit/>
            </a:bodyPr>
            <a:lstStyle/>
            <a:p>
              <a:pPr algn="ctr" defTabSz="342892">
                <a:defRPr/>
              </a:pPr>
              <a:r>
                <a:rPr lang="de-CH" sz="600" b="1" dirty="0">
                  <a:solidFill>
                    <a:srgbClr val="FFFFFF"/>
                  </a:solidFill>
                  <a:latin typeface="+mj-lt"/>
                  <a:cs typeface="Arial" panose="020B0604020202020204" pitchFamily="34" charset="0"/>
                </a:rPr>
                <a:t>T-Zelle</a:t>
              </a:r>
            </a:p>
          </p:txBody>
        </p:sp>
      </p:grpSp>
      <p:sp>
        <p:nvSpPr>
          <p:cNvPr id="92" name="Text Placeholder 2"/>
          <p:cNvSpPr txBox="1">
            <a:spLocks/>
          </p:cNvSpPr>
          <p:nvPr/>
        </p:nvSpPr>
        <p:spPr bwMode="auto">
          <a:xfrm>
            <a:off x="1442062" y="4231479"/>
            <a:ext cx="6268724" cy="14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Autofit/>
          </a:bodyPr>
          <a:lstStyle>
            <a:lvl1pPr marL="285737" indent="-285737" algn="l" rtl="0" eaLnBrk="0" fontAlgn="base" hangingPunct="0">
              <a:spcBef>
                <a:spcPct val="75000"/>
              </a:spcBef>
              <a:spcAft>
                <a:spcPct val="0"/>
              </a:spcAft>
              <a:buSzPct val="100000"/>
              <a:buFont typeface="Arial" pitchFamily="34" charset="0"/>
              <a:buChar char="•"/>
              <a:defRPr lang="de-CH" sz="2000" dirty="0" smtClean="0">
                <a:solidFill>
                  <a:schemeClr val="tx1"/>
                </a:solidFill>
                <a:latin typeface="+mn-lt"/>
                <a:ea typeface="+mn-ea"/>
                <a:cs typeface="+mn-cs"/>
              </a:defRPr>
            </a:lvl1pPr>
            <a:lvl2pPr marL="763550" indent="-287323" algn="l" rtl="0" eaLnBrk="0" fontAlgn="base" hangingPunct="0">
              <a:spcBef>
                <a:spcPct val="30000"/>
              </a:spcBef>
              <a:spcAft>
                <a:spcPct val="0"/>
              </a:spcAft>
              <a:buChar char="–"/>
              <a:defRPr lang="de-CH" sz="1800" dirty="0" smtClean="0">
                <a:solidFill>
                  <a:schemeClr val="tx1"/>
                </a:solidFill>
                <a:latin typeface="+mn-lt"/>
              </a:defRPr>
            </a:lvl2pPr>
            <a:lvl3pPr marL="1241364" indent="-287323" algn="l" rtl="0" eaLnBrk="0" fontAlgn="base" hangingPunct="0">
              <a:spcBef>
                <a:spcPct val="20000"/>
              </a:spcBef>
              <a:spcAft>
                <a:spcPct val="0"/>
              </a:spcAft>
              <a:buChar char="•"/>
              <a:defRPr lang="de-CH" sz="1800" dirty="0" smtClean="0">
                <a:solidFill>
                  <a:schemeClr val="tx1"/>
                </a:solidFill>
                <a:latin typeface="+mn-lt"/>
              </a:defRPr>
            </a:lvl3pPr>
            <a:lvl4pPr marL="1719177" indent="-287323" algn="l" rtl="0" eaLnBrk="0" fontAlgn="base" hangingPunct="0">
              <a:spcBef>
                <a:spcPct val="20000"/>
              </a:spcBef>
              <a:spcAft>
                <a:spcPct val="0"/>
              </a:spcAft>
              <a:buChar char="–"/>
              <a:defRPr lang="de-CH" sz="1800" dirty="0" smtClean="0">
                <a:solidFill>
                  <a:schemeClr val="tx1"/>
                </a:solidFill>
                <a:latin typeface="+mn-lt"/>
              </a:defRPr>
            </a:lvl4pPr>
            <a:lvl5pPr marL="2195404" indent="-285737" algn="l" rtl="0" eaLnBrk="0" fontAlgn="base" hangingPunct="0">
              <a:spcBef>
                <a:spcPct val="20000"/>
              </a:spcBef>
              <a:spcAft>
                <a:spcPct val="0"/>
              </a:spcAft>
              <a:buChar char="»"/>
              <a:defRPr lang="de-CH" sz="1800" dirty="0" smtClean="0">
                <a:solidFill>
                  <a:schemeClr val="tx1"/>
                </a:solidFill>
                <a:latin typeface="+mn-lt"/>
              </a:defRPr>
            </a:lvl5pPr>
            <a:lvl6pPr marL="2652580" indent="-285737" algn="l" rtl="0" eaLnBrk="0" fontAlgn="base" hangingPunct="0">
              <a:spcBef>
                <a:spcPct val="20000"/>
              </a:spcBef>
              <a:spcAft>
                <a:spcPct val="0"/>
              </a:spcAft>
              <a:buChar char="»"/>
              <a:defRPr sz="2000">
                <a:solidFill>
                  <a:schemeClr val="tx1"/>
                </a:solidFill>
                <a:latin typeface="+mn-lt"/>
              </a:defRPr>
            </a:lvl6pPr>
            <a:lvl7pPr marL="3109758" indent="-285737" algn="l" rtl="0" eaLnBrk="0" fontAlgn="base" hangingPunct="0">
              <a:spcBef>
                <a:spcPct val="20000"/>
              </a:spcBef>
              <a:spcAft>
                <a:spcPct val="0"/>
              </a:spcAft>
              <a:buChar char="»"/>
              <a:defRPr sz="2000">
                <a:solidFill>
                  <a:schemeClr val="tx1"/>
                </a:solidFill>
                <a:latin typeface="+mn-lt"/>
              </a:defRPr>
            </a:lvl7pPr>
            <a:lvl8pPr marL="3566935" indent="-285737" algn="l" rtl="0" eaLnBrk="0" fontAlgn="base" hangingPunct="0">
              <a:spcBef>
                <a:spcPct val="20000"/>
              </a:spcBef>
              <a:spcAft>
                <a:spcPct val="0"/>
              </a:spcAft>
              <a:buChar char="»"/>
              <a:defRPr sz="2000">
                <a:solidFill>
                  <a:schemeClr val="tx1"/>
                </a:solidFill>
                <a:latin typeface="+mn-lt"/>
              </a:defRPr>
            </a:lvl8pPr>
            <a:lvl9pPr marL="4024113" indent="-285737" algn="l" rtl="0" eaLnBrk="0" fontAlgn="base" hangingPunct="0">
              <a:spcBef>
                <a:spcPct val="20000"/>
              </a:spcBef>
              <a:spcAft>
                <a:spcPct val="0"/>
              </a:spcAft>
              <a:buChar char="»"/>
              <a:defRPr sz="2000">
                <a:solidFill>
                  <a:schemeClr val="tx1"/>
                </a:solidFill>
                <a:latin typeface="+mn-lt"/>
              </a:defRPr>
            </a:lvl9pPr>
          </a:lstStyle>
          <a:p>
            <a:pPr marL="0" indent="0" defTabSz="342892" eaLnBrk="1" fontAlgn="auto" hangingPunct="1">
              <a:spcBef>
                <a:spcPts val="0"/>
              </a:spcBef>
              <a:spcAft>
                <a:spcPts val="0"/>
              </a:spcAft>
              <a:buSzTx/>
              <a:buNone/>
              <a:defRPr/>
            </a:pPr>
            <a:r>
              <a:rPr lang="de-CH" altLang="en-US" sz="450" dirty="0">
                <a:latin typeface="+mj-lt"/>
                <a:cs typeface="Arial" panose="020B0604020202020204" pitchFamily="34" charset="0"/>
              </a:rPr>
              <a:t>Chen </a:t>
            </a:r>
            <a:r>
              <a:rPr lang="de-CH" altLang="en-US" sz="450" dirty="0" err="1">
                <a:latin typeface="+mj-lt"/>
                <a:cs typeface="Arial" panose="020B0604020202020204" pitchFamily="34" charset="0"/>
              </a:rPr>
              <a:t>and</a:t>
            </a:r>
            <a:r>
              <a:rPr lang="de-CH" altLang="en-US" sz="450" dirty="0">
                <a:latin typeface="+mj-lt"/>
                <a:cs typeface="Arial" panose="020B0604020202020204" pitchFamily="34" charset="0"/>
              </a:rPr>
              <a:t> </a:t>
            </a:r>
            <a:r>
              <a:rPr lang="de-CH" altLang="en-US" sz="450" dirty="0" err="1">
                <a:latin typeface="+mj-lt"/>
                <a:cs typeface="Arial" panose="020B0604020202020204" pitchFamily="34" charset="0"/>
              </a:rPr>
              <a:t>Mellman</a:t>
            </a:r>
            <a:r>
              <a:rPr lang="de-CH" altLang="en-US" sz="450" dirty="0">
                <a:latin typeface="+mj-lt"/>
                <a:cs typeface="Arial" panose="020B0604020202020204" pitchFamily="34" charset="0"/>
              </a:rPr>
              <a:t> </a:t>
            </a:r>
            <a:r>
              <a:rPr lang="de-CH" altLang="en-US" sz="450" dirty="0" err="1">
                <a:latin typeface="+mj-lt"/>
                <a:cs typeface="Arial" panose="020B0604020202020204" pitchFamily="34" charset="0"/>
              </a:rPr>
              <a:t>Immunity</a:t>
            </a:r>
            <a:r>
              <a:rPr lang="de-CH" altLang="en-US" sz="450" dirty="0">
                <a:latin typeface="+mj-lt"/>
                <a:cs typeface="Arial" panose="020B0604020202020204" pitchFamily="34" charset="0"/>
              </a:rPr>
              <a:t>, 2013</a:t>
            </a:r>
            <a:endParaRPr lang="de-CH" sz="450" dirty="0">
              <a:latin typeface="+mj-lt"/>
            </a:endParaRPr>
          </a:p>
        </p:txBody>
      </p:sp>
    </p:spTree>
    <p:extLst>
      <p:ext uri="{BB962C8B-B14F-4D97-AF65-F5344CB8AC3E}">
        <p14:creationId xmlns:p14="http://schemas.microsoft.com/office/powerpoint/2010/main" val="3403875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6" name="Textplatzhalter 8"/>
          <p:cNvSpPr txBox="1">
            <a:spLocks/>
          </p:cNvSpPr>
          <p:nvPr/>
        </p:nvSpPr>
        <p:spPr bwMode="auto">
          <a:xfrm>
            <a:off x="2867936" y="2106814"/>
            <a:ext cx="3108960" cy="2925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000" tIns="0" rIns="81000" bIns="0">
            <a:spAutoFit/>
          </a:bodyPr>
          <a:lstStyle>
            <a:lvl1pPr indent="-287338" defTabSz="457200" eaLnBrk="0" hangingPunct="0">
              <a:defRPr>
                <a:solidFill>
                  <a:schemeClr val="tx1"/>
                </a:solidFill>
                <a:latin typeface="Calibri" panose="020F0502020204030204" pitchFamily="34" charset="0"/>
                <a:cs typeface="Arial" panose="020B0604020202020204" pitchFamily="34" charset="0"/>
              </a:defRPr>
            </a:lvl1pPr>
            <a:lvl2pPr marL="742950" indent="-285750" defTabSz="457200" eaLnBrk="0" hangingPunct="0">
              <a:defRPr>
                <a:solidFill>
                  <a:schemeClr val="tx1"/>
                </a:solidFill>
                <a:latin typeface="Calibri" panose="020F0502020204030204" pitchFamily="34" charset="0"/>
                <a:cs typeface="Arial" panose="020B0604020202020204" pitchFamily="34" charset="0"/>
              </a:defRPr>
            </a:lvl2pPr>
            <a:lvl3pPr marL="1143000" indent="-228600" defTabSz="457200" eaLnBrk="0" hangingPunct="0">
              <a:defRPr>
                <a:solidFill>
                  <a:schemeClr val="tx1"/>
                </a:solidFill>
                <a:latin typeface="Calibri" panose="020F0502020204030204" pitchFamily="34" charset="0"/>
                <a:cs typeface="Arial" panose="020B0604020202020204" pitchFamily="34" charset="0"/>
              </a:defRPr>
            </a:lvl3pPr>
            <a:lvl4pPr marL="1600200" indent="-228600" defTabSz="457200" eaLnBrk="0" hangingPunct="0">
              <a:defRPr>
                <a:solidFill>
                  <a:schemeClr val="tx1"/>
                </a:solidFill>
                <a:latin typeface="Calibri" panose="020F0502020204030204" pitchFamily="34" charset="0"/>
                <a:cs typeface="Arial" panose="020B0604020202020204" pitchFamily="34" charset="0"/>
              </a:defRPr>
            </a:lvl4pPr>
            <a:lvl5pPr marL="2057400" indent="-228600" defTabSz="4572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Aft>
                <a:spcPts val="450"/>
              </a:spcAft>
              <a:buClr>
                <a:srgbClr val="FF000D"/>
              </a:buClr>
              <a:buSzPct val="120000"/>
              <a:buFont typeface="Wingdings" panose="05000000000000000000" pitchFamily="2" charset="2"/>
              <a:buChar char="§"/>
            </a:pPr>
            <a:endParaRPr lang="de-DE" altLang="de-DE" dirty="0">
              <a:solidFill>
                <a:srgbClr val="40464D"/>
              </a:solidFill>
            </a:endParaRPr>
          </a:p>
          <a:p>
            <a:pPr eaLnBrk="1" hangingPunct="1">
              <a:spcAft>
                <a:spcPts val="450"/>
              </a:spcAft>
              <a:buClr>
                <a:srgbClr val="FF000D"/>
              </a:buClr>
              <a:buSzPct val="120000"/>
              <a:buFont typeface="Wingdings" panose="05000000000000000000" pitchFamily="2" charset="2"/>
              <a:buChar char="§"/>
            </a:pPr>
            <a:endParaRPr lang="de-DE" altLang="de-DE" dirty="0">
              <a:solidFill>
                <a:srgbClr val="40464D"/>
              </a:solidFill>
            </a:endParaRPr>
          </a:p>
          <a:p>
            <a:pPr eaLnBrk="1" hangingPunct="1">
              <a:spcAft>
                <a:spcPts val="450"/>
              </a:spcAft>
              <a:buClr>
                <a:srgbClr val="FF000D"/>
              </a:buClr>
              <a:buSzPct val="120000"/>
              <a:buFont typeface="Wingdings" panose="05000000000000000000" pitchFamily="2" charset="2"/>
              <a:buChar char="§"/>
            </a:pPr>
            <a:endParaRPr lang="de-DE" altLang="de-DE" dirty="0">
              <a:solidFill>
                <a:srgbClr val="40464D"/>
              </a:solidFill>
            </a:endParaRPr>
          </a:p>
          <a:p>
            <a:pPr eaLnBrk="1" hangingPunct="1">
              <a:spcAft>
                <a:spcPts val="450"/>
              </a:spcAft>
              <a:buClr>
                <a:srgbClr val="FF000D"/>
              </a:buClr>
              <a:buSzPct val="120000"/>
              <a:buFont typeface="Wingdings" panose="05000000000000000000" pitchFamily="2" charset="2"/>
              <a:buChar char="§"/>
            </a:pPr>
            <a:endParaRPr lang="de-DE" altLang="de-DE" dirty="0">
              <a:solidFill>
                <a:srgbClr val="40464D"/>
              </a:solidFill>
            </a:endParaRPr>
          </a:p>
          <a:p>
            <a:pPr eaLnBrk="1" hangingPunct="1">
              <a:spcAft>
                <a:spcPts val="450"/>
              </a:spcAft>
              <a:buClr>
                <a:srgbClr val="FF000D"/>
              </a:buClr>
              <a:buSzPct val="120000"/>
              <a:buFont typeface="Wingdings" panose="05000000000000000000" pitchFamily="2" charset="2"/>
              <a:buChar char="§"/>
            </a:pPr>
            <a:endParaRPr lang="de-DE" altLang="de-DE" dirty="0">
              <a:solidFill>
                <a:srgbClr val="40464D"/>
              </a:solidFill>
            </a:endParaRPr>
          </a:p>
          <a:p>
            <a:pPr eaLnBrk="1" hangingPunct="1">
              <a:spcAft>
                <a:spcPts val="450"/>
              </a:spcAft>
              <a:buClr>
                <a:srgbClr val="FF000D"/>
              </a:buClr>
              <a:buSzPct val="120000"/>
              <a:buFont typeface="Wingdings" panose="05000000000000000000" pitchFamily="2" charset="2"/>
              <a:buChar char="§"/>
            </a:pPr>
            <a:endParaRPr lang="de-DE" altLang="de-DE" dirty="0">
              <a:solidFill>
                <a:srgbClr val="40464D"/>
              </a:solidFill>
            </a:endParaRPr>
          </a:p>
          <a:p>
            <a:pPr eaLnBrk="1" hangingPunct="1">
              <a:spcAft>
                <a:spcPts val="450"/>
              </a:spcAft>
              <a:buClr>
                <a:srgbClr val="FF000D"/>
              </a:buClr>
              <a:buSzPct val="120000"/>
              <a:buFont typeface="Wingdings" panose="05000000000000000000" pitchFamily="2" charset="2"/>
              <a:buChar char="§"/>
            </a:pPr>
            <a:endParaRPr lang="de-DE" altLang="de-DE" dirty="0">
              <a:solidFill>
                <a:srgbClr val="40464D"/>
              </a:solidFill>
            </a:endParaRPr>
          </a:p>
          <a:p>
            <a:pPr eaLnBrk="1" hangingPunct="1">
              <a:spcAft>
                <a:spcPts val="450"/>
              </a:spcAft>
              <a:buClr>
                <a:srgbClr val="FF000D"/>
              </a:buClr>
              <a:buSzPct val="120000"/>
              <a:buFont typeface="Wingdings" panose="05000000000000000000" pitchFamily="2" charset="2"/>
              <a:buChar char="§"/>
            </a:pPr>
            <a:r>
              <a:rPr lang="de-DE" altLang="de-DE" sz="1500" dirty="0" err="1">
                <a:solidFill>
                  <a:srgbClr val="40464D"/>
                </a:solidFill>
              </a:rPr>
              <a:t>Avelumab</a:t>
            </a:r>
            <a:endParaRPr lang="de-DE" altLang="de-DE" sz="1500" dirty="0">
              <a:solidFill>
                <a:srgbClr val="40464D"/>
              </a:solidFill>
            </a:endParaRPr>
          </a:p>
          <a:p>
            <a:pPr eaLnBrk="1" hangingPunct="1">
              <a:spcAft>
                <a:spcPts val="450"/>
              </a:spcAft>
              <a:buClr>
                <a:srgbClr val="FF000D"/>
              </a:buClr>
              <a:buSzPct val="120000"/>
              <a:buFont typeface="Wingdings" panose="05000000000000000000" pitchFamily="2" charset="2"/>
              <a:buChar char="§"/>
            </a:pPr>
            <a:r>
              <a:rPr lang="de-DE" altLang="de-DE" sz="1500" dirty="0" err="1">
                <a:solidFill>
                  <a:srgbClr val="40464D"/>
                </a:solidFill>
              </a:rPr>
              <a:t>Nivolumab</a:t>
            </a:r>
            <a:endParaRPr lang="de-DE" altLang="de-DE" sz="1500" dirty="0">
              <a:solidFill>
                <a:srgbClr val="40464D"/>
              </a:solidFill>
            </a:endParaRPr>
          </a:p>
        </p:txBody>
      </p:sp>
      <p:sp>
        <p:nvSpPr>
          <p:cNvPr id="4" name="Rechteck 3">
            <a:extLst/>
          </p:cNvPr>
          <p:cNvSpPr/>
          <p:nvPr/>
        </p:nvSpPr>
        <p:spPr>
          <a:xfrm>
            <a:off x="2326485" y="3845720"/>
            <a:ext cx="4269581" cy="619125"/>
          </a:xfrm>
          <a:prstGeom prst="rect">
            <a:avLst/>
          </a:prstGeom>
          <a:solidFill>
            <a:schemeClr val="bg1"/>
          </a:solidFill>
          <a:ln>
            <a:solidFill>
              <a:schemeClr val="bg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342892" eaLnBrk="0" hangingPunct="0">
              <a:defRPr/>
            </a:pPr>
            <a:endParaRPr lang="de-DE" sz="1350">
              <a:solidFill>
                <a:prstClr val="white"/>
              </a:solidFill>
            </a:endParaRPr>
          </a:p>
        </p:txBody>
      </p:sp>
      <p:sp>
        <p:nvSpPr>
          <p:cNvPr id="61443" name="Foliennummernplatzhalt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557199" indent="-214308" eaLnBrk="0" hangingPunct="0">
              <a:defRPr>
                <a:solidFill>
                  <a:schemeClr val="tx1"/>
                </a:solidFill>
                <a:latin typeface="Calibri" panose="020F0502020204030204" pitchFamily="34" charset="0"/>
                <a:cs typeface="Arial" panose="020B0604020202020204" pitchFamily="34" charset="0"/>
              </a:defRPr>
            </a:lvl2pPr>
            <a:lvl3pPr marL="857228" indent="-171446" eaLnBrk="0" hangingPunct="0">
              <a:defRPr>
                <a:solidFill>
                  <a:schemeClr val="tx1"/>
                </a:solidFill>
                <a:latin typeface="Calibri" panose="020F0502020204030204" pitchFamily="34" charset="0"/>
                <a:cs typeface="Arial" panose="020B0604020202020204" pitchFamily="34" charset="0"/>
              </a:defRPr>
            </a:lvl3pPr>
            <a:lvl4pPr marL="1200120" indent="-171446" eaLnBrk="0" hangingPunct="0">
              <a:defRPr>
                <a:solidFill>
                  <a:schemeClr val="tx1"/>
                </a:solidFill>
                <a:latin typeface="Calibri" panose="020F0502020204030204" pitchFamily="34" charset="0"/>
                <a:cs typeface="Arial" panose="020B0604020202020204" pitchFamily="34" charset="0"/>
              </a:defRPr>
            </a:lvl4pPr>
            <a:lvl5pPr marL="1543012" indent="-171446" eaLnBrk="0" hangingPunct="0">
              <a:defRPr>
                <a:solidFill>
                  <a:schemeClr val="tx1"/>
                </a:solidFill>
                <a:latin typeface="Calibri" panose="020F0502020204030204" pitchFamily="34" charset="0"/>
                <a:cs typeface="Arial" panose="020B0604020202020204" pitchFamily="34" charset="0"/>
              </a:defRPr>
            </a:lvl5pPr>
            <a:lvl6pPr marL="1885903" indent="-17144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228795" indent="-17144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571686" indent="-17144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2914577" indent="-17144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116FE34-CF92-4E81-A0BD-2E1D9F0D558C}" type="slidenum">
              <a:rPr lang="de-DE" altLang="de-DE">
                <a:solidFill>
                  <a:srgbClr val="40464D"/>
                </a:solidFill>
                <a:latin typeface="Arial" panose="020B0604020202020204" pitchFamily="34" charset="0"/>
              </a:rPr>
              <a:pPr eaLnBrk="1" hangingPunct="1"/>
              <a:t>47</a:t>
            </a:fld>
            <a:endParaRPr lang="de-DE" altLang="de-DE">
              <a:solidFill>
                <a:srgbClr val="40464D"/>
              </a:solidFill>
              <a:latin typeface="Arial" panose="020B0604020202020204" pitchFamily="34" charset="0"/>
            </a:endParaRPr>
          </a:p>
        </p:txBody>
      </p:sp>
      <p:sp>
        <p:nvSpPr>
          <p:cNvPr id="16" name="Textplatzhalter 8">
            <a:extLst/>
          </p:cNvPr>
          <p:cNvSpPr txBox="1">
            <a:spLocks/>
          </p:cNvSpPr>
          <p:nvPr/>
        </p:nvSpPr>
        <p:spPr>
          <a:xfrm>
            <a:off x="1067036" y="2391229"/>
            <a:ext cx="6442472" cy="2572499"/>
          </a:xfrm>
          <a:prstGeom prst="rect">
            <a:avLst/>
          </a:prstGeom>
        </p:spPr>
        <p:txBody>
          <a:bodyPr lIns="135000" tIns="0" rIns="81000" bIns="0">
            <a:spAutoFit/>
          </a:bodyPr>
          <a:lstStyle>
            <a:lvl1pPr marL="0" indent="0" algn="l" defTabSz="457200" rtl="0" eaLnBrk="1" latinLnBrk="0" hangingPunct="1">
              <a:spcBef>
                <a:spcPts val="0"/>
              </a:spcBef>
              <a:spcAft>
                <a:spcPts val="400"/>
              </a:spcAft>
              <a:buFont typeface="Arial"/>
              <a:buNone/>
              <a:defRPr sz="1600" kern="1200" baseline="0">
                <a:solidFill>
                  <a:srgbClr val="40464D"/>
                </a:solidFill>
                <a:latin typeface="Arial"/>
                <a:ea typeface="+mn-ea"/>
                <a:cs typeface="Arial"/>
              </a:defRPr>
            </a:lvl1pPr>
            <a:lvl2pPr marL="0" indent="-288000" algn="l" defTabSz="457200" rtl="0" eaLnBrk="1" latinLnBrk="0" hangingPunct="1">
              <a:spcBef>
                <a:spcPts val="0"/>
              </a:spcBef>
              <a:spcAft>
                <a:spcPts val="600"/>
              </a:spcAft>
              <a:buClr>
                <a:srgbClr val="FF000D"/>
              </a:buClr>
              <a:buSzPct val="120000"/>
              <a:buFont typeface="Wingdings" charset="2"/>
              <a:buChar char="§"/>
              <a:defRPr sz="1600" kern="1200" baseline="0">
                <a:solidFill>
                  <a:srgbClr val="40464D"/>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15995">
              <a:spcAft>
                <a:spcPts val="450"/>
              </a:spcAft>
              <a:buClr>
                <a:srgbClr val="FF000D"/>
              </a:buClr>
              <a:buSzPct val="120000"/>
              <a:buFont typeface="Wingdings" charset="2"/>
              <a:buChar char="§"/>
              <a:defRPr/>
            </a:pPr>
            <a:endParaRPr lang="de-DE" sz="1800" dirty="0">
              <a:latin typeface="Calibri"/>
            </a:endParaRPr>
          </a:p>
          <a:p>
            <a:pPr indent="-215995">
              <a:spcAft>
                <a:spcPts val="450"/>
              </a:spcAft>
              <a:buClr>
                <a:srgbClr val="FF000D"/>
              </a:buClr>
              <a:buSzPct val="120000"/>
              <a:buFont typeface="Wingdings" charset="2"/>
              <a:buChar char="§"/>
              <a:defRPr/>
            </a:pPr>
            <a:endParaRPr lang="de-DE" sz="1800" dirty="0">
              <a:latin typeface="Calibri"/>
            </a:endParaRPr>
          </a:p>
          <a:p>
            <a:pPr indent="-215995">
              <a:spcAft>
                <a:spcPts val="450"/>
              </a:spcAft>
              <a:buClr>
                <a:srgbClr val="FF000D"/>
              </a:buClr>
              <a:buSzPct val="120000"/>
              <a:buFont typeface="Wingdings" charset="2"/>
              <a:buChar char="§"/>
              <a:defRPr/>
            </a:pPr>
            <a:endParaRPr lang="de-DE" sz="1800" dirty="0">
              <a:latin typeface="Calibri"/>
            </a:endParaRPr>
          </a:p>
          <a:p>
            <a:pPr indent="-215995">
              <a:spcAft>
                <a:spcPts val="450"/>
              </a:spcAft>
              <a:buClr>
                <a:srgbClr val="FF000D"/>
              </a:buClr>
              <a:buSzPct val="120000"/>
              <a:buFont typeface="Wingdings" charset="2"/>
              <a:buChar char="§"/>
              <a:defRPr/>
            </a:pPr>
            <a:endParaRPr lang="de-DE" sz="1800" dirty="0">
              <a:latin typeface="Calibri"/>
            </a:endParaRPr>
          </a:p>
          <a:p>
            <a:pPr indent="-215995">
              <a:spcAft>
                <a:spcPts val="450"/>
              </a:spcAft>
              <a:buClr>
                <a:srgbClr val="FF000D"/>
              </a:buClr>
              <a:buSzPct val="120000"/>
              <a:buFont typeface="Wingdings" charset="2"/>
              <a:buChar char="§"/>
              <a:defRPr/>
            </a:pPr>
            <a:endParaRPr lang="de-DE" sz="1800" dirty="0">
              <a:latin typeface="Calibri"/>
            </a:endParaRPr>
          </a:p>
          <a:p>
            <a:pPr>
              <a:spcAft>
                <a:spcPts val="450"/>
              </a:spcAft>
              <a:buClr>
                <a:srgbClr val="FF000D"/>
              </a:buClr>
              <a:buSzPct val="120000"/>
              <a:defRPr/>
            </a:pPr>
            <a:endParaRPr lang="de-DE" sz="1800" dirty="0">
              <a:latin typeface="Calibri"/>
            </a:endParaRPr>
          </a:p>
          <a:p>
            <a:pPr indent="-215995">
              <a:spcAft>
                <a:spcPts val="450"/>
              </a:spcAft>
              <a:buClr>
                <a:srgbClr val="FF000D"/>
              </a:buClr>
              <a:buSzPct val="120000"/>
              <a:buFont typeface="Wingdings" charset="2"/>
              <a:buChar char="§"/>
              <a:defRPr/>
            </a:pPr>
            <a:r>
              <a:rPr lang="de-DE" sz="1500" dirty="0" err="1">
                <a:latin typeface="Calibri"/>
              </a:rPr>
              <a:t>Atezolizumab</a:t>
            </a:r>
            <a:endParaRPr lang="de-DE" sz="1500" dirty="0">
              <a:latin typeface="Calibri"/>
            </a:endParaRPr>
          </a:p>
          <a:p>
            <a:pPr indent="-215995">
              <a:spcAft>
                <a:spcPts val="450"/>
              </a:spcAft>
              <a:buClr>
                <a:srgbClr val="FF000D"/>
              </a:buClr>
              <a:buSzPct val="120000"/>
              <a:buFont typeface="Wingdings" charset="2"/>
              <a:buChar char="§"/>
              <a:defRPr/>
            </a:pPr>
            <a:r>
              <a:rPr lang="de-DE" sz="1500" dirty="0" err="1">
                <a:latin typeface="Calibri"/>
              </a:rPr>
              <a:t>Pembrolizumab</a:t>
            </a:r>
            <a:endParaRPr lang="de-DE" sz="1800" dirty="0">
              <a:latin typeface="Calibri"/>
            </a:endParaRPr>
          </a:p>
        </p:txBody>
      </p:sp>
      <p:sp>
        <p:nvSpPr>
          <p:cNvPr id="61445" name="Textfeld 29"/>
          <p:cNvSpPr txBox="1">
            <a:spLocks noChangeArrowheads="1"/>
          </p:cNvSpPr>
          <p:nvPr/>
        </p:nvSpPr>
        <p:spPr bwMode="auto">
          <a:xfrm>
            <a:off x="1473126" y="83709"/>
            <a:ext cx="41966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Calibri" panose="020F0502020204030204" pitchFamily="34" charset="0"/>
                <a:cs typeface="Arial" panose="020B0604020202020204" pitchFamily="34" charset="0"/>
              </a:defRPr>
            </a:lvl1pPr>
            <a:lvl2pPr marL="742950" indent="-285750" defTabSz="457200" eaLnBrk="0" hangingPunct="0">
              <a:defRPr>
                <a:solidFill>
                  <a:schemeClr val="tx1"/>
                </a:solidFill>
                <a:latin typeface="Calibri" panose="020F0502020204030204" pitchFamily="34" charset="0"/>
                <a:cs typeface="Arial" panose="020B0604020202020204" pitchFamily="34" charset="0"/>
              </a:defRPr>
            </a:lvl2pPr>
            <a:lvl3pPr marL="1143000" indent="-228600" defTabSz="457200" eaLnBrk="0" hangingPunct="0">
              <a:defRPr>
                <a:solidFill>
                  <a:schemeClr val="tx1"/>
                </a:solidFill>
                <a:latin typeface="Calibri" panose="020F0502020204030204" pitchFamily="34" charset="0"/>
                <a:cs typeface="Arial" panose="020B0604020202020204" pitchFamily="34" charset="0"/>
              </a:defRPr>
            </a:lvl3pPr>
            <a:lvl4pPr marL="1600200" indent="-228600" defTabSz="457200" eaLnBrk="0" hangingPunct="0">
              <a:defRPr>
                <a:solidFill>
                  <a:schemeClr val="tx1"/>
                </a:solidFill>
                <a:latin typeface="Calibri" panose="020F0502020204030204" pitchFamily="34" charset="0"/>
                <a:cs typeface="Arial" panose="020B0604020202020204" pitchFamily="34" charset="0"/>
              </a:defRPr>
            </a:lvl4pPr>
            <a:lvl5pPr marL="2057400" indent="-228600" defTabSz="4572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2400" b="1" dirty="0">
                <a:solidFill>
                  <a:schemeClr val="tx2"/>
                </a:solidFill>
              </a:rPr>
              <a:t>Immun-Checkpoint-Inhibitoren</a:t>
            </a:r>
          </a:p>
        </p:txBody>
      </p:sp>
      <p:sp>
        <p:nvSpPr>
          <p:cNvPr id="61447" name="Rechteck 1"/>
          <p:cNvSpPr>
            <a:spLocks noChangeArrowheads="1"/>
          </p:cNvSpPr>
          <p:nvPr/>
        </p:nvSpPr>
        <p:spPr bwMode="auto">
          <a:xfrm>
            <a:off x="4286972" y="4424563"/>
            <a:ext cx="143109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287338" defTabSz="457200" eaLnBrk="0" hangingPunct="0">
              <a:defRPr>
                <a:solidFill>
                  <a:schemeClr val="tx1"/>
                </a:solidFill>
                <a:latin typeface="Calibri" panose="020F0502020204030204" pitchFamily="34" charset="0"/>
                <a:cs typeface="Arial" panose="020B0604020202020204" pitchFamily="34" charset="0"/>
              </a:defRPr>
            </a:lvl1pPr>
            <a:lvl2pPr marL="742950" indent="-285750" defTabSz="457200" eaLnBrk="0" hangingPunct="0">
              <a:defRPr>
                <a:solidFill>
                  <a:schemeClr val="tx1"/>
                </a:solidFill>
                <a:latin typeface="Calibri" panose="020F0502020204030204" pitchFamily="34" charset="0"/>
                <a:cs typeface="Arial" panose="020B0604020202020204" pitchFamily="34" charset="0"/>
              </a:defRPr>
            </a:lvl2pPr>
            <a:lvl3pPr marL="1143000" indent="-228600" defTabSz="457200" eaLnBrk="0" hangingPunct="0">
              <a:defRPr>
                <a:solidFill>
                  <a:schemeClr val="tx1"/>
                </a:solidFill>
                <a:latin typeface="Calibri" panose="020F0502020204030204" pitchFamily="34" charset="0"/>
                <a:cs typeface="Arial" panose="020B0604020202020204" pitchFamily="34" charset="0"/>
              </a:defRPr>
            </a:lvl3pPr>
            <a:lvl4pPr marL="1600200" indent="-228600" defTabSz="457200" eaLnBrk="0" hangingPunct="0">
              <a:defRPr>
                <a:solidFill>
                  <a:schemeClr val="tx1"/>
                </a:solidFill>
                <a:latin typeface="Calibri" panose="020F0502020204030204" pitchFamily="34" charset="0"/>
                <a:cs typeface="Arial" panose="020B0604020202020204" pitchFamily="34" charset="0"/>
              </a:defRPr>
            </a:lvl4pPr>
            <a:lvl5pPr marL="2057400" indent="-228600" defTabSz="4572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Aft>
                <a:spcPts val="450"/>
              </a:spcAft>
              <a:buClr>
                <a:srgbClr val="FF000D"/>
              </a:buClr>
              <a:buSzPct val="120000"/>
              <a:buFont typeface="Wingdings" panose="05000000000000000000" pitchFamily="2" charset="2"/>
              <a:buChar char="§"/>
            </a:pPr>
            <a:r>
              <a:rPr lang="de-DE" altLang="de-DE" sz="1500" dirty="0" err="1">
                <a:solidFill>
                  <a:srgbClr val="31363C"/>
                </a:solidFill>
              </a:rPr>
              <a:t>Durvalumab</a:t>
            </a:r>
            <a:endParaRPr lang="de-DE" altLang="de-DE" sz="1500" dirty="0">
              <a:solidFill>
                <a:srgbClr val="31363C"/>
              </a:solidFill>
            </a:endParaRPr>
          </a:p>
        </p:txBody>
      </p:sp>
      <p:pic>
        <p:nvPicPr>
          <p:cNvPr id="61448" name="Grafik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431" y="671581"/>
            <a:ext cx="2129217" cy="213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Textfeld 10"/>
          <p:cNvSpPr txBox="1">
            <a:spLocks noChangeArrowheads="1"/>
          </p:cNvSpPr>
          <p:nvPr/>
        </p:nvSpPr>
        <p:spPr bwMode="auto">
          <a:xfrm>
            <a:off x="599782" y="3095251"/>
            <a:ext cx="120134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Calibri" panose="020F0502020204030204" pitchFamily="34" charset="0"/>
                <a:cs typeface="Arial" panose="020B0604020202020204" pitchFamily="34" charset="0"/>
              </a:defRPr>
            </a:lvl1pPr>
            <a:lvl2pPr marL="742950" indent="-285750" defTabSz="457200" eaLnBrk="0" hangingPunct="0">
              <a:defRPr>
                <a:solidFill>
                  <a:schemeClr val="tx1"/>
                </a:solidFill>
                <a:latin typeface="Calibri" panose="020F0502020204030204" pitchFamily="34" charset="0"/>
                <a:cs typeface="Arial" panose="020B0604020202020204" pitchFamily="34" charset="0"/>
              </a:defRPr>
            </a:lvl2pPr>
            <a:lvl3pPr marL="1143000" indent="-228600" defTabSz="457200" eaLnBrk="0" hangingPunct="0">
              <a:defRPr>
                <a:solidFill>
                  <a:schemeClr val="tx1"/>
                </a:solidFill>
                <a:latin typeface="Calibri" panose="020F0502020204030204" pitchFamily="34" charset="0"/>
                <a:cs typeface="Arial" panose="020B0604020202020204" pitchFamily="34" charset="0"/>
              </a:defRPr>
            </a:lvl3pPr>
            <a:lvl4pPr marL="1600200" indent="-228600" defTabSz="457200" eaLnBrk="0" hangingPunct="0">
              <a:defRPr>
                <a:solidFill>
                  <a:schemeClr val="tx1"/>
                </a:solidFill>
                <a:latin typeface="Calibri" panose="020F0502020204030204" pitchFamily="34" charset="0"/>
                <a:cs typeface="Arial" panose="020B0604020202020204" pitchFamily="34" charset="0"/>
              </a:defRPr>
            </a:lvl4pPr>
            <a:lvl5pPr marL="2057400" indent="-228600" defTabSz="4572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900" dirty="0">
                <a:solidFill>
                  <a:srgbClr val="31363C"/>
                </a:solidFill>
              </a:rPr>
              <a:t>[</a:t>
            </a:r>
            <a:r>
              <a:rPr lang="de-DE" altLang="de-DE" sz="900" dirty="0" err="1">
                <a:solidFill>
                  <a:srgbClr val="31363C"/>
                </a:solidFill>
              </a:rPr>
              <a:t>Loi</a:t>
            </a:r>
            <a:r>
              <a:rPr lang="de-DE" altLang="de-DE" sz="900" dirty="0">
                <a:solidFill>
                  <a:srgbClr val="31363C"/>
                </a:solidFill>
              </a:rPr>
              <a:t>  S. ESMO 2018]</a:t>
            </a:r>
          </a:p>
        </p:txBody>
      </p:sp>
      <p:sp>
        <p:nvSpPr>
          <p:cNvPr id="61451" name="Textfeld 11"/>
          <p:cNvSpPr txBox="1">
            <a:spLocks noChangeArrowheads="1"/>
          </p:cNvSpPr>
          <p:nvPr/>
        </p:nvSpPr>
        <p:spPr bwMode="auto">
          <a:xfrm>
            <a:off x="6552331" y="3980205"/>
            <a:ext cx="149240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Calibri" panose="020F0502020204030204" pitchFamily="34" charset="0"/>
                <a:cs typeface="Arial" panose="020B0604020202020204" pitchFamily="34" charset="0"/>
              </a:defRPr>
            </a:lvl1pPr>
            <a:lvl2pPr marL="742950" indent="-285750" defTabSz="457200" eaLnBrk="0" hangingPunct="0">
              <a:defRPr>
                <a:solidFill>
                  <a:schemeClr val="tx1"/>
                </a:solidFill>
                <a:latin typeface="Calibri" panose="020F0502020204030204" pitchFamily="34" charset="0"/>
                <a:cs typeface="Arial" panose="020B0604020202020204" pitchFamily="34" charset="0"/>
              </a:defRPr>
            </a:lvl2pPr>
            <a:lvl3pPr marL="1143000" indent="-228600" defTabSz="457200" eaLnBrk="0" hangingPunct="0">
              <a:defRPr>
                <a:solidFill>
                  <a:schemeClr val="tx1"/>
                </a:solidFill>
                <a:latin typeface="Calibri" panose="020F0502020204030204" pitchFamily="34" charset="0"/>
                <a:cs typeface="Arial" panose="020B0604020202020204" pitchFamily="34" charset="0"/>
              </a:defRPr>
            </a:lvl3pPr>
            <a:lvl4pPr marL="1600200" indent="-228600" defTabSz="457200" eaLnBrk="0" hangingPunct="0">
              <a:defRPr>
                <a:solidFill>
                  <a:schemeClr val="tx1"/>
                </a:solidFill>
                <a:latin typeface="Calibri" panose="020F0502020204030204" pitchFamily="34" charset="0"/>
                <a:cs typeface="Arial" panose="020B0604020202020204" pitchFamily="34" charset="0"/>
              </a:defRPr>
            </a:lvl4pPr>
            <a:lvl5pPr marL="2057400" indent="-228600" defTabSz="4572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900" dirty="0">
                <a:solidFill>
                  <a:srgbClr val="31363C"/>
                </a:solidFill>
              </a:rPr>
              <a:t>[© Winslow T. LLC  2015</a:t>
            </a:r>
            <a:r>
              <a:rPr lang="de-DE" altLang="de-DE" sz="675" dirty="0">
                <a:solidFill>
                  <a:srgbClr val="31363C"/>
                </a:solidFill>
              </a:rPr>
              <a:t>]</a:t>
            </a:r>
          </a:p>
        </p:txBody>
      </p:sp>
      <p:pic>
        <p:nvPicPr>
          <p:cNvPr id="61450" name="Grafik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62902" y="540019"/>
            <a:ext cx="4838099" cy="385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3577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5FAE35AE-8703-44D3-A403-97C62927023E}"/>
              </a:ext>
            </a:extLst>
          </p:cNvPr>
          <p:cNvSpPr>
            <a:spLocks noGrp="1"/>
          </p:cNvSpPr>
          <p:nvPr>
            <p:ph type="title" idx="4294967295"/>
          </p:nvPr>
        </p:nvSpPr>
        <p:spPr>
          <a:xfrm>
            <a:off x="377825" y="144463"/>
            <a:ext cx="8766175" cy="379412"/>
          </a:xfrm>
        </p:spPr>
        <p:txBody>
          <a:bodyPr/>
          <a:lstStyle/>
          <a:p>
            <a:r>
              <a:rPr lang="en-US" dirty="0" err="1">
                <a:solidFill>
                  <a:srgbClr val="004D74"/>
                </a:solidFill>
              </a:rPr>
              <a:t>GeparNUEVO</a:t>
            </a:r>
            <a:endParaRPr lang="en-US" dirty="0">
              <a:solidFill>
                <a:srgbClr val="004D74"/>
              </a:solidFill>
            </a:endParaRPr>
          </a:p>
        </p:txBody>
      </p:sp>
      <p:sp>
        <p:nvSpPr>
          <p:cNvPr id="5" name="Textplatzhalter 2">
            <a:extLst>
              <a:ext uri="{FF2B5EF4-FFF2-40B4-BE49-F238E27FC236}">
                <a16:creationId xmlns="" xmlns:a16="http://schemas.microsoft.com/office/drawing/2014/main" id="{1EC69B06-DA21-45CD-BC02-6CBC5D3DB6E0}"/>
              </a:ext>
            </a:extLst>
          </p:cNvPr>
          <p:cNvSpPr>
            <a:spLocks noGrp="1"/>
          </p:cNvSpPr>
          <p:nvPr>
            <p:ph type="subTitle" idx="4294967295"/>
          </p:nvPr>
        </p:nvSpPr>
        <p:spPr>
          <a:xfrm>
            <a:off x="863600" y="950913"/>
            <a:ext cx="8280400" cy="2109787"/>
          </a:xfrm>
          <a:solidFill>
            <a:schemeClr val="bg1"/>
          </a:solidFill>
        </p:spPr>
        <p:txBody>
          <a:bodyPr/>
          <a:lstStyle/>
          <a:p>
            <a:r>
              <a:rPr lang="en-US" sz="1800" dirty="0" err="1">
                <a:solidFill>
                  <a:schemeClr val="tx2">
                    <a:lumMod val="40000"/>
                    <a:lumOff val="60000"/>
                  </a:schemeClr>
                </a:solidFill>
              </a:rPr>
              <a:t>Durvalumab</a:t>
            </a:r>
            <a:r>
              <a:rPr lang="en-US" sz="1800" dirty="0">
                <a:solidFill>
                  <a:schemeClr val="tx2">
                    <a:lumMod val="40000"/>
                    <a:lumOff val="60000"/>
                  </a:schemeClr>
                </a:solidFill>
              </a:rPr>
              <a:t> improves long-term outcome in TNBC: results from the phase II randomized </a:t>
            </a:r>
            <a:r>
              <a:rPr lang="en-US" sz="1800" dirty="0" err="1">
                <a:solidFill>
                  <a:schemeClr val="tx2">
                    <a:lumMod val="40000"/>
                    <a:lumOff val="60000"/>
                  </a:schemeClr>
                </a:solidFill>
              </a:rPr>
              <a:t>GeparNUEVO</a:t>
            </a:r>
            <a:r>
              <a:rPr lang="en-US" sz="1800" dirty="0">
                <a:solidFill>
                  <a:schemeClr val="tx2">
                    <a:lumMod val="40000"/>
                    <a:lumOff val="60000"/>
                  </a:schemeClr>
                </a:solidFill>
              </a:rPr>
              <a:t> study investigating </a:t>
            </a:r>
            <a:r>
              <a:rPr lang="en-US" sz="1800" dirty="0" err="1">
                <a:solidFill>
                  <a:schemeClr val="tx2">
                    <a:lumMod val="40000"/>
                    <a:lumOff val="60000"/>
                  </a:schemeClr>
                </a:solidFill>
              </a:rPr>
              <a:t>neodjuvant</a:t>
            </a:r>
            <a:r>
              <a:rPr lang="en-US" sz="1800" dirty="0">
                <a:solidFill>
                  <a:schemeClr val="tx2">
                    <a:lumMod val="40000"/>
                    <a:lumOff val="60000"/>
                  </a:schemeClr>
                </a:solidFill>
              </a:rPr>
              <a:t> </a:t>
            </a:r>
            <a:r>
              <a:rPr lang="en-US" sz="1800" dirty="0" err="1">
                <a:solidFill>
                  <a:schemeClr val="tx2">
                    <a:lumMod val="40000"/>
                    <a:lumOff val="60000"/>
                  </a:schemeClr>
                </a:solidFill>
              </a:rPr>
              <a:t>durvalumab</a:t>
            </a:r>
            <a:r>
              <a:rPr lang="en-US" sz="1800" dirty="0">
                <a:solidFill>
                  <a:schemeClr val="tx2">
                    <a:lumMod val="40000"/>
                    <a:lumOff val="60000"/>
                  </a:schemeClr>
                </a:solidFill>
              </a:rPr>
              <a:t> in addition to an anthracycline/</a:t>
            </a:r>
            <a:r>
              <a:rPr lang="en-US" sz="1800" dirty="0" err="1">
                <a:solidFill>
                  <a:schemeClr val="tx2">
                    <a:lumMod val="40000"/>
                    <a:lumOff val="60000"/>
                  </a:schemeClr>
                </a:solidFill>
              </a:rPr>
              <a:t>taxane</a:t>
            </a:r>
            <a:r>
              <a:rPr lang="en-US" sz="1800" dirty="0">
                <a:solidFill>
                  <a:schemeClr val="tx2">
                    <a:lumMod val="40000"/>
                    <a:lumOff val="60000"/>
                  </a:schemeClr>
                </a:solidFill>
              </a:rPr>
              <a:t> based neoadjuvant chemotherapy in early triple-negative breast cancer (TNBC)</a:t>
            </a:r>
          </a:p>
        </p:txBody>
      </p:sp>
      <p:sp>
        <p:nvSpPr>
          <p:cNvPr id="4" name="Textplatzhalter 3">
            <a:extLst>
              <a:ext uri="{FF2B5EF4-FFF2-40B4-BE49-F238E27FC236}">
                <a16:creationId xmlns="" xmlns:a16="http://schemas.microsoft.com/office/drawing/2014/main" id="{1A9EB042-363A-42DD-B2A2-F163E7ECAD16}"/>
              </a:ext>
            </a:extLst>
          </p:cNvPr>
          <p:cNvSpPr>
            <a:spLocks noGrp="1"/>
          </p:cNvSpPr>
          <p:nvPr>
            <p:ph type="body" sz="quarter" idx="4294967295"/>
          </p:nvPr>
        </p:nvSpPr>
        <p:spPr>
          <a:xfrm>
            <a:off x="0" y="4630738"/>
            <a:ext cx="6027738" cy="292100"/>
          </a:xfrm>
        </p:spPr>
        <p:txBody>
          <a:bodyPr/>
          <a:lstStyle/>
          <a:p>
            <a:r>
              <a:rPr lang="de-DE" dirty="0">
                <a:solidFill>
                  <a:srgbClr val="13B0FF"/>
                </a:solidFill>
              </a:rPr>
              <a:t>Loibl </a:t>
            </a:r>
            <a:r>
              <a:rPr lang="en-US" kern="0" dirty="0">
                <a:solidFill>
                  <a:srgbClr val="13B0FF"/>
                </a:solidFill>
              </a:rPr>
              <a:t>et al. | 2021 ASCO Annual Meeting | J </a:t>
            </a:r>
            <a:r>
              <a:rPr lang="en-US" kern="0" dirty="0" err="1">
                <a:solidFill>
                  <a:srgbClr val="13B0FF"/>
                </a:solidFill>
              </a:rPr>
              <a:t>Clin</a:t>
            </a:r>
            <a:r>
              <a:rPr lang="en-US" kern="0" dirty="0">
                <a:solidFill>
                  <a:srgbClr val="13B0FF"/>
                </a:solidFill>
              </a:rPr>
              <a:t> </a:t>
            </a:r>
            <a:r>
              <a:rPr lang="en-US" kern="0" dirty="0" err="1">
                <a:solidFill>
                  <a:srgbClr val="13B0FF"/>
                </a:solidFill>
              </a:rPr>
              <a:t>Oncol</a:t>
            </a:r>
            <a:r>
              <a:rPr lang="en-US" kern="0" dirty="0">
                <a:solidFill>
                  <a:srgbClr val="13B0FF"/>
                </a:solidFill>
              </a:rPr>
              <a:t> 39, 2021 (</a:t>
            </a:r>
            <a:r>
              <a:rPr lang="en-US" kern="0" dirty="0" err="1">
                <a:solidFill>
                  <a:srgbClr val="13B0FF"/>
                </a:solidFill>
              </a:rPr>
              <a:t>suppl</a:t>
            </a:r>
            <a:r>
              <a:rPr lang="en-US" kern="0" dirty="0">
                <a:solidFill>
                  <a:srgbClr val="13B0FF"/>
                </a:solidFill>
              </a:rPr>
              <a:t> 15; </a:t>
            </a:r>
            <a:r>
              <a:rPr lang="en-US" kern="0" dirty="0" err="1">
                <a:solidFill>
                  <a:srgbClr val="13B0FF"/>
                </a:solidFill>
              </a:rPr>
              <a:t>abstr</a:t>
            </a:r>
            <a:r>
              <a:rPr lang="en-US" kern="0" dirty="0">
                <a:solidFill>
                  <a:srgbClr val="13B0FF"/>
                </a:solidFill>
              </a:rPr>
              <a:t> 506)</a:t>
            </a:r>
          </a:p>
        </p:txBody>
      </p:sp>
    </p:spTree>
    <p:extLst>
      <p:ext uri="{BB962C8B-B14F-4D97-AF65-F5344CB8AC3E}">
        <p14:creationId xmlns:p14="http://schemas.microsoft.com/office/powerpoint/2010/main" val="32293899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a:srcRect l="10963" t="12516" r="27901"/>
          <a:stretch/>
        </p:blipFill>
        <p:spPr>
          <a:xfrm>
            <a:off x="738294" y="3564"/>
            <a:ext cx="6631094" cy="5139936"/>
          </a:xfrm>
          <a:prstGeom prst="rect">
            <a:avLst/>
          </a:prstGeom>
        </p:spPr>
      </p:pic>
    </p:spTree>
    <p:extLst>
      <p:ext uri="{BB962C8B-B14F-4D97-AF65-F5344CB8AC3E}">
        <p14:creationId xmlns:p14="http://schemas.microsoft.com/office/powerpoint/2010/main" val="42552020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a:srcRect l="35852" t="19644" r="22075" b="18473"/>
          <a:stretch/>
        </p:blipFill>
        <p:spPr>
          <a:xfrm>
            <a:off x="1289194" y="13988"/>
            <a:ext cx="6389392" cy="5129512"/>
          </a:xfrm>
          <a:prstGeom prst="rect">
            <a:avLst/>
          </a:prstGeom>
        </p:spPr>
      </p:pic>
      <p:sp>
        <p:nvSpPr>
          <p:cNvPr id="7" name="Rechteck 6"/>
          <p:cNvSpPr/>
          <p:nvPr/>
        </p:nvSpPr>
        <p:spPr>
          <a:xfrm>
            <a:off x="7410027" y="0"/>
            <a:ext cx="291253"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549527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endParaRPr lang="de-DE"/>
          </a:p>
        </p:txBody>
      </p:sp>
      <p:pic>
        <p:nvPicPr>
          <p:cNvPr id="3" name="Grafik 2"/>
          <p:cNvPicPr>
            <a:picLocks noChangeAspect="1"/>
          </p:cNvPicPr>
          <p:nvPr/>
        </p:nvPicPr>
        <p:blipFill rotWithShape="1">
          <a:blip r:embed="rId2"/>
          <a:srcRect l="11407" t="13530" r="27926" b="-1"/>
          <a:stretch/>
        </p:blipFill>
        <p:spPr>
          <a:xfrm>
            <a:off x="1192106" y="0"/>
            <a:ext cx="6604000" cy="5098646"/>
          </a:xfrm>
          <a:prstGeom prst="rect">
            <a:avLst/>
          </a:prstGeom>
        </p:spPr>
      </p:pic>
    </p:spTree>
    <p:extLst>
      <p:ext uri="{BB962C8B-B14F-4D97-AF65-F5344CB8AC3E}">
        <p14:creationId xmlns:p14="http://schemas.microsoft.com/office/powerpoint/2010/main" val="6095862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endParaRPr lang="de-DE"/>
          </a:p>
        </p:txBody>
      </p:sp>
      <p:pic>
        <p:nvPicPr>
          <p:cNvPr id="3" name="Grafik 2"/>
          <p:cNvPicPr>
            <a:picLocks noChangeAspect="1"/>
          </p:cNvPicPr>
          <p:nvPr/>
        </p:nvPicPr>
        <p:blipFill rotWithShape="1">
          <a:blip r:embed="rId2"/>
          <a:srcRect l="11185" t="13530" r="27555"/>
          <a:stretch/>
        </p:blipFill>
        <p:spPr>
          <a:xfrm>
            <a:off x="1334347" y="1"/>
            <a:ext cx="6717756" cy="5136300"/>
          </a:xfrm>
          <a:prstGeom prst="rect">
            <a:avLst/>
          </a:prstGeom>
        </p:spPr>
      </p:pic>
    </p:spTree>
    <p:extLst>
      <p:ext uri="{BB962C8B-B14F-4D97-AF65-F5344CB8AC3E}">
        <p14:creationId xmlns:p14="http://schemas.microsoft.com/office/powerpoint/2010/main" val="15067009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endParaRPr lang="de-DE"/>
          </a:p>
        </p:txBody>
      </p:sp>
      <p:pic>
        <p:nvPicPr>
          <p:cNvPr id="3" name="Grafik 2"/>
          <p:cNvPicPr>
            <a:picLocks noChangeAspect="1"/>
          </p:cNvPicPr>
          <p:nvPr/>
        </p:nvPicPr>
        <p:blipFill rotWithShape="1">
          <a:blip r:embed="rId2"/>
          <a:srcRect l="11259" t="12162" r="27704" b="-231"/>
          <a:stretch/>
        </p:blipFill>
        <p:spPr>
          <a:xfrm>
            <a:off x="1137919" y="1"/>
            <a:ext cx="6581121" cy="5143500"/>
          </a:xfrm>
          <a:prstGeom prst="rect">
            <a:avLst/>
          </a:prstGeom>
        </p:spPr>
      </p:pic>
    </p:spTree>
    <p:extLst>
      <p:ext uri="{BB962C8B-B14F-4D97-AF65-F5344CB8AC3E}">
        <p14:creationId xmlns:p14="http://schemas.microsoft.com/office/powerpoint/2010/main" val="23640683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p:txBody>
          <a:bodyPr/>
          <a:lstStyle/>
          <a:p>
            <a:fld id="{AD888651-CE67-4F7C-A0CB-8F78C3785814}" type="slidenum">
              <a:rPr lang="de-DE" smtClean="0"/>
              <a:pPr/>
              <a:t>53</a:t>
            </a:fld>
            <a:endParaRPr lang="de-DE" dirty="0"/>
          </a:p>
        </p:txBody>
      </p:sp>
      <p:sp>
        <p:nvSpPr>
          <p:cNvPr id="3" name="Titel 1">
            <a:extLst>
              <a:ext uri="{FF2B5EF4-FFF2-40B4-BE49-F238E27FC236}">
                <a16:creationId xmlns="" xmlns:a16="http://schemas.microsoft.com/office/drawing/2014/main" id="{6BB1E090-2A41-4E16-B45B-9C6BF8ECEC8C}"/>
              </a:ext>
            </a:extLst>
          </p:cNvPr>
          <p:cNvSpPr txBox="1">
            <a:spLocks/>
          </p:cNvSpPr>
          <p:nvPr/>
        </p:nvSpPr>
        <p:spPr bwMode="auto">
          <a:xfrm>
            <a:off x="289775" y="1587742"/>
            <a:ext cx="8353425" cy="345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600" b="1">
                <a:solidFill>
                  <a:schemeClr val="tx1"/>
                </a:solidFill>
                <a:latin typeface="Imago" pitchFamily="2" charset="0"/>
              </a:defRPr>
            </a:lvl2pPr>
            <a:lvl3pPr algn="l" rtl="0" eaLnBrk="1" fontAlgn="base" hangingPunct="1">
              <a:spcBef>
                <a:spcPct val="0"/>
              </a:spcBef>
              <a:spcAft>
                <a:spcPct val="0"/>
              </a:spcAft>
              <a:defRPr sz="2600" b="1">
                <a:solidFill>
                  <a:schemeClr val="tx1"/>
                </a:solidFill>
                <a:latin typeface="Imago" pitchFamily="2" charset="0"/>
              </a:defRPr>
            </a:lvl3pPr>
            <a:lvl4pPr algn="l" rtl="0" eaLnBrk="1" fontAlgn="base" hangingPunct="1">
              <a:spcBef>
                <a:spcPct val="0"/>
              </a:spcBef>
              <a:spcAft>
                <a:spcPct val="0"/>
              </a:spcAft>
              <a:defRPr sz="2600" b="1">
                <a:solidFill>
                  <a:schemeClr val="tx1"/>
                </a:solidFill>
                <a:latin typeface="Imago" pitchFamily="2" charset="0"/>
              </a:defRPr>
            </a:lvl4pPr>
            <a:lvl5pPr algn="l" rtl="0" eaLnBrk="1" fontAlgn="base" hangingPunct="1">
              <a:spcBef>
                <a:spcPct val="0"/>
              </a:spcBef>
              <a:spcAft>
                <a:spcPct val="0"/>
              </a:spcAft>
              <a:defRPr sz="2600" b="1">
                <a:solidFill>
                  <a:schemeClr val="tx1"/>
                </a:solidFill>
                <a:latin typeface="Imago" pitchFamily="2" charset="0"/>
              </a:defRPr>
            </a:lvl5pPr>
            <a:lvl6pPr marL="457200" algn="l" rtl="0" eaLnBrk="1" fontAlgn="base" hangingPunct="1">
              <a:spcBef>
                <a:spcPct val="0"/>
              </a:spcBef>
              <a:spcAft>
                <a:spcPct val="0"/>
              </a:spcAft>
              <a:defRPr sz="2600" b="1">
                <a:solidFill>
                  <a:schemeClr val="tx1"/>
                </a:solidFill>
                <a:latin typeface="Imago" pitchFamily="2" charset="0"/>
              </a:defRPr>
            </a:lvl6pPr>
            <a:lvl7pPr marL="914400" algn="l" rtl="0" eaLnBrk="1" fontAlgn="base" hangingPunct="1">
              <a:spcBef>
                <a:spcPct val="0"/>
              </a:spcBef>
              <a:spcAft>
                <a:spcPct val="0"/>
              </a:spcAft>
              <a:defRPr sz="2600" b="1">
                <a:solidFill>
                  <a:schemeClr val="tx1"/>
                </a:solidFill>
                <a:latin typeface="Imago" pitchFamily="2" charset="0"/>
              </a:defRPr>
            </a:lvl7pPr>
            <a:lvl8pPr marL="1371600" algn="l" rtl="0" eaLnBrk="1" fontAlgn="base" hangingPunct="1">
              <a:spcBef>
                <a:spcPct val="0"/>
              </a:spcBef>
              <a:spcAft>
                <a:spcPct val="0"/>
              </a:spcAft>
              <a:defRPr sz="2600" b="1">
                <a:solidFill>
                  <a:schemeClr val="tx1"/>
                </a:solidFill>
                <a:latin typeface="Imago" pitchFamily="2" charset="0"/>
              </a:defRPr>
            </a:lvl8pPr>
            <a:lvl9pPr marL="1828800" algn="l" rtl="0" eaLnBrk="1" fontAlgn="base" hangingPunct="1">
              <a:spcBef>
                <a:spcPct val="0"/>
              </a:spcBef>
              <a:spcAft>
                <a:spcPct val="0"/>
              </a:spcAft>
              <a:defRPr sz="2600" b="1">
                <a:solidFill>
                  <a:schemeClr val="tx1"/>
                </a:solidFill>
                <a:latin typeface="Imago" pitchFamily="2" charset="0"/>
              </a:defRPr>
            </a:lvl9pPr>
          </a:lstStyle>
          <a:p>
            <a:pPr algn="ctr"/>
            <a:r>
              <a:rPr lang="de-DE" sz="4800" b="0" kern="0" dirty="0" smtClean="0">
                <a:solidFill>
                  <a:srgbClr val="022A9C"/>
                </a:solidFill>
              </a:rPr>
              <a:t>Endokrine Therapie</a:t>
            </a:r>
            <a:endParaRPr lang="de-DE" sz="4800" b="0" kern="0" dirty="0">
              <a:solidFill>
                <a:srgbClr val="022A9C"/>
              </a:solidFill>
            </a:endParaRPr>
          </a:p>
        </p:txBody>
      </p:sp>
    </p:spTree>
    <p:extLst>
      <p:ext uri="{BB962C8B-B14F-4D97-AF65-F5344CB8AC3E}">
        <p14:creationId xmlns:p14="http://schemas.microsoft.com/office/powerpoint/2010/main" val="35926995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bwMode="auto">
          <a:xfrm>
            <a:off x="377825" y="537338"/>
            <a:ext cx="8766175" cy="379412"/>
          </a:xfrm>
          <a:ln>
            <a:miter lim="800000"/>
            <a:headEnd/>
            <a:tailEnd/>
          </a:ln>
        </p:spPr>
        <p:txBody>
          <a:bodyPr vert="horz" wrap="square" lIns="67866" tIns="0" rIns="67866" bIns="108000" numCol="1" rtlCol="0" anchor="b" anchorCtr="0" compatLnSpc="1">
            <a:prstTxWarp prst="textNoShape">
              <a:avLst/>
            </a:prstTxWarp>
            <a:noAutofit/>
          </a:bodyPr>
          <a:lstStyle/>
          <a:p>
            <a:pPr eaLnBrk="1" hangingPunct="1"/>
            <a:r>
              <a:rPr lang="de-DE" altLang="de-DE" sz="2400" dirty="0">
                <a:solidFill>
                  <a:srgbClr val="004D74"/>
                </a:solidFill>
              </a:rPr>
              <a:t>ZEBRA &amp; ABCSG-05 Studie (CMF vs. </a:t>
            </a:r>
            <a:r>
              <a:rPr lang="de-DE" altLang="de-DE" sz="2400" dirty="0" err="1">
                <a:solidFill>
                  <a:srgbClr val="004D74"/>
                </a:solidFill>
              </a:rPr>
              <a:t>GnRH</a:t>
            </a:r>
            <a:r>
              <a:rPr lang="de-DE" altLang="de-DE" sz="2400" dirty="0">
                <a:solidFill>
                  <a:srgbClr val="004D74"/>
                </a:solidFill>
              </a:rPr>
              <a:t>)</a:t>
            </a:r>
            <a:r>
              <a:rPr lang="de-DE" altLang="de-DE" sz="2400" dirty="0">
                <a:solidFill>
                  <a:srgbClr val="FAFD00"/>
                </a:solidFill>
                <a:latin typeface="Comic Sans MS" panose="030F0702030302020204" pitchFamily="66" charset="0"/>
              </a:rPr>
              <a:t/>
            </a:r>
            <a:br>
              <a:rPr lang="de-DE" altLang="de-DE" sz="2400" dirty="0">
                <a:solidFill>
                  <a:srgbClr val="FAFD00"/>
                </a:solidFill>
                <a:latin typeface="Comic Sans MS" panose="030F0702030302020204" pitchFamily="66" charset="0"/>
              </a:rPr>
            </a:br>
            <a:endParaRPr lang="de-DE" altLang="de-DE" sz="2700" dirty="0">
              <a:latin typeface="Comic Sans MS" panose="030F0702030302020204" pitchFamily="66" charset="0"/>
            </a:endParaRPr>
          </a:p>
        </p:txBody>
      </p:sp>
      <p:sp>
        <p:nvSpPr>
          <p:cNvPr id="119811" name="Rectangle 3"/>
          <p:cNvSpPr>
            <a:spLocks noGrp="1" noChangeArrowheads="1"/>
          </p:cNvSpPr>
          <p:nvPr/>
        </p:nvSpPr>
        <p:spPr bwMode="auto">
          <a:xfrm>
            <a:off x="1899047" y="1040607"/>
            <a:ext cx="6323409" cy="384572"/>
          </a:xfrm>
          <a:prstGeom prst="rect">
            <a:avLst/>
          </a:prstGeom>
          <a:noFill/>
          <a:ln w="9525">
            <a:noFill/>
            <a:miter lim="800000"/>
            <a:headEnd/>
            <a:tailEnd/>
          </a:ln>
          <a:effectLst/>
        </p:spPr>
        <p:txBody>
          <a:bodyPr lIns="69056" tIns="34529" rIns="69056" bIns="34529" anchorCtr="1"/>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de-DE" altLang="de-DE" sz="1500" b="1" dirty="0">
                <a:solidFill>
                  <a:srgbClr val="00279F"/>
                </a:solidFill>
              </a:rPr>
              <a:t>Krankheitsfreies Überleben von ER-positiven Patienten</a:t>
            </a:r>
          </a:p>
        </p:txBody>
      </p:sp>
      <p:sp>
        <p:nvSpPr>
          <p:cNvPr id="103428" name="Line 4"/>
          <p:cNvSpPr>
            <a:spLocks noChangeShapeType="1"/>
          </p:cNvSpPr>
          <p:nvPr/>
        </p:nvSpPr>
        <p:spPr bwMode="auto">
          <a:xfrm>
            <a:off x="2381250" y="1422797"/>
            <a:ext cx="0" cy="2828925"/>
          </a:xfrm>
          <a:prstGeom prst="line">
            <a:avLst/>
          </a:prstGeom>
          <a:noFill/>
          <a:ln w="127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29" name="Line 5"/>
          <p:cNvSpPr>
            <a:spLocks noChangeShapeType="1"/>
          </p:cNvSpPr>
          <p:nvPr/>
        </p:nvSpPr>
        <p:spPr bwMode="auto">
          <a:xfrm>
            <a:off x="2344341" y="4251722"/>
            <a:ext cx="36909" cy="0"/>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30" name="Line 6"/>
          <p:cNvSpPr>
            <a:spLocks noChangeShapeType="1"/>
          </p:cNvSpPr>
          <p:nvPr/>
        </p:nvSpPr>
        <p:spPr bwMode="auto">
          <a:xfrm>
            <a:off x="2344341" y="3973116"/>
            <a:ext cx="36909" cy="0"/>
          </a:xfrm>
          <a:prstGeom prst="line">
            <a:avLst/>
          </a:prstGeom>
          <a:noFill/>
          <a:ln w="127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31" name="Line 7"/>
          <p:cNvSpPr>
            <a:spLocks noChangeShapeType="1"/>
          </p:cNvSpPr>
          <p:nvPr/>
        </p:nvSpPr>
        <p:spPr bwMode="auto">
          <a:xfrm>
            <a:off x="2344341" y="3684985"/>
            <a:ext cx="36909" cy="0"/>
          </a:xfrm>
          <a:prstGeom prst="line">
            <a:avLst/>
          </a:prstGeom>
          <a:noFill/>
          <a:ln w="127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32" name="Line 8"/>
          <p:cNvSpPr>
            <a:spLocks noChangeShapeType="1"/>
          </p:cNvSpPr>
          <p:nvPr/>
        </p:nvSpPr>
        <p:spPr bwMode="auto">
          <a:xfrm>
            <a:off x="2344341" y="3405188"/>
            <a:ext cx="36909" cy="0"/>
          </a:xfrm>
          <a:prstGeom prst="line">
            <a:avLst/>
          </a:prstGeom>
          <a:noFill/>
          <a:ln w="127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33" name="Line 9"/>
          <p:cNvSpPr>
            <a:spLocks noChangeShapeType="1"/>
          </p:cNvSpPr>
          <p:nvPr/>
        </p:nvSpPr>
        <p:spPr bwMode="auto">
          <a:xfrm>
            <a:off x="2344341" y="3117056"/>
            <a:ext cx="36909" cy="0"/>
          </a:xfrm>
          <a:prstGeom prst="line">
            <a:avLst/>
          </a:prstGeom>
          <a:noFill/>
          <a:ln w="127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34" name="Line 10"/>
          <p:cNvSpPr>
            <a:spLocks noChangeShapeType="1"/>
          </p:cNvSpPr>
          <p:nvPr/>
        </p:nvSpPr>
        <p:spPr bwMode="auto">
          <a:xfrm>
            <a:off x="2344341" y="2837260"/>
            <a:ext cx="36909" cy="0"/>
          </a:xfrm>
          <a:prstGeom prst="line">
            <a:avLst/>
          </a:prstGeom>
          <a:noFill/>
          <a:ln w="127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35" name="Line 11"/>
          <p:cNvSpPr>
            <a:spLocks noChangeShapeType="1"/>
          </p:cNvSpPr>
          <p:nvPr/>
        </p:nvSpPr>
        <p:spPr bwMode="auto">
          <a:xfrm>
            <a:off x="2344341" y="2558654"/>
            <a:ext cx="36909" cy="0"/>
          </a:xfrm>
          <a:prstGeom prst="line">
            <a:avLst/>
          </a:prstGeom>
          <a:noFill/>
          <a:ln w="127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36" name="Line 12"/>
          <p:cNvSpPr>
            <a:spLocks noChangeShapeType="1"/>
          </p:cNvSpPr>
          <p:nvPr/>
        </p:nvSpPr>
        <p:spPr bwMode="auto">
          <a:xfrm>
            <a:off x="2344341" y="2269331"/>
            <a:ext cx="36909" cy="0"/>
          </a:xfrm>
          <a:prstGeom prst="line">
            <a:avLst/>
          </a:prstGeom>
          <a:noFill/>
          <a:ln w="12700">
            <a:solidFill>
              <a:srgbClr val="004D7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37" name="Line 13"/>
          <p:cNvSpPr>
            <a:spLocks noChangeShapeType="1"/>
          </p:cNvSpPr>
          <p:nvPr/>
        </p:nvSpPr>
        <p:spPr bwMode="auto">
          <a:xfrm>
            <a:off x="2344341" y="1990725"/>
            <a:ext cx="36909" cy="0"/>
          </a:xfrm>
          <a:prstGeom prst="line">
            <a:avLst/>
          </a:prstGeom>
          <a:noFill/>
          <a:ln w="127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38" name="Line 14"/>
          <p:cNvSpPr>
            <a:spLocks noChangeShapeType="1"/>
          </p:cNvSpPr>
          <p:nvPr/>
        </p:nvSpPr>
        <p:spPr bwMode="auto">
          <a:xfrm>
            <a:off x="2344341" y="1702594"/>
            <a:ext cx="36909" cy="0"/>
          </a:xfrm>
          <a:prstGeom prst="line">
            <a:avLst/>
          </a:prstGeom>
          <a:noFill/>
          <a:ln w="127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39" name="Line 15"/>
          <p:cNvSpPr>
            <a:spLocks noChangeShapeType="1"/>
          </p:cNvSpPr>
          <p:nvPr/>
        </p:nvSpPr>
        <p:spPr bwMode="auto">
          <a:xfrm>
            <a:off x="2344341" y="1422797"/>
            <a:ext cx="36909" cy="0"/>
          </a:xfrm>
          <a:prstGeom prst="line">
            <a:avLst/>
          </a:prstGeom>
          <a:noFill/>
          <a:ln w="127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40" name="Line 16"/>
          <p:cNvSpPr>
            <a:spLocks noChangeShapeType="1"/>
          </p:cNvSpPr>
          <p:nvPr/>
        </p:nvSpPr>
        <p:spPr bwMode="auto">
          <a:xfrm>
            <a:off x="2381250" y="4251722"/>
            <a:ext cx="4787504" cy="0"/>
          </a:xfrm>
          <a:prstGeom prst="line">
            <a:avLst/>
          </a:prstGeom>
          <a:noFill/>
          <a:ln w="127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41" name="Line 17"/>
          <p:cNvSpPr>
            <a:spLocks noChangeShapeType="1"/>
          </p:cNvSpPr>
          <p:nvPr/>
        </p:nvSpPr>
        <p:spPr bwMode="auto">
          <a:xfrm flipV="1">
            <a:off x="2381250" y="4251722"/>
            <a:ext cx="0" cy="36909"/>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42" name="Line 18"/>
          <p:cNvSpPr>
            <a:spLocks noChangeShapeType="1"/>
          </p:cNvSpPr>
          <p:nvPr/>
        </p:nvSpPr>
        <p:spPr bwMode="auto">
          <a:xfrm flipV="1">
            <a:off x="2858691" y="4251722"/>
            <a:ext cx="0" cy="36909"/>
          </a:xfrm>
          <a:prstGeom prst="line">
            <a:avLst/>
          </a:prstGeom>
          <a:noFill/>
          <a:ln w="127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43" name="Line 19"/>
          <p:cNvSpPr>
            <a:spLocks noChangeShapeType="1"/>
          </p:cNvSpPr>
          <p:nvPr/>
        </p:nvSpPr>
        <p:spPr bwMode="auto">
          <a:xfrm flipV="1">
            <a:off x="3336131" y="4251722"/>
            <a:ext cx="0" cy="36909"/>
          </a:xfrm>
          <a:prstGeom prst="line">
            <a:avLst/>
          </a:prstGeom>
          <a:noFill/>
          <a:ln w="127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44" name="Line 20"/>
          <p:cNvSpPr>
            <a:spLocks noChangeShapeType="1"/>
          </p:cNvSpPr>
          <p:nvPr/>
        </p:nvSpPr>
        <p:spPr bwMode="auto">
          <a:xfrm flipV="1">
            <a:off x="3814763" y="4251722"/>
            <a:ext cx="0" cy="36909"/>
          </a:xfrm>
          <a:prstGeom prst="line">
            <a:avLst/>
          </a:prstGeom>
          <a:noFill/>
          <a:ln w="127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45" name="Line 21"/>
          <p:cNvSpPr>
            <a:spLocks noChangeShapeType="1"/>
          </p:cNvSpPr>
          <p:nvPr/>
        </p:nvSpPr>
        <p:spPr bwMode="auto">
          <a:xfrm flipV="1">
            <a:off x="4292204" y="4251722"/>
            <a:ext cx="0" cy="36909"/>
          </a:xfrm>
          <a:prstGeom prst="line">
            <a:avLst/>
          </a:prstGeom>
          <a:noFill/>
          <a:ln w="127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46" name="Line 22"/>
          <p:cNvSpPr>
            <a:spLocks noChangeShapeType="1"/>
          </p:cNvSpPr>
          <p:nvPr/>
        </p:nvSpPr>
        <p:spPr bwMode="auto">
          <a:xfrm flipV="1">
            <a:off x="4779169" y="4251722"/>
            <a:ext cx="0" cy="36909"/>
          </a:xfrm>
          <a:prstGeom prst="line">
            <a:avLst/>
          </a:prstGeom>
          <a:noFill/>
          <a:ln w="127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47" name="Line 23"/>
          <p:cNvSpPr>
            <a:spLocks noChangeShapeType="1"/>
          </p:cNvSpPr>
          <p:nvPr/>
        </p:nvSpPr>
        <p:spPr bwMode="auto">
          <a:xfrm flipV="1">
            <a:off x="5256610" y="4251722"/>
            <a:ext cx="0" cy="36909"/>
          </a:xfrm>
          <a:prstGeom prst="line">
            <a:avLst/>
          </a:prstGeom>
          <a:noFill/>
          <a:ln w="127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48" name="Line 24"/>
          <p:cNvSpPr>
            <a:spLocks noChangeShapeType="1"/>
          </p:cNvSpPr>
          <p:nvPr/>
        </p:nvSpPr>
        <p:spPr bwMode="auto">
          <a:xfrm flipV="1">
            <a:off x="5735241" y="4251722"/>
            <a:ext cx="0" cy="36909"/>
          </a:xfrm>
          <a:prstGeom prst="line">
            <a:avLst/>
          </a:prstGeom>
          <a:noFill/>
          <a:ln w="127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49" name="Line 25"/>
          <p:cNvSpPr>
            <a:spLocks noChangeShapeType="1"/>
          </p:cNvSpPr>
          <p:nvPr/>
        </p:nvSpPr>
        <p:spPr bwMode="auto">
          <a:xfrm flipV="1">
            <a:off x="6212681" y="4251722"/>
            <a:ext cx="0" cy="36909"/>
          </a:xfrm>
          <a:prstGeom prst="line">
            <a:avLst/>
          </a:prstGeom>
          <a:noFill/>
          <a:ln w="127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50" name="Line 26"/>
          <p:cNvSpPr>
            <a:spLocks noChangeShapeType="1"/>
          </p:cNvSpPr>
          <p:nvPr/>
        </p:nvSpPr>
        <p:spPr bwMode="auto">
          <a:xfrm flipV="1">
            <a:off x="6691313" y="4251722"/>
            <a:ext cx="0" cy="36909"/>
          </a:xfrm>
          <a:prstGeom prst="line">
            <a:avLst/>
          </a:prstGeom>
          <a:noFill/>
          <a:ln w="127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51" name="Line 27"/>
          <p:cNvSpPr>
            <a:spLocks noChangeShapeType="1"/>
          </p:cNvSpPr>
          <p:nvPr/>
        </p:nvSpPr>
        <p:spPr bwMode="auto">
          <a:xfrm flipV="1">
            <a:off x="7168754" y="4251722"/>
            <a:ext cx="0" cy="36909"/>
          </a:xfrm>
          <a:prstGeom prst="line">
            <a:avLst/>
          </a:prstGeom>
          <a:noFill/>
          <a:ln w="127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03452" name="Rectangle 28"/>
          <p:cNvSpPr>
            <a:spLocks noChangeArrowheads="1"/>
          </p:cNvSpPr>
          <p:nvPr/>
        </p:nvSpPr>
        <p:spPr bwMode="auto">
          <a:xfrm>
            <a:off x="2029234" y="4129087"/>
            <a:ext cx="327013"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de-DE" altLang="de-DE" sz="1050" dirty="0">
                <a:solidFill>
                  <a:srgbClr val="0000FF"/>
                </a:solidFill>
              </a:rPr>
              <a:t>0.0</a:t>
            </a:r>
          </a:p>
        </p:txBody>
      </p:sp>
      <p:sp>
        <p:nvSpPr>
          <p:cNvPr id="103453" name="Rectangle 29"/>
          <p:cNvSpPr>
            <a:spLocks noChangeArrowheads="1"/>
          </p:cNvSpPr>
          <p:nvPr/>
        </p:nvSpPr>
        <p:spPr bwMode="auto">
          <a:xfrm>
            <a:off x="2029234" y="3849291"/>
            <a:ext cx="327013"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de-DE" altLang="de-DE" sz="1050" dirty="0">
                <a:solidFill>
                  <a:srgbClr val="0000FF"/>
                </a:solidFill>
              </a:rPr>
              <a:t>0.1</a:t>
            </a:r>
          </a:p>
        </p:txBody>
      </p:sp>
      <p:sp>
        <p:nvSpPr>
          <p:cNvPr id="103454" name="Rectangle 30"/>
          <p:cNvSpPr>
            <a:spLocks noChangeArrowheads="1"/>
          </p:cNvSpPr>
          <p:nvPr/>
        </p:nvSpPr>
        <p:spPr bwMode="auto">
          <a:xfrm>
            <a:off x="2029234" y="3561160"/>
            <a:ext cx="327013"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de-DE" altLang="de-DE" sz="1050" dirty="0">
                <a:solidFill>
                  <a:srgbClr val="0000FF"/>
                </a:solidFill>
              </a:rPr>
              <a:t>0.2</a:t>
            </a:r>
          </a:p>
        </p:txBody>
      </p:sp>
      <p:sp>
        <p:nvSpPr>
          <p:cNvPr id="103455" name="Rectangle 31"/>
          <p:cNvSpPr>
            <a:spLocks noChangeArrowheads="1"/>
          </p:cNvSpPr>
          <p:nvPr/>
        </p:nvSpPr>
        <p:spPr bwMode="auto">
          <a:xfrm>
            <a:off x="2029234" y="3281362"/>
            <a:ext cx="327013"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de-DE" altLang="de-DE" sz="1050" dirty="0">
                <a:solidFill>
                  <a:srgbClr val="0000FF"/>
                </a:solidFill>
              </a:rPr>
              <a:t>0.3</a:t>
            </a:r>
          </a:p>
        </p:txBody>
      </p:sp>
      <p:sp>
        <p:nvSpPr>
          <p:cNvPr id="103456" name="Rectangle 32"/>
          <p:cNvSpPr>
            <a:spLocks noChangeArrowheads="1"/>
          </p:cNvSpPr>
          <p:nvPr/>
        </p:nvSpPr>
        <p:spPr bwMode="auto">
          <a:xfrm>
            <a:off x="2029234" y="2993231"/>
            <a:ext cx="327013"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de-DE" altLang="de-DE" sz="1050" dirty="0">
                <a:solidFill>
                  <a:srgbClr val="0000FF"/>
                </a:solidFill>
              </a:rPr>
              <a:t>0.4</a:t>
            </a:r>
          </a:p>
        </p:txBody>
      </p:sp>
      <p:sp>
        <p:nvSpPr>
          <p:cNvPr id="103457" name="Rectangle 33"/>
          <p:cNvSpPr>
            <a:spLocks noChangeArrowheads="1"/>
          </p:cNvSpPr>
          <p:nvPr/>
        </p:nvSpPr>
        <p:spPr bwMode="auto">
          <a:xfrm>
            <a:off x="2029234" y="2714625"/>
            <a:ext cx="327013"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de-DE" altLang="de-DE" sz="1050" dirty="0">
                <a:solidFill>
                  <a:srgbClr val="0000FF"/>
                </a:solidFill>
              </a:rPr>
              <a:t>0.5</a:t>
            </a:r>
          </a:p>
        </p:txBody>
      </p:sp>
      <p:sp>
        <p:nvSpPr>
          <p:cNvPr id="103458" name="Rectangle 34"/>
          <p:cNvSpPr>
            <a:spLocks noChangeArrowheads="1"/>
          </p:cNvSpPr>
          <p:nvPr/>
        </p:nvSpPr>
        <p:spPr bwMode="auto">
          <a:xfrm>
            <a:off x="2029234" y="2434828"/>
            <a:ext cx="327013"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de-DE" altLang="de-DE" sz="1050" dirty="0">
                <a:solidFill>
                  <a:srgbClr val="0000FF"/>
                </a:solidFill>
              </a:rPr>
              <a:t>0.6</a:t>
            </a:r>
          </a:p>
        </p:txBody>
      </p:sp>
      <p:sp>
        <p:nvSpPr>
          <p:cNvPr id="103459" name="Rectangle 35"/>
          <p:cNvSpPr>
            <a:spLocks noChangeArrowheads="1"/>
          </p:cNvSpPr>
          <p:nvPr/>
        </p:nvSpPr>
        <p:spPr bwMode="auto">
          <a:xfrm>
            <a:off x="2029234" y="2146697"/>
            <a:ext cx="327013"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de-DE" altLang="de-DE" sz="1050" dirty="0">
                <a:solidFill>
                  <a:srgbClr val="0000FF"/>
                </a:solidFill>
              </a:rPr>
              <a:t>0.7</a:t>
            </a:r>
          </a:p>
        </p:txBody>
      </p:sp>
      <p:sp>
        <p:nvSpPr>
          <p:cNvPr id="103460" name="Rectangle 36"/>
          <p:cNvSpPr>
            <a:spLocks noChangeArrowheads="1"/>
          </p:cNvSpPr>
          <p:nvPr/>
        </p:nvSpPr>
        <p:spPr bwMode="auto">
          <a:xfrm>
            <a:off x="2029234" y="1866900"/>
            <a:ext cx="327013"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de-DE" altLang="de-DE" sz="1050" dirty="0">
                <a:solidFill>
                  <a:srgbClr val="0000FF"/>
                </a:solidFill>
              </a:rPr>
              <a:t>0.8</a:t>
            </a:r>
          </a:p>
        </p:txBody>
      </p:sp>
      <p:sp>
        <p:nvSpPr>
          <p:cNvPr id="103461" name="Rectangle 37"/>
          <p:cNvSpPr>
            <a:spLocks noChangeArrowheads="1"/>
          </p:cNvSpPr>
          <p:nvPr/>
        </p:nvSpPr>
        <p:spPr bwMode="auto">
          <a:xfrm>
            <a:off x="2029234" y="1578769"/>
            <a:ext cx="327013"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de-DE" altLang="de-DE" sz="1050" dirty="0">
                <a:solidFill>
                  <a:srgbClr val="0000FF"/>
                </a:solidFill>
              </a:rPr>
              <a:t>0.9</a:t>
            </a:r>
          </a:p>
        </p:txBody>
      </p:sp>
      <p:sp>
        <p:nvSpPr>
          <p:cNvPr id="103462" name="Rectangle 38"/>
          <p:cNvSpPr>
            <a:spLocks noChangeArrowheads="1"/>
          </p:cNvSpPr>
          <p:nvPr/>
        </p:nvSpPr>
        <p:spPr bwMode="auto">
          <a:xfrm>
            <a:off x="2029234" y="1300162"/>
            <a:ext cx="327013"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de-DE" altLang="de-DE" sz="1050" dirty="0">
                <a:solidFill>
                  <a:srgbClr val="0000FF"/>
                </a:solidFill>
              </a:rPr>
              <a:t>1.0</a:t>
            </a:r>
          </a:p>
        </p:txBody>
      </p:sp>
      <p:sp>
        <p:nvSpPr>
          <p:cNvPr id="103463" name="Rectangle 39"/>
          <p:cNvSpPr>
            <a:spLocks noChangeArrowheads="1"/>
          </p:cNvSpPr>
          <p:nvPr/>
        </p:nvSpPr>
        <p:spPr bwMode="auto">
          <a:xfrm>
            <a:off x="2278612" y="4300537"/>
            <a:ext cx="214802"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de-DE" altLang="de-DE" sz="1050" dirty="0">
                <a:solidFill>
                  <a:srgbClr val="00279F"/>
                </a:solidFill>
              </a:rPr>
              <a:t>0</a:t>
            </a:r>
          </a:p>
        </p:txBody>
      </p:sp>
      <p:sp>
        <p:nvSpPr>
          <p:cNvPr id="103464" name="Rectangle 40"/>
          <p:cNvSpPr>
            <a:spLocks noChangeArrowheads="1"/>
          </p:cNvSpPr>
          <p:nvPr/>
        </p:nvSpPr>
        <p:spPr bwMode="auto">
          <a:xfrm>
            <a:off x="2756647" y="4300537"/>
            <a:ext cx="214802"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de-DE" altLang="de-DE" sz="1050" dirty="0">
                <a:solidFill>
                  <a:srgbClr val="00279F"/>
                </a:solidFill>
              </a:rPr>
              <a:t>1</a:t>
            </a:r>
          </a:p>
        </p:txBody>
      </p:sp>
      <p:sp>
        <p:nvSpPr>
          <p:cNvPr id="103465" name="Rectangle 41"/>
          <p:cNvSpPr>
            <a:spLocks noChangeArrowheads="1"/>
          </p:cNvSpPr>
          <p:nvPr/>
        </p:nvSpPr>
        <p:spPr bwMode="auto">
          <a:xfrm>
            <a:off x="3234683" y="4300537"/>
            <a:ext cx="214802"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de-DE" altLang="de-DE" sz="1050" dirty="0">
                <a:solidFill>
                  <a:srgbClr val="00279F"/>
                </a:solidFill>
              </a:rPr>
              <a:t>2</a:t>
            </a:r>
          </a:p>
        </p:txBody>
      </p:sp>
      <p:sp>
        <p:nvSpPr>
          <p:cNvPr id="103466" name="Rectangle 42"/>
          <p:cNvSpPr>
            <a:spLocks noChangeArrowheads="1"/>
          </p:cNvSpPr>
          <p:nvPr/>
        </p:nvSpPr>
        <p:spPr bwMode="auto">
          <a:xfrm>
            <a:off x="3712124" y="4300537"/>
            <a:ext cx="214802"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de-DE" altLang="de-DE" sz="1050" dirty="0">
                <a:solidFill>
                  <a:srgbClr val="00279F"/>
                </a:solidFill>
              </a:rPr>
              <a:t>3</a:t>
            </a:r>
          </a:p>
        </p:txBody>
      </p:sp>
      <p:sp>
        <p:nvSpPr>
          <p:cNvPr id="103467" name="Rectangle 43"/>
          <p:cNvSpPr>
            <a:spLocks noChangeArrowheads="1"/>
          </p:cNvSpPr>
          <p:nvPr/>
        </p:nvSpPr>
        <p:spPr bwMode="auto">
          <a:xfrm>
            <a:off x="4190161" y="4300537"/>
            <a:ext cx="214802"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de-DE" altLang="de-DE" sz="1050" dirty="0">
                <a:solidFill>
                  <a:srgbClr val="00279F"/>
                </a:solidFill>
              </a:rPr>
              <a:t>4</a:t>
            </a:r>
          </a:p>
        </p:txBody>
      </p:sp>
      <p:sp>
        <p:nvSpPr>
          <p:cNvPr id="103468" name="Rectangle 44"/>
          <p:cNvSpPr>
            <a:spLocks noChangeArrowheads="1"/>
          </p:cNvSpPr>
          <p:nvPr/>
        </p:nvSpPr>
        <p:spPr bwMode="auto">
          <a:xfrm>
            <a:off x="4676530" y="4300537"/>
            <a:ext cx="214802"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de-DE" altLang="de-DE" sz="1050" dirty="0">
                <a:solidFill>
                  <a:srgbClr val="00279F"/>
                </a:solidFill>
              </a:rPr>
              <a:t>5</a:t>
            </a:r>
          </a:p>
        </p:txBody>
      </p:sp>
      <p:sp>
        <p:nvSpPr>
          <p:cNvPr id="103469" name="Rectangle 45"/>
          <p:cNvSpPr>
            <a:spLocks noChangeArrowheads="1"/>
          </p:cNvSpPr>
          <p:nvPr/>
        </p:nvSpPr>
        <p:spPr bwMode="auto">
          <a:xfrm>
            <a:off x="5155162" y="4300537"/>
            <a:ext cx="214802"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de-DE" altLang="de-DE" sz="1050" dirty="0">
                <a:solidFill>
                  <a:srgbClr val="00279F"/>
                </a:solidFill>
              </a:rPr>
              <a:t>6</a:t>
            </a:r>
          </a:p>
        </p:txBody>
      </p:sp>
      <p:sp>
        <p:nvSpPr>
          <p:cNvPr id="103470" name="Rectangle 46"/>
          <p:cNvSpPr>
            <a:spLocks noChangeArrowheads="1"/>
          </p:cNvSpPr>
          <p:nvPr/>
        </p:nvSpPr>
        <p:spPr bwMode="auto">
          <a:xfrm>
            <a:off x="5632602" y="4300537"/>
            <a:ext cx="214802"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de-DE" altLang="de-DE" sz="1050" dirty="0">
                <a:solidFill>
                  <a:srgbClr val="00279F"/>
                </a:solidFill>
              </a:rPr>
              <a:t>7</a:t>
            </a:r>
          </a:p>
        </p:txBody>
      </p:sp>
      <p:sp>
        <p:nvSpPr>
          <p:cNvPr id="103471" name="Rectangle 47"/>
          <p:cNvSpPr>
            <a:spLocks noChangeArrowheads="1"/>
          </p:cNvSpPr>
          <p:nvPr/>
        </p:nvSpPr>
        <p:spPr bwMode="auto">
          <a:xfrm>
            <a:off x="6111233" y="4300537"/>
            <a:ext cx="214802"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de-DE" altLang="de-DE" sz="1050" dirty="0">
                <a:solidFill>
                  <a:srgbClr val="00279F"/>
                </a:solidFill>
              </a:rPr>
              <a:t>8</a:t>
            </a:r>
          </a:p>
        </p:txBody>
      </p:sp>
      <p:sp>
        <p:nvSpPr>
          <p:cNvPr id="103472" name="Rectangle 48"/>
          <p:cNvSpPr>
            <a:spLocks noChangeArrowheads="1"/>
          </p:cNvSpPr>
          <p:nvPr/>
        </p:nvSpPr>
        <p:spPr bwMode="auto">
          <a:xfrm>
            <a:off x="6588674" y="4300537"/>
            <a:ext cx="214802"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de-DE" altLang="de-DE" sz="1050" dirty="0">
                <a:solidFill>
                  <a:srgbClr val="00279F"/>
                </a:solidFill>
              </a:rPr>
              <a:t>9</a:t>
            </a:r>
          </a:p>
        </p:txBody>
      </p:sp>
      <p:sp>
        <p:nvSpPr>
          <p:cNvPr id="103473" name="Rectangle 49"/>
          <p:cNvSpPr>
            <a:spLocks noChangeArrowheads="1"/>
          </p:cNvSpPr>
          <p:nvPr/>
        </p:nvSpPr>
        <p:spPr bwMode="auto">
          <a:xfrm>
            <a:off x="7023683" y="4300537"/>
            <a:ext cx="290144"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de-DE" altLang="de-DE" sz="1050" dirty="0">
                <a:solidFill>
                  <a:srgbClr val="00279F"/>
                </a:solidFill>
              </a:rPr>
              <a:t>10</a:t>
            </a:r>
          </a:p>
        </p:txBody>
      </p:sp>
      <p:sp>
        <p:nvSpPr>
          <p:cNvPr id="119858" name="Rectangle 50"/>
          <p:cNvSpPr>
            <a:spLocks noChangeArrowheads="1"/>
          </p:cNvSpPr>
          <p:nvPr/>
        </p:nvSpPr>
        <p:spPr bwMode="auto">
          <a:xfrm rot="16200000">
            <a:off x="560279" y="2729111"/>
            <a:ext cx="2484655" cy="254398"/>
          </a:xfrm>
          <a:prstGeom prst="rect">
            <a:avLst/>
          </a:prstGeom>
          <a:noFill/>
          <a:ln w="9525">
            <a:noFill/>
            <a:miter lim="800000"/>
            <a:headEnd/>
            <a:tailEnd/>
          </a:ln>
          <a:effectLst/>
        </p:spPr>
        <p:txBody>
          <a:bodyPr wrap="none" lIns="69056" tIns="34529" rIns="69056" bIns="34529">
            <a:spAutoFit/>
          </a:bodyPr>
          <a:lstStyle/>
          <a:p>
            <a:pPr algn="ctr">
              <a:defRPr/>
            </a:pPr>
            <a:r>
              <a:rPr lang="de-DE" sz="1200" b="1" dirty="0">
                <a:solidFill>
                  <a:srgbClr val="00279F"/>
                </a:solidFill>
                <a:latin typeface="Arial" charset="0"/>
              </a:rPr>
              <a:t>Anteil lebend und krankheitsfrei</a:t>
            </a:r>
          </a:p>
        </p:txBody>
      </p:sp>
      <p:grpSp>
        <p:nvGrpSpPr>
          <p:cNvPr id="2" name="Group 51"/>
          <p:cNvGrpSpPr>
            <a:grpSpLocks/>
          </p:cNvGrpSpPr>
          <p:nvPr/>
        </p:nvGrpSpPr>
        <p:grpSpPr bwMode="auto">
          <a:xfrm>
            <a:off x="2381250" y="1422798"/>
            <a:ext cx="6069806" cy="1415653"/>
            <a:chOff x="1400" y="1195"/>
            <a:chExt cx="5098" cy="1189"/>
          </a:xfrm>
        </p:grpSpPr>
        <p:sp>
          <p:nvSpPr>
            <p:cNvPr id="103494" name="Freeform 52"/>
            <p:cNvSpPr>
              <a:spLocks/>
            </p:cNvSpPr>
            <p:nvPr/>
          </p:nvSpPr>
          <p:spPr bwMode="auto">
            <a:xfrm>
              <a:off x="1400" y="1195"/>
              <a:ext cx="3628" cy="1189"/>
            </a:xfrm>
            <a:custGeom>
              <a:avLst/>
              <a:gdLst>
                <a:gd name="T0" fmla="*/ 30 w 3628"/>
                <a:gd name="T1" fmla="*/ 8 h 1189"/>
                <a:gd name="T2" fmla="*/ 98 w 3628"/>
                <a:gd name="T3" fmla="*/ 23 h 1189"/>
                <a:gd name="T4" fmla="*/ 197 w 3628"/>
                <a:gd name="T5" fmla="*/ 45 h 1189"/>
                <a:gd name="T6" fmla="*/ 250 w 3628"/>
                <a:gd name="T7" fmla="*/ 83 h 1189"/>
                <a:gd name="T8" fmla="*/ 310 w 3628"/>
                <a:gd name="T9" fmla="*/ 114 h 1189"/>
                <a:gd name="T10" fmla="*/ 340 w 3628"/>
                <a:gd name="T11" fmla="*/ 144 h 1189"/>
                <a:gd name="T12" fmla="*/ 401 w 3628"/>
                <a:gd name="T13" fmla="*/ 174 h 1189"/>
                <a:gd name="T14" fmla="*/ 424 w 3628"/>
                <a:gd name="T15" fmla="*/ 204 h 1189"/>
                <a:gd name="T16" fmla="*/ 469 w 3628"/>
                <a:gd name="T17" fmla="*/ 235 h 1189"/>
                <a:gd name="T18" fmla="*/ 507 w 3628"/>
                <a:gd name="T19" fmla="*/ 280 h 1189"/>
                <a:gd name="T20" fmla="*/ 553 w 3628"/>
                <a:gd name="T21" fmla="*/ 310 h 1189"/>
                <a:gd name="T22" fmla="*/ 621 w 3628"/>
                <a:gd name="T23" fmla="*/ 341 h 1189"/>
                <a:gd name="T24" fmla="*/ 674 w 3628"/>
                <a:gd name="T25" fmla="*/ 371 h 1189"/>
                <a:gd name="T26" fmla="*/ 712 w 3628"/>
                <a:gd name="T27" fmla="*/ 394 h 1189"/>
                <a:gd name="T28" fmla="*/ 772 w 3628"/>
                <a:gd name="T29" fmla="*/ 416 h 1189"/>
                <a:gd name="T30" fmla="*/ 840 w 3628"/>
                <a:gd name="T31" fmla="*/ 447 h 1189"/>
                <a:gd name="T32" fmla="*/ 946 w 3628"/>
                <a:gd name="T33" fmla="*/ 477 h 1189"/>
                <a:gd name="T34" fmla="*/ 1014 w 3628"/>
                <a:gd name="T35" fmla="*/ 515 h 1189"/>
                <a:gd name="T36" fmla="*/ 1060 w 3628"/>
                <a:gd name="T37" fmla="*/ 537 h 1189"/>
                <a:gd name="T38" fmla="*/ 1128 w 3628"/>
                <a:gd name="T39" fmla="*/ 568 h 1189"/>
                <a:gd name="T40" fmla="*/ 1181 w 3628"/>
                <a:gd name="T41" fmla="*/ 583 h 1189"/>
                <a:gd name="T42" fmla="*/ 1211 w 3628"/>
                <a:gd name="T43" fmla="*/ 606 h 1189"/>
                <a:gd name="T44" fmla="*/ 1249 w 3628"/>
                <a:gd name="T45" fmla="*/ 636 h 1189"/>
                <a:gd name="T46" fmla="*/ 1333 w 3628"/>
                <a:gd name="T47" fmla="*/ 658 h 1189"/>
                <a:gd name="T48" fmla="*/ 1378 w 3628"/>
                <a:gd name="T49" fmla="*/ 674 h 1189"/>
                <a:gd name="T50" fmla="*/ 1416 w 3628"/>
                <a:gd name="T51" fmla="*/ 704 h 1189"/>
                <a:gd name="T52" fmla="*/ 1469 w 3628"/>
                <a:gd name="T53" fmla="*/ 727 h 1189"/>
                <a:gd name="T54" fmla="*/ 1522 w 3628"/>
                <a:gd name="T55" fmla="*/ 742 h 1189"/>
                <a:gd name="T56" fmla="*/ 1582 w 3628"/>
                <a:gd name="T57" fmla="*/ 764 h 1189"/>
                <a:gd name="T58" fmla="*/ 1620 w 3628"/>
                <a:gd name="T59" fmla="*/ 780 h 1189"/>
                <a:gd name="T60" fmla="*/ 1673 w 3628"/>
                <a:gd name="T61" fmla="*/ 795 h 1189"/>
                <a:gd name="T62" fmla="*/ 1726 w 3628"/>
                <a:gd name="T63" fmla="*/ 802 h 1189"/>
                <a:gd name="T64" fmla="*/ 1757 w 3628"/>
                <a:gd name="T65" fmla="*/ 833 h 1189"/>
                <a:gd name="T66" fmla="*/ 1795 w 3628"/>
                <a:gd name="T67" fmla="*/ 848 h 1189"/>
                <a:gd name="T68" fmla="*/ 1840 w 3628"/>
                <a:gd name="T69" fmla="*/ 870 h 1189"/>
                <a:gd name="T70" fmla="*/ 1908 w 3628"/>
                <a:gd name="T71" fmla="*/ 886 h 1189"/>
                <a:gd name="T72" fmla="*/ 1961 w 3628"/>
                <a:gd name="T73" fmla="*/ 901 h 1189"/>
                <a:gd name="T74" fmla="*/ 2007 w 3628"/>
                <a:gd name="T75" fmla="*/ 916 h 1189"/>
                <a:gd name="T76" fmla="*/ 2029 w 3628"/>
                <a:gd name="T77" fmla="*/ 954 h 1189"/>
                <a:gd name="T78" fmla="*/ 2082 w 3628"/>
                <a:gd name="T79" fmla="*/ 969 h 1189"/>
                <a:gd name="T80" fmla="*/ 2135 w 3628"/>
                <a:gd name="T81" fmla="*/ 984 h 1189"/>
                <a:gd name="T82" fmla="*/ 2211 w 3628"/>
                <a:gd name="T83" fmla="*/ 991 h 1189"/>
                <a:gd name="T84" fmla="*/ 2256 w 3628"/>
                <a:gd name="T85" fmla="*/ 1007 h 1189"/>
                <a:gd name="T86" fmla="*/ 2294 w 3628"/>
                <a:gd name="T87" fmla="*/ 1037 h 1189"/>
                <a:gd name="T88" fmla="*/ 2370 w 3628"/>
                <a:gd name="T89" fmla="*/ 1044 h 1189"/>
                <a:gd name="T90" fmla="*/ 2438 w 3628"/>
                <a:gd name="T91" fmla="*/ 1060 h 1189"/>
                <a:gd name="T92" fmla="*/ 2469 w 3628"/>
                <a:gd name="T93" fmla="*/ 1097 h 1189"/>
                <a:gd name="T94" fmla="*/ 2537 w 3628"/>
                <a:gd name="T95" fmla="*/ 1113 h 1189"/>
                <a:gd name="T96" fmla="*/ 2643 w 3628"/>
                <a:gd name="T97" fmla="*/ 1128 h 1189"/>
                <a:gd name="T98" fmla="*/ 2718 w 3628"/>
                <a:gd name="T99" fmla="*/ 1128 h 1189"/>
                <a:gd name="T100" fmla="*/ 2771 w 3628"/>
                <a:gd name="T101" fmla="*/ 1128 h 1189"/>
                <a:gd name="T102" fmla="*/ 2817 w 3628"/>
                <a:gd name="T103" fmla="*/ 1128 h 1189"/>
                <a:gd name="T104" fmla="*/ 2870 w 3628"/>
                <a:gd name="T105" fmla="*/ 1150 h 1189"/>
                <a:gd name="T106" fmla="*/ 2930 w 3628"/>
                <a:gd name="T107" fmla="*/ 1150 h 1189"/>
                <a:gd name="T108" fmla="*/ 2983 w 3628"/>
                <a:gd name="T109" fmla="*/ 1188 h 1189"/>
                <a:gd name="T110" fmla="*/ 3052 w 3628"/>
                <a:gd name="T111" fmla="*/ 1188 h 1189"/>
                <a:gd name="T112" fmla="*/ 3120 w 3628"/>
                <a:gd name="T113" fmla="*/ 1188 h 1189"/>
                <a:gd name="T114" fmla="*/ 3211 w 3628"/>
                <a:gd name="T115" fmla="*/ 1188 h 1189"/>
                <a:gd name="T116" fmla="*/ 3256 w 3628"/>
                <a:gd name="T117" fmla="*/ 1188 h 1189"/>
                <a:gd name="T118" fmla="*/ 3377 w 3628"/>
                <a:gd name="T119" fmla="*/ 1188 h 1189"/>
                <a:gd name="T120" fmla="*/ 3559 w 3628"/>
                <a:gd name="T121" fmla="*/ 1188 h 11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28"/>
                <a:gd name="T184" fmla="*/ 0 h 1189"/>
                <a:gd name="T185" fmla="*/ 3628 w 3628"/>
                <a:gd name="T186" fmla="*/ 1189 h 118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28" h="1189">
                  <a:moveTo>
                    <a:pt x="0" y="0"/>
                  </a:moveTo>
                  <a:lnTo>
                    <a:pt x="0" y="0"/>
                  </a:lnTo>
                  <a:lnTo>
                    <a:pt x="7" y="0"/>
                  </a:lnTo>
                  <a:lnTo>
                    <a:pt x="15" y="0"/>
                  </a:lnTo>
                  <a:lnTo>
                    <a:pt x="15" y="8"/>
                  </a:lnTo>
                  <a:lnTo>
                    <a:pt x="30" y="8"/>
                  </a:lnTo>
                  <a:lnTo>
                    <a:pt x="45" y="8"/>
                  </a:lnTo>
                  <a:lnTo>
                    <a:pt x="68" y="8"/>
                  </a:lnTo>
                  <a:lnTo>
                    <a:pt x="75" y="15"/>
                  </a:lnTo>
                  <a:lnTo>
                    <a:pt x="91" y="15"/>
                  </a:lnTo>
                  <a:lnTo>
                    <a:pt x="91" y="23"/>
                  </a:lnTo>
                  <a:lnTo>
                    <a:pt x="98" y="23"/>
                  </a:lnTo>
                  <a:lnTo>
                    <a:pt x="121" y="30"/>
                  </a:lnTo>
                  <a:lnTo>
                    <a:pt x="136" y="30"/>
                  </a:lnTo>
                  <a:lnTo>
                    <a:pt x="151" y="38"/>
                  </a:lnTo>
                  <a:lnTo>
                    <a:pt x="166" y="38"/>
                  </a:lnTo>
                  <a:lnTo>
                    <a:pt x="174" y="45"/>
                  </a:lnTo>
                  <a:lnTo>
                    <a:pt x="197" y="45"/>
                  </a:lnTo>
                  <a:lnTo>
                    <a:pt x="197" y="53"/>
                  </a:lnTo>
                  <a:lnTo>
                    <a:pt x="197" y="61"/>
                  </a:lnTo>
                  <a:lnTo>
                    <a:pt x="219" y="68"/>
                  </a:lnTo>
                  <a:lnTo>
                    <a:pt x="234" y="76"/>
                  </a:lnTo>
                  <a:lnTo>
                    <a:pt x="242" y="76"/>
                  </a:lnTo>
                  <a:lnTo>
                    <a:pt x="250" y="83"/>
                  </a:lnTo>
                  <a:lnTo>
                    <a:pt x="265" y="91"/>
                  </a:lnTo>
                  <a:lnTo>
                    <a:pt x="272" y="98"/>
                  </a:lnTo>
                  <a:lnTo>
                    <a:pt x="287" y="98"/>
                  </a:lnTo>
                  <a:lnTo>
                    <a:pt x="303" y="106"/>
                  </a:lnTo>
                  <a:lnTo>
                    <a:pt x="303" y="114"/>
                  </a:lnTo>
                  <a:lnTo>
                    <a:pt x="310" y="114"/>
                  </a:lnTo>
                  <a:lnTo>
                    <a:pt x="310" y="121"/>
                  </a:lnTo>
                  <a:lnTo>
                    <a:pt x="318" y="121"/>
                  </a:lnTo>
                  <a:lnTo>
                    <a:pt x="325" y="129"/>
                  </a:lnTo>
                  <a:lnTo>
                    <a:pt x="333" y="129"/>
                  </a:lnTo>
                  <a:lnTo>
                    <a:pt x="340" y="136"/>
                  </a:lnTo>
                  <a:lnTo>
                    <a:pt x="340" y="144"/>
                  </a:lnTo>
                  <a:lnTo>
                    <a:pt x="340" y="151"/>
                  </a:lnTo>
                  <a:lnTo>
                    <a:pt x="348" y="159"/>
                  </a:lnTo>
                  <a:lnTo>
                    <a:pt x="363" y="159"/>
                  </a:lnTo>
                  <a:lnTo>
                    <a:pt x="371" y="167"/>
                  </a:lnTo>
                  <a:lnTo>
                    <a:pt x="378" y="174"/>
                  </a:lnTo>
                  <a:lnTo>
                    <a:pt x="401" y="174"/>
                  </a:lnTo>
                  <a:lnTo>
                    <a:pt x="409" y="182"/>
                  </a:lnTo>
                  <a:lnTo>
                    <a:pt x="416" y="182"/>
                  </a:lnTo>
                  <a:lnTo>
                    <a:pt x="416" y="189"/>
                  </a:lnTo>
                  <a:lnTo>
                    <a:pt x="424" y="189"/>
                  </a:lnTo>
                  <a:lnTo>
                    <a:pt x="424" y="197"/>
                  </a:lnTo>
                  <a:lnTo>
                    <a:pt x="424" y="204"/>
                  </a:lnTo>
                  <a:lnTo>
                    <a:pt x="431" y="204"/>
                  </a:lnTo>
                  <a:lnTo>
                    <a:pt x="431" y="212"/>
                  </a:lnTo>
                  <a:lnTo>
                    <a:pt x="439" y="212"/>
                  </a:lnTo>
                  <a:lnTo>
                    <a:pt x="447" y="220"/>
                  </a:lnTo>
                  <a:lnTo>
                    <a:pt x="462" y="227"/>
                  </a:lnTo>
                  <a:lnTo>
                    <a:pt x="469" y="235"/>
                  </a:lnTo>
                  <a:lnTo>
                    <a:pt x="477" y="242"/>
                  </a:lnTo>
                  <a:lnTo>
                    <a:pt x="492" y="250"/>
                  </a:lnTo>
                  <a:lnTo>
                    <a:pt x="492" y="257"/>
                  </a:lnTo>
                  <a:lnTo>
                    <a:pt x="500" y="265"/>
                  </a:lnTo>
                  <a:lnTo>
                    <a:pt x="507" y="273"/>
                  </a:lnTo>
                  <a:lnTo>
                    <a:pt x="507" y="280"/>
                  </a:lnTo>
                  <a:lnTo>
                    <a:pt x="515" y="280"/>
                  </a:lnTo>
                  <a:lnTo>
                    <a:pt x="515" y="288"/>
                  </a:lnTo>
                  <a:lnTo>
                    <a:pt x="530" y="288"/>
                  </a:lnTo>
                  <a:lnTo>
                    <a:pt x="537" y="295"/>
                  </a:lnTo>
                  <a:lnTo>
                    <a:pt x="545" y="303"/>
                  </a:lnTo>
                  <a:lnTo>
                    <a:pt x="553" y="310"/>
                  </a:lnTo>
                  <a:lnTo>
                    <a:pt x="598" y="318"/>
                  </a:lnTo>
                  <a:lnTo>
                    <a:pt x="606" y="318"/>
                  </a:lnTo>
                  <a:lnTo>
                    <a:pt x="606" y="326"/>
                  </a:lnTo>
                  <a:lnTo>
                    <a:pt x="613" y="326"/>
                  </a:lnTo>
                  <a:lnTo>
                    <a:pt x="621" y="333"/>
                  </a:lnTo>
                  <a:lnTo>
                    <a:pt x="621" y="341"/>
                  </a:lnTo>
                  <a:lnTo>
                    <a:pt x="628" y="348"/>
                  </a:lnTo>
                  <a:lnTo>
                    <a:pt x="643" y="348"/>
                  </a:lnTo>
                  <a:lnTo>
                    <a:pt x="651" y="356"/>
                  </a:lnTo>
                  <a:lnTo>
                    <a:pt x="659" y="363"/>
                  </a:lnTo>
                  <a:lnTo>
                    <a:pt x="666" y="363"/>
                  </a:lnTo>
                  <a:lnTo>
                    <a:pt x="674" y="371"/>
                  </a:lnTo>
                  <a:lnTo>
                    <a:pt x="681" y="371"/>
                  </a:lnTo>
                  <a:lnTo>
                    <a:pt x="689" y="378"/>
                  </a:lnTo>
                  <a:lnTo>
                    <a:pt x="696" y="378"/>
                  </a:lnTo>
                  <a:lnTo>
                    <a:pt x="704" y="386"/>
                  </a:lnTo>
                  <a:lnTo>
                    <a:pt x="704" y="394"/>
                  </a:lnTo>
                  <a:lnTo>
                    <a:pt x="712" y="394"/>
                  </a:lnTo>
                  <a:lnTo>
                    <a:pt x="727" y="401"/>
                  </a:lnTo>
                  <a:lnTo>
                    <a:pt x="734" y="401"/>
                  </a:lnTo>
                  <a:lnTo>
                    <a:pt x="742" y="409"/>
                  </a:lnTo>
                  <a:lnTo>
                    <a:pt x="749" y="409"/>
                  </a:lnTo>
                  <a:lnTo>
                    <a:pt x="765" y="416"/>
                  </a:lnTo>
                  <a:lnTo>
                    <a:pt x="772" y="416"/>
                  </a:lnTo>
                  <a:lnTo>
                    <a:pt x="787" y="424"/>
                  </a:lnTo>
                  <a:lnTo>
                    <a:pt x="802" y="431"/>
                  </a:lnTo>
                  <a:lnTo>
                    <a:pt x="810" y="431"/>
                  </a:lnTo>
                  <a:lnTo>
                    <a:pt x="818" y="439"/>
                  </a:lnTo>
                  <a:lnTo>
                    <a:pt x="825" y="439"/>
                  </a:lnTo>
                  <a:lnTo>
                    <a:pt x="840" y="447"/>
                  </a:lnTo>
                  <a:lnTo>
                    <a:pt x="855" y="454"/>
                  </a:lnTo>
                  <a:lnTo>
                    <a:pt x="871" y="454"/>
                  </a:lnTo>
                  <a:lnTo>
                    <a:pt x="916" y="462"/>
                  </a:lnTo>
                  <a:lnTo>
                    <a:pt x="931" y="462"/>
                  </a:lnTo>
                  <a:lnTo>
                    <a:pt x="939" y="469"/>
                  </a:lnTo>
                  <a:lnTo>
                    <a:pt x="946" y="477"/>
                  </a:lnTo>
                  <a:lnTo>
                    <a:pt x="954" y="484"/>
                  </a:lnTo>
                  <a:lnTo>
                    <a:pt x="961" y="484"/>
                  </a:lnTo>
                  <a:lnTo>
                    <a:pt x="984" y="492"/>
                  </a:lnTo>
                  <a:lnTo>
                    <a:pt x="999" y="500"/>
                  </a:lnTo>
                  <a:lnTo>
                    <a:pt x="999" y="507"/>
                  </a:lnTo>
                  <a:lnTo>
                    <a:pt x="1014" y="515"/>
                  </a:lnTo>
                  <a:lnTo>
                    <a:pt x="1030" y="522"/>
                  </a:lnTo>
                  <a:lnTo>
                    <a:pt x="1037" y="530"/>
                  </a:lnTo>
                  <a:lnTo>
                    <a:pt x="1045" y="530"/>
                  </a:lnTo>
                  <a:lnTo>
                    <a:pt x="1045" y="537"/>
                  </a:lnTo>
                  <a:lnTo>
                    <a:pt x="1052" y="537"/>
                  </a:lnTo>
                  <a:lnTo>
                    <a:pt x="1060" y="537"/>
                  </a:lnTo>
                  <a:lnTo>
                    <a:pt x="1060" y="545"/>
                  </a:lnTo>
                  <a:lnTo>
                    <a:pt x="1068" y="545"/>
                  </a:lnTo>
                  <a:lnTo>
                    <a:pt x="1090" y="553"/>
                  </a:lnTo>
                  <a:lnTo>
                    <a:pt x="1105" y="560"/>
                  </a:lnTo>
                  <a:lnTo>
                    <a:pt x="1113" y="560"/>
                  </a:lnTo>
                  <a:lnTo>
                    <a:pt x="1128" y="568"/>
                  </a:lnTo>
                  <a:lnTo>
                    <a:pt x="1143" y="568"/>
                  </a:lnTo>
                  <a:lnTo>
                    <a:pt x="1151" y="575"/>
                  </a:lnTo>
                  <a:lnTo>
                    <a:pt x="1158" y="575"/>
                  </a:lnTo>
                  <a:lnTo>
                    <a:pt x="1166" y="583"/>
                  </a:lnTo>
                  <a:lnTo>
                    <a:pt x="1174" y="583"/>
                  </a:lnTo>
                  <a:lnTo>
                    <a:pt x="1181" y="583"/>
                  </a:lnTo>
                  <a:lnTo>
                    <a:pt x="1181" y="590"/>
                  </a:lnTo>
                  <a:lnTo>
                    <a:pt x="1189" y="598"/>
                  </a:lnTo>
                  <a:lnTo>
                    <a:pt x="1196" y="598"/>
                  </a:lnTo>
                  <a:lnTo>
                    <a:pt x="1204" y="598"/>
                  </a:lnTo>
                  <a:lnTo>
                    <a:pt x="1204" y="606"/>
                  </a:lnTo>
                  <a:lnTo>
                    <a:pt x="1211" y="606"/>
                  </a:lnTo>
                  <a:lnTo>
                    <a:pt x="1211" y="613"/>
                  </a:lnTo>
                  <a:lnTo>
                    <a:pt x="1219" y="613"/>
                  </a:lnTo>
                  <a:lnTo>
                    <a:pt x="1219" y="621"/>
                  </a:lnTo>
                  <a:lnTo>
                    <a:pt x="1227" y="621"/>
                  </a:lnTo>
                  <a:lnTo>
                    <a:pt x="1234" y="621"/>
                  </a:lnTo>
                  <a:lnTo>
                    <a:pt x="1249" y="636"/>
                  </a:lnTo>
                  <a:lnTo>
                    <a:pt x="1249" y="643"/>
                  </a:lnTo>
                  <a:lnTo>
                    <a:pt x="1264" y="643"/>
                  </a:lnTo>
                  <a:lnTo>
                    <a:pt x="1272" y="643"/>
                  </a:lnTo>
                  <a:lnTo>
                    <a:pt x="1310" y="651"/>
                  </a:lnTo>
                  <a:lnTo>
                    <a:pt x="1317" y="651"/>
                  </a:lnTo>
                  <a:lnTo>
                    <a:pt x="1333" y="658"/>
                  </a:lnTo>
                  <a:lnTo>
                    <a:pt x="1340" y="666"/>
                  </a:lnTo>
                  <a:lnTo>
                    <a:pt x="1348" y="666"/>
                  </a:lnTo>
                  <a:lnTo>
                    <a:pt x="1355" y="666"/>
                  </a:lnTo>
                  <a:lnTo>
                    <a:pt x="1363" y="666"/>
                  </a:lnTo>
                  <a:lnTo>
                    <a:pt x="1370" y="666"/>
                  </a:lnTo>
                  <a:lnTo>
                    <a:pt x="1378" y="674"/>
                  </a:lnTo>
                  <a:lnTo>
                    <a:pt x="1386" y="674"/>
                  </a:lnTo>
                  <a:lnTo>
                    <a:pt x="1386" y="681"/>
                  </a:lnTo>
                  <a:lnTo>
                    <a:pt x="1401" y="681"/>
                  </a:lnTo>
                  <a:lnTo>
                    <a:pt x="1401" y="689"/>
                  </a:lnTo>
                  <a:lnTo>
                    <a:pt x="1408" y="696"/>
                  </a:lnTo>
                  <a:lnTo>
                    <a:pt x="1416" y="704"/>
                  </a:lnTo>
                  <a:lnTo>
                    <a:pt x="1423" y="704"/>
                  </a:lnTo>
                  <a:lnTo>
                    <a:pt x="1431" y="704"/>
                  </a:lnTo>
                  <a:lnTo>
                    <a:pt x="1446" y="704"/>
                  </a:lnTo>
                  <a:lnTo>
                    <a:pt x="1454" y="711"/>
                  </a:lnTo>
                  <a:lnTo>
                    <a:pt x="1454" y="719"/>
                  </a:lnTo>
                  <a:lnTo>
                    <a:pt x="1469" y="727"/>
                  </a:lnTo>
                  <a:lnTo>
                    <a:pt x="1469" y="734"/>
                  </a:lnTo>
                  <a:lnTo>
                    <a:pt x="1484" y="742"/>
                  </a:lnTo>
                  <a:lnTo>
                    <a:pt x="1492" y="742"/>
                  </a:lnTo>
                  <a:lnTo>
                    <a:pt x="1499" y="742"/>
                  </a:lnTo>
                  <a:lnTo>
                    <a:pt x="1507" y="742"/>
                  </a:lnTo>
                  <a:lnTo>
                    <a:pt x="1522" y="742"/>
                  </a:lnTo>
                  <a:lnTo>
                    <a:pt x="1522" y="749"/>
                  </a:lnTo>
                  <a:lnTo>
                    <a:pt x="1537" y="749"/>
                  </a:lnTo>
                  <a:lnTo>
                    <a:pt x="1537" y="757"/>
                  </a:lnTo>
                  <a:lnTo>
                    <a:pt x="1545" y="757"/>
                  </a:lnTo>
                  <a:lnTo>
                    <a:pt x="1560" y="764"/>
                  </a:lnTo>
                  <a:lnTo>
                    <a:pt x="1582" y="764"/>
                  </a:lnTo>
                  <a:lnTo>
                    <a:pt x="1590" y="764"/>
                  </a:lnTo>
                  <a:lnTo>
                    <a:pt x="1598" y="764"/>
                  </a:lnTo>
                  <a:lnTo>
                    <a:pt x="1605" y="764"/>
                  </a:lnTo>
                  <a:lnTo>
                    <a:pt x="1605" y="772"/>
                  </a:lnTo>
                  <a:lnTo>
                    <a:pt x="1613" y="780"/>
                  </a:lnTo>
                  <a:lnTo>
                    <a:pt x="1620" y="780"/>
                  </a:lnTo>
                  <a:lnTo>
                    <a:pt x="1628" y="780"/>
                  </a:lnTo>
                  <a:lnTo>
                    <a:pt x="1635" y="780"/>
                  </a:lnTo>
                  <a:lnTo>
                    <a:pt x="1643" y="787"/>
                  </a:lnTo>
                  <a:lnTo>
                    <a:pt x="1651" y="787"/>
                  </a:lnTo>
                  <a:lnTo>
                    <a:pt x="1666" y="795"/>
                  </a:lnTo>
                  <a:lnTo>
                    <a:pt x="1673" y="795"/>
                  </a:lnTo>
                  <a:lnTo>
                    <a:pt x="1681" y="795"/>
                  </a:lnTo>
                  <a:lnTo>
                    <a:pt x="1688" y="795"/>
                  </a:lnTo>
                  <a:lnTo>
                    <a:pt x="1688" y="802"/>
                  </a:lnTo>
                  <a:lnTo>
                    <a:pt x="1711" y="802"/>
                  </a:lnTo>
                  <a:lnTo>
                    <a:pt x="1719" y="802"/>
                  </a:lnTo>
                  <a:lnTo>
                    <a:pt x="1726" y="802"/>
                  </a:lnTo>
                  <a:lnTo>
                    <a:pt x="1726" y="810"/>
                  </a:lnTo>
                  <a:lnTo>
                    <a:pt x="1734" y="817"/>
                  </a:lnTo>
                  <a:lnTo>
                    <a:pt x="1742" y="817"/>
                  </a:lnTo>
                  <a:lnTo>
                    <a:pt x="1742" y="825"/>
                  </a:lnTo>
                  <a:lnTo>
                    <a:pt x="1749" y="833"/>
                  </a:lnTo>
                  <a:lnTo>
                    <a:pt x="1757" y="833"/>
                  </a:lnTo>
                  <a:lnTo>
                    <a:pt x="1757" y="840"/>
                  </a:lnTo>
                  <a:lnTo>
                    <a:pt x="1764" y="840"/>
                  </a:lnTo>
                  <a:lnTo>
                    <a:pt x="1772" y="840"/>
                  </a:lnTo>
                  <a:lnTo>
                    <a:pt x="1787" y="840"/>
                  </a:lnTo>
                  <a:lnTo>
                    <a:pt x="1787" y="848"/>
                  </a:lnTo>
                  <a:lnTo>
                    <a:pt x="1795" y="848"/>
                  </a:lnTo>
                  <a:lnTo>
                    <a:pt x="1802" y="848"/>
                  </a:lnTo>
                  <a:lnTo>
                    <a:pt x="1802" y="855"/>
                  </a:lnTo>
                  <a:lnTo>
                    <a:pt x="1810" y="855"/>
                  </a:lnTo>
                  <a:lnTo>
                    <a:pt x="1817" y="863"/>
                  </a:lnTo>
                  <a:lnTo>
                    <a:pt x="1832" y="870"/>
                  </a:lnTo>
                  <a:lnTo>
                    <a:pt x="1840" y="870"/>
                  </a:lnTo>
                  <a:lnTo>
                    <a:pt x="1848" y="870"/>
                  </a:lnTo>
                  <a:lnTo>
                    <a:pt x="1855" y="870"/>
                  </a:lnTo>
                  <a:lnTo>
                    <a:pt x="1863" y="870"/>
                  </a:lnTo>
                  <a:lnTo>
                    <a:pt x="1878" y="878"/>
                  </a:lnTo>
                  <a:lnTo>
                    <a:pt x="1908" y="878"/>
                  </a:lnTo>
                  <a:lnTo>
                    <a:pt x="1908" y="886"/>
                  </a:lnTo>
                  <a:lnTo>
                    <a:pt x="1916" y="893"/>
                  </a:lnTo>
                  <a:lnTo>
                    <a:pt x="1923" y="893"/>
                  </a:lnTo>
                  <a:lnTo>
                    <a:pt x="1938" y="893"/>
                  </a:lnTo>
                  <a:lnTo>
                    <a:pt x="1946" y="893"/>
                  </a:lnTo>
                  <a:lnTo>
                    <a:pt x="1954" y="893"/>
                  </a:lnTo>
                  <a:lnTo>
                    <a:pt x="1961" y="901"/>
                  </a:lnTo>
                  <a:lnTo>
                    <a:pt x="1969" y="901"/>
                  </a:lnTo>
                  <a:lnTo>
                    <a:pt x="1976" y="901"/>
                  </a:lnTo>
                  <a:lnTo>
                    <a:pt x="1984" y="901"/>
                  </a:lnTo>
                  <a:lnTo>
                    <a:pt x="1991" y="901"/>
                  </a:lnTo>
                  <a:lnTo>
                    <a:pt x="1999" y="908"/>
                  </a:lnTo>
                  <a:lnTo>
                    <a:pt x="2007" y="916"/>
                  </a:lnTo>
                  <a:lnTo>
                    <a:pt x="2014" y="923"/>
                  </a:lnTo>
                  <a:lnTo>
                    <a:pt x="2014" y="931"/>
                  </a:lnTo>
                  <a:lnTo>
                    <a:pt x="2014" y="938"/>
                  </a:lnTo>
                  <a:lnTo>
                    <a:pt x="2014" y="946"/>
                  </a:lnTo>
                  <a:lnTo>
                    <a:pt x="2022" y="946"/>
                  </a:lnTo>
                  <a:lnTo>
                    <a:pt x="2029" y="954"/>
                  </a:lnTo>
                  <a:lnTo>
                    <a:pt x="2037" y="961"/>
                  </a:lnTo>
                  <a:lnTo>
                    <a:pt x="2044" y="961"/>
                  </a:lnTo>
                  <a:lnTo>
                    <a:pt x="2052" y="961"/>
                  </a:lnTo>
                  <a:lnTo>
                    <a:pt x="2060" y="961"/>
                  </a:lnTo>
                  <a:lnTo>
                    <a:pt x="2060" y="969"/>
                  </a:lnTo>
                  <a:lnTo>
                    <a:pt x="2082" y="969"/>
                  </a:lnTo>
                  <a:lnTo>
                    <a:pt x="2090" y="969"/>
                  </a:lnTo>
                  <a:lnTo>
                    <a:pt x="2097" y="969"/>
                  </a:lnTo>
                  <a:lnTo>
                    <a:pt x="2105" y="976"/>
                  </a:lnTo>
                  <a:lnTo>
                    <a:pt x="2113" y="976"/>
                  </a:lnTo>
                  <a:lnTo>
                    <a:pt x="2135" y="976"/>
                  </a:lnTo>
                  <a:lnTo>
                    <a:pt x="2135" y="984"/>
                  </a:lnTo>
                  <a:lnTo>
                    <a:pt x="2158" y="984"/>
                  </a:lnTo>
                  <a:lnTo>
                    <a:pt x="2166" y="984"/>
                  </a:lnTo>
                  <a:lnTo>
                    <a:pt x="2166" y="991"/>
                  </a:lnTo>
                  <a:lnTo>
                    <a:pt x="2181" y="991"/>
                  </a:lnTo>
                  <a:lnTo>
                    <a:pt x="2188" y="991"/>
                  </a:lnTo>
                  <a:lnTo>
                    <a:pt x="2211" y="991"/>
                  </a:lnTo>
                  <a:lnTo>
                    <a:pt x="2219" y="991"/>
                  </a:lnTo>
                  <a:lnTo>
                    <a:pt x="2226" y="991"/>
                  </a:lnTo>
                  <a:lnTo>
                    <a:pt x="2241" y="991"/>
                  </a:lnTo>
                  <a:lnTo>
                    <a:pt x="2241" y="999"/>
                  </a:lnTo>
                  <a:lnTo>
                    <a:pt x="2249" y="999"/>
                  </a:lnTo>
                  <a:lnTo>
                    <a:pt x="2256" y="1007"/>
                  </a:lnTo>
                  <a:lnTo>
                    <a:pt x="2264" y="1007"/>
                  </a:lnTo>
                  <a:lnTo>
                    <a:pt x="2272" y="1007"/>
                  </a:lnTo>
                  <a:lnTo>
                    <a:pt x="2272" y="1014"/>
                  </a:lnTo>
                  <a:lnTo>
                    <a:pt x="2287" y="1022"/>
                  </a:lnTo>
                  <a:lnTo>
                    <a:pt x="2287" y="1029"/>
                  </a:lnTo>
                  <a:lnTo>
                    <a:pt x="2294" y="1037"/>
                  </a:lnTo>
                  <a:lnTo>
                    <a:pt x="2302" y="1037"/>
                  </a:lnTo>
                  <a:lnTo>
                    <a:pt x="2325" y="1037"/>
                  </a:lnTo>
                  <a:lnTo>
                    <a:pt x="2340" y="1037"/>
                  </a:lnTo>
                  <a:lnTo>
                    <a:pt x="2347" y="1037"/>
                  </a:lnTo>
                  <a:lnTo>
                    <a:pt x="2355" y="1037"/>
                  </a:lnTo>
                  <a:lnTo>
                    <a:pt x="2370" y="1044"/>
                  </a:lnTo>
                  <a:lnTo>
                    <a:pt x="2385" y="1044"/>
                  </a:lnTo>
                  <a:lnTo>
                    <a:pt x="2393" y="1044"/>
                  </a:lnTo>
                  <a:lnTo>
                    <a:pt x="2400" y="1044"/>
                  </a:lnTo>
                  <a:lnTo>
                    <a:pt x="2415" y="1052"/>
                  </a:lnTo>
                  <a:lnTo>
                    <a:pt x="2423" y="1060"/>
                  </a:lnTo>
                  <a:lnTo>
                    <a:pt x="2438" y="1060"/>
                  </a:lnTo>
                  <a:lnTo>
                    <a:pt x="2446" y="1060"/>
                  </a:lnTo>
                  <a:lnTo>
                    <a:pt x="2453" y="1060"/>
                  </a:lnTo>
                  <a:lnTo>
                    <a:pt x="2461" y="1060"/>
                  </a:lnTo>
                  <a:lnTo>
                    <a:pt x="2469" y="1067"/>
                  </a:lnTo>
                  <a:lnTo>
                    <a:pt x="2469" y="1082"/>
                  </a:lnTo>
                  <a:lnTo>
                    <a:pt x="2469" y="1097"/>
                  </a:lnTo>
                  <a:lnTo>
                    <a:pt x="2476" y="1105"/>
                  </a:lnTo>
                  <a:lnTo>
                    <a:pt x="2491" y="1113"/>
                  </a:lnTo>
                  <a:lnTo>
                    <a:pt x="2499" y="1113"/>
                  </a:lnTo>
                  <a:lnTo>
                    <a:pt x="2506" y="1113"/>
                  </a:lnTo>
                  <a:lnTo>
                    <a:pt x="2529" y="1113"/>
                  </a:lnTo>
                  <a:lnTo>
                    <a:pt x="2537" y="1113"/>
                  </a:lnTo>
                  <a:lnTo>
                    <a:pt x="2552" y="1120"/>
                  </a:lnTo>
                  <a:lnTo>
                    <a:pt x="2567" y="1120"/>
                  </a:lnTo>
                  <a:lnTo>
                    <a:pt x="2582" y="1128"/>
                  </a:lnTo>
                  <a:lnTo>
                    <a:pt x="2590" y="1128"/>
                  </a:lnTo>
                  <a:lnTo>
                    <a:pt x="2620" y="1128"/>
                  </a:lnTo>
                  <a:lnTo>
                    <a:pt x="2643" y="1128"/>
                  </a:lnTo>
                  <a:lnTo>
                    <a:pt x="2650" y="1128"/>
                  </a:lnTo>
                  <a:lnTo>
                    <a:pt x="2665" y="1128"/>
                  </a:lnTo>
                  <a:lnTo>
                    <a:pt x="2688" y="1128"/>
                  </a:lnTo>
                  <a:lnTo>
                    <a:pt x="2696" y="1128"/>
                  </a:lnTo>
                  <a:lnTo>
                    <a:pt x="2703" y="1128"/>
                  </a:lnTo>
                  <a:lnTo>
                    <a:pt x="2718" y="1128"/>
                  </a:lnTo>
                  <a:lnTo>
                    <a:pt x="2726" y="1128"/>
                  </a:lnTo>
                  <a:lnTo>
                    <a:pt x="2734" y="1128"/>
                  </a:lnTo>
                  <a:lnTo>
                    <a:pt x="2749" y="1128"/>
                  </a:lnTo>
                  <a:lnTo>
                    <a:pt x="2756" y="1128"/>
                  </a:lnTo>
                  <a:lnTo>
                    <a:pt x="2764" y="1128"/>
                  </a:lnTo>
                  <a:lnTo>
                    <a:pt x="2771" y="1128"/>
                  </a:lnTo>
                  <a:lnTo>
                    <a:pt x="2779" y="1128"/>
                  </a:lnTo>
                  <a:lnTo>
                    <a:pt x="2787" y="1128"/>
                  </a:lnTo>
                  <a:lnTo>
                    <a:pt x="2794" y="1128"/>
                  </a:lnTo>
                  <a:lnTo>
                    <a:pt x="2802" y="1128"/>
                  </a:lnTo>
                  <a:lnTo>
                    <a:pt x="2809" y="1128"/>
                  </a:lnTo>
                  <a:lnTo>
                    <a:pt x="2817" y="1128"/>
                  </a:lnTo>
                  <a:lnTo>
                    <a:pt x="2824" y="1128"/>
                  </a:lnTo>
                  <a:lnTo>
                    <a:pt x="2832" y="1128"/>
                  </a:lnTo>
                  <a:lnTo>
                    <a:pt x="2847" y="1128"/>
                  </a:lnTo>
                  <a:lnTo>
                    <a:pt x="2855" y="1128"/>
                  </a:lnTo>
                  <a:lnTo>
                    <a:pt x="2870" y="1128"/>
                  </a:lnTo>
                  <a:lnTo>
                    <a:pt x="2870" y="1150"/>
                  </a:lnTo>
                  <a:lnTo>
                    <a:pt x="2877" y="1150"/>
                  </a:lnTo>
                  <a:lnTo>
                    <a:pt x="2885" y="1150"/>
                  </a:lnTo>
                  <a:lnTo>
                    <a:pt x="2893" y="1150"/>
                  </a:lnTo>
                  <a:lnTo>
                    <a:pt x="2915" y="1150"/>
                  </a:lnTo>
                  <a:lnTo>
                    <a:pt x="2923" y="1150"/>
                  </a:lnTo>
                  <a:lnTo>
                    <a:pt x="2930" y="1150"/>
                  </a:lnTo>
                  <a:lnTo>
                    <a:pt x="2938" y="1150"/>
                  </a:lnTo>
                  <a:lnTo>
                    <a:pt x="2953" y="1166"/>
                  </a:lnTo>
                  <a:lnTo>
                    <a:pt x="2961" y="1166"/>
                  </a:lnTo>
                  <a:lnTo>
                    <a:pt x="2961" y="1188"/>
                  </a:lnTo>
                  <a:lnTo>
                    <a:pt x="2968" y="1188"/>
                  </a:lnTo>
                  <a:lnTo>
                    <a:pt x="2983" y="1188"/>
                  </a:lnTo>
                  <a:lnTo>
                    <a:pt x="2999" y="1188"/>
                  </a:lnTo>
                  <a:lnTo>
                    <a:pt x="3006" y="1188"/>
                  </a:lnTo>
                  <a:lnTo>
                    <a:pt x="3021" y="1188"/>
                  </a:lnTo>
                  <a:lnTo>
                    <a:pt x="3029" y="1188"/>
                  </a:lnTo>
                  <a:lnTo>
                    <a:pt x="3036" y="1188"/>
                  </a:lnTo>
                  <a:lnTo>
                    <a:pt x="3052" y="1188"/>
                  </a:lnTo>
                  <a:lnTo>
                    <a:pt x="3074" y="1188"/>
                  </a:lnTo>
                  <a:lnTo>
                    <a:pt x="3082" y="1188"/>
                  </a:lnTo>
                  <a:lnTo>
                    <a:pt x="3089" y="1188"/>
                  </a:lnTo>
                  <a:lnTo>
                    <a:pt x="3097" y="1188"/>
                  </a:lnTo>
                  <a:lnTo>
                    <a:pt x="3112" y="1188"/>
                  </a:lnTo>
                  <a:lnTo>
                    <a:pt x="3120" y="1188"/>
                  </a:lnTo>
                  <a:lnTo>
                    <a:pt x="3143" y="1188"/>
                  </a:lnTo>
                  <a:lnTo>
                    <a:pt x="3150" y="1188"/>
                  </a:lnTo>
                  <a:lnTo>
                    <a:pt x="3158" y="1188"/>
                  </a:lnTo>
                  <a:lnTo>
                    <a:pt x="3165" y="1188"/>
                  </a:lnTo>
                  <a:lnTo>
                    <a:pt x="3188" y="1188"/>
                  </a:lnTo>
                  <a:lnTo>
                    <a:pt x="3211" y="1188"/>
                  </a:lnTo>
                  <a:lnTo>
                    <a:pt x="3218" y="1188"/>
                  </a:lnTo>
                  <a:lnTo>
                    <a:pt x="3226" y="1188"/>
                  </a:lnTo>
                  <a:lnTo>
                    <a:pt x="3233" y="1188"/>
                  </a:lnTo>
                  <a:lnTo>
                    <a:pt x="3241" y="1188"/>
                  </a:lnTo>
                  <a:lnTo>
                    <a:pt x="3249" y="1188"/>
                  </a:lnTo>
                  <a:lnTo>
                    <a:pt x="3256" y="1188"/>
                  </a:lnTo>
                  <a:lnTo>
                    <a:pt x="3294" y="1188"/>
                  </a:lnTo>
                  <a:lnTo>
                    <a:pt x="3302" y="1188"/>
                  </a:lnTo>
                  <a:lnTo>
                    <a:pt x="3309" y="1188"/>
                  </a:lnTo>
                  <a:lnTo>
                    <a:pt x="3324" y="1188"/>
                  </a:lnTo>
                  <a:lnTo>
                    <a:pt x="3332" y="1188"/>
                  </a:lnTo>
                  <a:lnTo>
                    <a:pt x="3377" y="1188"/>
                  </a:lnTo>
                  <a:lnTo>
                    <a:pt x="3400" y="1188"/>
                  </a:lnTo>
                  <a:lnTo>
                    <a:pt x="3408" y="1188"/>
                  </a:lnTo>
                  <a:lnTo>
                    <a:pt x="3430" y="1188"/>
                  </a:lnTo>
                  <a:lnTo>
                    <a:pt x="3468" y="1188"/>
                  </a:lnTo>
                  <a:lnTo>
                    <a:pt x="3506" y="1188"/>
                  </a:lnTo>
                  <a:lnTo>
                    <a:pt x="3559" y="1188"/>
                  </a:lnTo>
                  <a:lnTo>
                    <a:pt x="3604" y="1188"/>
                  </a:lnTo>
                  <a:lnTo>
                    <a:pt x="3627" y="1188"/>
                  </a:lnTo>
                </a:path>
              </a:pathLst>
            </a:custGeom>
            <a:noFill/>
            <a:ln w="28575" cap="rnd">
              <a:solidFill>
                <a:srgbClr val="00FF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de-DE" altLang="de-DE" sz="1800"/>
            </a:p>
          </p:txBody>
        </p:sp>
        <p:sp>
          <p:nvSpPr>
            <p:cNvPr id="103495" name="Line 53"/>
            <p:cNvSpPr>
              <a:spLocks noChangeShapeType="1"/>
            </p:cNvSpPr>
            <p:nvPr/>
          </p:nvSpPr>
          <p:spPr bwMode="auto">
            <a:xfrm>
              <a:off x="5293" y="2223"/>
              <a:ext cx="204" cy="0"/>
            </a:xfrm>
            <a:prstGeom prst="line">
              <a:avLst/>
            </a:prstGeom>
            <a:noFill/>
            <a:ln w="254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19862" name="Rectangle 54"/>
            <p:cNvSpPr>
              <a:spLocks noChangeArrowheads="1"/>
            </p:cNvSpPr>
            <p:nvPr/>
          </p:nvSpPr>
          <p:spPr bwMode="auto">
            <a:xfrm>
              <a:off x="5829" y="2128"/>
              <a:ext cx="669" cy="204"/>
            </a:xfrm>
            <a:prstGeom prst="rect">
              <a:avLst/>
            </a:prstGeom>
            <a:noFill/>
            <a:ln w="9525">
              <a:noFill/>
              <a:miter lim="800000"/>
              <a:headEnd/>
              <a:tailEnd/>
            </a:ln>
            <a:effectLst/>
          </p:spPr>
          <p:txBody>
            <a:bodyPr wrap="none" lIns="69056" tIns="34529" rIns="69056" bIns="34529">
              <a:spAutoFit/>
            </a:bodyPr>
            <a:lstStyle/>
            <a:p>
              <a:pPr>
                <a:defRPr/>
              </a:pPr>
              <a:r>
                <a:rPr lang="de-DE" sz="1125" b="1" dirty="0" err="1">
                  <a:solidFill>
                    <a:srgbClr val="004D74"/>
                  </a:solidFill>
                  <a:latin typeface="Arial" charset="0"/>
                </a:rPr>
                <a:t>Zoladex</a:t>
              </a:r>
              <a:r>
                <a:rPr lang="de-DE" sz="1125" b="1" dirty="0">
                  <a:solidFill>
                    <a:srgbClr val="004D74"/>
                  </a:solidFill>
                  <a:latin typeface="Arial" charset="0"/>
                </a:rPr>
                <a:t>**</a:t>
              </a:r>
            </a:p>
          </p:txBody>
        </p:sp>
      </p:grpSp>
      <p:grpSp>
        <p:nvGrpSpPr>
          <p:cNvPr id="3" name="Group 55"/>
          <p:cNvGrpSpPr>
            <a:grpSpLocks/>
          </p:cNvGrpSpPr>
          <p:nvPr/>
        </p:nvGrpSpPr>
        <p:grpSpPr bwMode="auto">
          <a:xfrm>
            <a:off x="2381250" y="1422797"/>
            <a:ext cx="6070998" cy="1909763"/>
            <a:chOff x="1400" y="1195"/>
            <a:chExt cx="5099" cy="1604"/>
          </a:xfrm>
        </p:grpSpPr>
        <p:sp>
          <p:nvSpPr>
            <p:cNvPr id="103491" name="Freeform 56"/>
            <p:cNvSpPr>
              <a:spLocks/>
            </p:cNvSpPr>
            <p:nvPr/>
          </p:nvSpPr>
          <p:spPr bwMode="auto">
            <a:xfrm>
              <a:off x="1400" y="1195"/>
              <a:ext cx="3545" cy="1325"/>
            </a:xfrm>
            <a:custGeom>
              <a:avLst/>
              <a:gdLst>
                <a:gd name="T0" fmla="*/ 53 w 3545"/>
                <a:gd name="T1" fmla="*/ 15 h 1325"/>
                <a:gd name="T2" fmla="*/ 136 w 3545"/>
                <a:gd name="T3" fmla="*/ 23 h 1325"/>
                <a:gd name="T4" fmla="*/ 287 w 3545"/>
                <a:gd name="T5" fmla="*/ 45 h 1325"/>
                <a:gd name="T6" fmla="*/ 371 w 3545"/>
                <a:gd name="T7" fmla="*/ 76 h 1325"/>
                <a:gd name="T8" fmla="*/ 401 w 3545"/>
                <a:gd name="T9" fmla="*/ 121 h 1325"/>
                <a:gd name="T10" fmla="*/ 447 w 3545"/>
                <a:gd name="T11" fmla="*/ 151 h 1325"/>
                <a:gd name="T12" fmla="*/ 484 w 3545"/>
                <a:gd name="T13" fmla="*/ 189 h 1325"/>
                <a:gd name="T14" fmla="*/ 537 w 3545"/>
                <a:gd name="T15" fmla="*/ 220 h 1325"/>
                <a:gd name="T16" fmla="*/ 590 w 3545"/>
                <a:gd name="T17" fmla="*/ 257 h 1325"/>
                <a:gd name="T18" fmla="*/ 636 w 3545"/>
                <a:gd name="T19" fmla="*/ 288 h 1325"/>
                <a:gd name="T20" fmla="*/ 681 w 3545"/>
                <a:gd name="T21" fmla="*/ 318 h 1325"/>
                <a:gd name="T22" fmla="*/ 727 w 3545"/>
                <a:gd name="T23" fmla="*/ 348 h 1325"/>
                <a:gd name="T24" fmla="*/ 780 w 3545"/>
                <a:gd name="T25" fmla="*/ 378 h 1325"/>
                <a:gd name="T26" fmla="*/ 825 w 3545"/>
                <a:gd name="T27" fmla="*/ 431 h 1325"/>
                <a:gd name="T28" fmla="*/ 924 w 3545"/>
                <a:gd name="T29" fmla="*/ 462 h 1325"/>
                <a:gd name="T30" fmla="*/ 984 w 3545"/>
                <a:gd name="T31" fmla="*/ 507 h 1325"/>
                <a:gd name="T32" fmla="*/ 1014 w 3545"/>
                <a:gd name="T33" fmla="*/ 545 h 1325"/>
                <a:gd name="T34" fmla="*/ 1052 w 3545"/>
                <a:gd name="T35" fmla="*/ 568 h 1325"/>
                <a:gd name="T36" fmla="*/ 1121 w 3545"/>
                <a:gd name="T37" fmla="*/ 598 h 1325"/>
                <a:gd name="T38" fmla="*/ 1181 w 3545"/>
                <a:gd name="T39" fmla="*/ 621 h 1325"/>
                <a:gd name="T40" fmla="*/ 1249 w 3545"/>
                <a:gd name="T41" fmla="*/ 643 h 1325"/>
                <a:gd name="T42" fmla="*/ 1310 w 3545"/>
                <a:gd name="T43" fmla="*/ 666 h 1325"/>
                <a:gd name="T44" fmla="*/ 1401 w 3545"/>
                <a:gd name="T45" fmla="*/ 681 h 1325"/>
                <a:gd name="T46" fmla="*/ 1439 w 3545"/>
                <a:gd name="T47" fmla="*/ 696 h 1325"/>
                <a:gd name="T48" fmla="*/ 1492 w 3545"/>
                <a:gd name="T49" fmla="*/ 727 h 1325"/>
                <a:gd name="T50" fmla="*/ 1575 w 3545"/>
                <a:gd name="T51" fmla="*/ 734 h 1325"/>
                <a:gd name="T52" fmla="*/ 1620 w 3545"/>
                <a:gd name="T53" fmla="*/ 757 h 1325"/>
                <a:gd name="T54" fmla="*/ 1681 w 3545"/>
                <a:gd name="T55" fmla="*/ 780 h 1325"/>
                <a:gd name="T56" fmla="*/ 1742 w 3545"/>
                <a:gd name="T57" fmla="*/ 802 h 1325"/>
                <a:gd name="T58" fmla="*/ 1817 w 3545"/>
                <a:gd name="T59" fmla="*/ 825 h 1325"/>
                <a:gd name="T60" fmla="*/ 1870 w 3545"/>
                <a:gd name="T61" fmla="*/ 840 h 1325"/>
                <a:gd name="T62" fmla="*/ 1931 w 3545"/>
                <a:gd name="T63" fmla="*/ 855 h 1325"/>
                <a:gd name="T64" fmla="*/ 1976 w 3545"/>
                <a:gd name="T65" fmla="*/ 878 h 1325"/>
                <a:gd name="T66" fmla="*/ 2022 w 3545"/>
                <a:gd name="T67" fmla="*/ 893 h 1325"/>
                <a:gd name="T68" fmla="*/ 2067 w 3545"/>
                <a:gd name="T69" fmla="*/ 916 h 1325"/>
                <a:gd name="T70" fmla="*/ 2120 w 3545"/>
                <a:gd name="T71" fmla="*/ 916 h 1325"/>
                <a:gd name="T72" fmla="*/ 2173 w 3545"/>
                <a:gd name="T73" fmla="*/ 946 h 1325"/>
                <a:gd name="T74" fmla="*/ 2219 w 3545"/>
                <a:gd name="T75" fmla="*/ 961 h 1325"/>
                <a:gd name="T76" fmla="*/ 2302 w 3545"/>
                <a:gd name="T77" fmla="*/ 991 h 1325"/>
                <a:gd name="T78" fmla="*/ 2355 w 3545"/>
                <a:gd name="T79" fmla="*/ 1022 h 1325"/>
                <a:gd name="T80" fmla="*/ 2393 w 3545"/>
                <a:gd name="T81" fmla="*/ 1044 h 1325"/>
                <a:gd name="T82" fmla="*/ 2438 w 3545"/>
                <a:gd name="T83" fmla="*/ 1060 h 1325"/>
                <a:gd name="T84" fmla="*/ 2506 w 3545"/>
                <a:gd name="T85" fmla="*/ 1060 h 1325"/>
                <a:gd name="T86" fmla="*/ 2575 w 3545"/>
                <a:gd name="T87" fmla="*/ 1067 h 1325"/>
                <a:gd name="T88" fmla="*/ 2650 w 3545"/>
                <a:gd name="T89" fmla="*/ 1090 h 1325"/>
                <a:gd name="T90" fmla="*/ 2703 w 3545"/>
                <a:gd name="T91" fmla="*/ 1097 h 1325"/>
                <a:gd name="T92" fmla="*/ 2756 w 3545"/>
                <a:gd name="T93" fmla="*/ 1097 h 1325"/>
                <a:gd name="T94" fmla="*/ 2809 w 3545"/>
                <a:gd name="T95" fmla="*/ 1113 h 1325"/>
                <a:gd name="T96" fmla="*/ 2862 w 3545"/>
                <a:gd name="T97" fmla="*/ 1113 h 1325"/>
                <a:gd name="T98" fmla="*/ 2953 w 3545"/>
                <a:gd name="T99" fmla="*/ 1113 h 1325"/>
                <a:gd name="T100" fmla="*/ 3029 w 3545"/>
                <a:gd name="T101" fmla="*/ 1113 h 1325"/>
                <a:gd name="T102" fmla="*/ 3135 w 3545"/>
                <a:gd name="T103" fmla="*/ 1143 h 1325"/>
                <a:gd name="T104" fmla="*/ 3196 w 3545"/>
                <a:gd name="T105" fmla="*/ 1271 h 1325"/>
                <a:gd name="T106" fmla="*/ 3264 w 3545"/>
                <a:gd name="T107" fmla="*/ 1324 h 1325"/>
                <a:gd name="T108" fmla="*/ 3385 w 3545"/>
                <a:gd name="T109" fmla="*/ 1324 h 132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45"/>
                <a:gd name="T166" fmla="*/ 0 h 1325"/>
                <a:gd name="T167" fmla="*/ 3545 w 3545"/>
                <a:gd name="T168" fmla="*/ 1325 h 132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45" h="1325">
                  <a:moveTo>
                    <a:pt x="0" y="0"/>
                  </a:moveTo>
                  <a:lnTo>
                    <a:pt x="0" y="0"/>
                  </a:lnTo>
                  <a:lnTo>
                    <a:pt x="7" y="0"/>
                  </a:lnTo>
                  <a:lnTo>
                    <a:pt x="15" y="8"/>
                  </a:lnTo>
                  <a:lnTo>
                    <a:pt x="22" y="8"/>
                  </a:lnTo>
                  <a:lnTo>
                    <a:pt x="30" y="8"/>
                  </a:lnTo>
                  <a:lnTo>
                    <a:pt x="53" y="15"/>
                  </a:lnTo>
                  <a:lnTo>
                    <a:pt x="60" y="15"/>
                  </a:lnTo>
                  <a:lnTo>
                    <a:pt x="68" y="15"/>
                  </a:lnTo>
                  <a:lnTo>
                    <a:pt x="75" y="15"/>
                  </a:lnTo>
                  <a:lnTo>
                    <a:pt x="75" y="23"/>
                  </a:lnTo>
                  <a:lnTo>
                    <a:pt x="83" y="23"/>
                  </a:lnTo>
                  <a:lnTo>
                    <a:pt x="91" y="23"/>
                  </a:lnTo>
                  <a:lnTo>
                    <a:pt x="136" y="23"/>
                  </a:lnTo>
                  <a:lnTo>
                    <a:pt x="144" y="23"/>
                  </a:lnTo>
                  <a:lnTo>
                    <a:pt x="234" y="30"/>
                  </a:lnTo>
                  <a:lnTo>
                    <a:pt x="250" y="30"/>
                  </a:lnTo>
                  <a:lnTo>
                    <a:pt x="257" y="30"/>
                  </a:lnTo>
                  <a:lnTo>
                    <a:pt x="257" y="38"/>
                  </a:lnTo>
                  <a:lnTo>
                    <a:pt x="265" y="38"/>
                  </a:lnTo>
                  <a:lnTo>
                    <a:pt x="287" y="45"/>
                  </a:lnTo>
                  <a:lnTo>
                    <a:pt x="295" y="45"/>
                  </a:lnTo>
                  <a:lnTo>
                    <a:pt x="295" y="53"/>
                  </a:lnTo>
                  <a:lnTo>
                    <a:pt x="303" y="53"/>
                  </a:lnTo>
                  <a:lnTo>
                    <a:pt x="348" y="61"/>
                  </a:lnTo>
                  <a:lnTo>
                    <a:pt x="348" y="68"/>
                  </a:lnTo>
                  <a:lnTo>
                    <a:pt x="363" y="76"/>
                  </a:lnTo>
                  <a:lnTo>
                    <a:pt x="371" y="76"/>
                  </a:lnTo>
                  <a:lnTo>
                    <a:pt x="371" y="83"/>
                  </a:lnTo>
                  <a:lnTo>
                    <a:pt x="371" y="91"/>
                  </a:lnTo>
                  <a:lnTo>
                    <a:pt x="386" y="98"/>
                  </a:lnTo>
                  <a:lnTo>
                    <a:pt x="386" y="106"/>
                  </a:lnTo>
                  <a:lnTo>
                    <a:pt x="394" y="106"/>
                  </a:lnTo>
                  <a:lnTo>
                    <a:pt x="394" y="114"/>
                  </a:lnTo>
                  <a:lnTo>
                    <a:pt x="401" y="121"/>
                  </a:lnTo>
                  <a:lnTo>
                    <a:pt x="409" y="129"/>
                  </a:lnTo>
                  <a:lnTo>
                    <a:pt x="416" y="129"/>
                  </a:lnTo>
                  <a:lnTo>
                    <a:pt x="416" y="136"/>
                  </a:lnTo>
                  <a:lnTo>
                    <a:pt x="424" y="144"/>
                  </a:lnTo>
                  <a:lnTo>
                    <a:pt x="431" y="144"/>
                  </a:lnTo>
                  <a:lnTo>
                    <a:pt x="431" y="151"/>
                  </a:lnTo>
                  <a:lnTo>
                    <a:pt x="447" y="151"/>
                  </a:lnTo>
                  <a:lnTo>
                    <a:pt x="454" y="159"/>
                  </a:lnTo>
                  <a:lnTo>
                    <a:pt x="454" y="167"/>
                  </a:lnTo>
                  <a:lnTo>
                    <a:pt x="462" y="167"/>
                  </a:lnTo>
                  <a:lnTo>
                    <a:pt x="469" y="174"/>
                  </a:lnTo>
                  <a:lnTo>
                    <a:pt x="477" y="182"/>
                  </a:lnTo>
                  <a:lnTo>
                    <a:pt x="477" y="189"/>
                  </a:lnTo>
                  <a:lnTo>
                    <a:pt x="484" y="189"/>
                  </a:lnTo>
                  <a:lnTo>
                    <a:pt x="484" y="197"/>
                  </a:lnTo>
                  <a:lnTo>
                    <a:pt x="492" y="197"/>
                  </a:lnTo>
                  <a:lnTo>
                    <a:pt x="492" y="204"/>
                  </a:lnTo>
                  <a:lnTo>
                    <a:pt x="500" y="204"/>
                  </a:lnTo>
                  <a:lnTo>
                    <a:pt x="500" y="212"/>
                  </a:lnTo>
                  <a:lnTo>
                    <a:pt x="522" y="212"/>
                  </a:lnTo>
                  <a:lnTo>
                    <a:pt x="537" y="220"/>
                  </a:lnTo>
                  <a:lnTo>
                    <a:pt x="545" y="227"/>
                  </a:lnTo>
                  <a:lnTo>
                    <a:pt x="553" y="227"/>
                  </a:lnTo>
                  <a:lnTo>
                    <a:pt x="568" y="235"/>
                  </a:lnTo>
                  <a:lnTo>
                    <a:pt x="575" y="235"/>
                  </a:lnTo>
                  <a:lnTo>
                    <a:pt x="575" y="242"/>
                  </a:lnTo>
                  <a:lnTo>
                    <a:pt x="583" y="250"/>
                  </a:lnTo>
                  <a:lnTo>
                    <a:pt x="590" y="257"/>
                  </a:lnTo>
                  <a:lnTo>
                    <a:pt x="598" y="257"/>
                  </a:lnTo>
                  <a:lnTo>
                    <a:pt x="598" y="265"/>
                  </a:lnTo>
                  <a:lnTo>
                    <a:pt x="606" y="265"/>
                  </a:lnTo>
                  <a:lnTo>
                    <a:pt x="606" y="273"/>
                  </a:lnTo>
                  <a:lnTo>
                    <a:pt x="621" y="280"/>
                  </a:lnTo>
                  <a:lnTo>
                    <a:pt x="628" y="288"/>
                  </a:lnTo>
                  <a:lnTo>
                    <a:pt x="636" y="288"/>
                  </a:lnTo>
                  <a:lnTo>
                    <a:pt x="636" y="295"/>
                  </a:lnTo>
                  <a:lnTo>
                    <a:pt x="636" y="303"/>
                  </a:lnTo>
                  <a:lnTo>
                    <a:pt x="643" y="303"/>
                  </a:lnTo>
                  <a:lnTo>
                    <a:pt x="643" y="310"/>
                  </a:lnTo>
                  <a:lnTo>
                    <a:pt x="659" y="310"/>
                  </a:lnTo>
                  <a:lnTo>
                    <a:pt x="659" y="318"/>
                  </a:lnTo>
                  <a:lnTo>
                    <a:pt x="681" y="318"/>
                  </a:lnTo>
                  <a:lnTo>
                    <a:pt x="689" y="326"/>
                  </a:lnTo>
                  <a:lnTo>
                    <a:pt x="696" y="326"/>
                  </a:lnTo>
                  <a:lnTo>
                    <a:pt x="696" y="333"/>
                  </a:lnTo>
                  <a:lnTo>
                    <a:pt x="704" y="333"/>
                  </a:lnTo>
                  <a:lnTo>
                    <a:pt x="704" y="341"/>
                  </a:lnTo>
                  <a:lnTo>
                    <a:pt x="712" y="341"/>
                  </a:lnTo>
                  <a:lnTo>
                    <a:pt x="727" y="348"/>
                  </a:lnTo>
                  <a:lnTo>
                    <a:pt x="734" y="348"/>
                  </a:lnTo>
                  <a:lnTo>
                    <a:pt x="742" y="356"/>
                  </a:lnTo>
                  <a:lnTo>
                    <a:pt x="742" y="363"/>
                  </a:lnTo>
                  <a:lnTo>
                    <a:pt x="749" y="363"/>
                  </a:lnTo>
                  <a:lnTo>
                    <a:pt x="757" y="363"/>
                  </a:lnTo>
                  <a:lnTo>
                    <a:pt x="772" y="371"/>
                  </a:lnTo>
                  <a:lnTo>
                    <a:pt x="780" y="378"/>
                  </a:lnTo>
                  <a:lnTo>
                    <a:pt x="787" y="378"/>
                  </a:lnTo>
                  <a:lnTo>
                    <a:pt x="787" y="386"/>
                  </a:lnTo>
                  <a:lnTo>
                    <a:pt x="787" y="394"/>
                  </a:lnTo>
                  <a:lnTo>
                    <a:pt x="795" y="401"/>
                  </a:lnTo>
                  <a:lnTo>
                    <a:pt x="802" y="409"/>
                  </a:lnTo>
                  <a:lnTo>
                    <a:pt x="825" y="424"/>
                  </a:lnTo>
                  <a:lnTo>
                    <a:pt x="825" y="431"/>
                  </a:lnTo>
                  <a:lnTo>
                    <a:pt x="848" y="439"/>
                  </a:lnTo>
                  <a:lnTo>
                    <a:pt x="855" y="439"/>
                  </a:lnTo>
                  <a:lnTo>
                    <a:pt x="855" y="447"/>
                  </a:lnTo>
                  <a:lnTo>
                    <a:pt x="863" y="454"/>
                  </a:lnTo>
                  <a:lnTo>
                    <a:pt x="871" y="454"/>
                  </a:lnTo>
                  <a:lnTo>
                    <a:pt x="886" y="462"/>
                  </a:lnTo>
                  <a:lnTo>
                    <a:pt x="924" y="462"/>
                  </a:lnTo>
                  <a:lnTo>
                    <a:pt x="931" y="469"/>
                  </a:lnTo>
                  <a:lnTo>
                    <a:pt x="931" y="477"/>
                  </a:lnTo>
                  <a:lnTo>
                    <a:pt x="946" y="484"/>
                  </a:lnTo>
                  <a:lnTo>
                    <a:pt x="954" y="492"/>
                  </a:lnTo>
                  <a:lnTo>
                    <a:pt x="961" y="500"/>
                  </a:lnTo>
                  <a:lnTo>
                    <a:pt x="969" y="507"/>
                  </a:lnTo>
                  <a:lnTo>
                    <a:pt x="984" y="507"/>
                  </a:lnTo>
                  <a:lnTo>
                    <a:pt x="984" y="515"/>
                  </a:lnTo>
                  <a:lnTo>
                    <a:pt x="992" y="515"/>
                  </a:lnTo>
                  <a:lnTo>
                    <a:pt x="992" y="522"/>
                  </a:lnTo>
                  <a:lnTo>
                    <a:pt x="992" y="530"/>
                  </a:lnTo>
                  <a:lnTo>
                    <a:pt x="999" y="537"/>
                  </a:lnTo>
                  <a:lnTo>
                    <a:pt x="1007" y="537"/>
                  </a:lnTo>
                  <a:lnTo>
                    <a:pt x="1014" y="545"/>
                  </a:lnTo>
                  <a:lnTo>
                    <a:pt x="1022" y="545"/>
                  </a:lnTo>
                  <a:lnTo>
                    <a:pt x="1022" y="553"/>
                  </a:lnTo>
                  <a:lnTo>
                    <a:pt x="1037" y="553"/>
                  </a:lnTo>
                  <a:lnTo>
                    <a:pt x="1045" y="553"/>
                  </a:lnTo>
                  <a:lnTo>
                    <a:pt x="1045" y="560"/>
                  </a:lnTo>
                  <a:lnTo>
                    <a:pt x="1052" y="560"/>
                  </a:lnTo>
                  <a:lnTo>
                    <a:pt x="1052" y="568"/>
                  </a:lnTo>
                  <a:lnTo>
                    <a:pt x="1060" y="568"/>
                  </a:lnTo>
                  <a:lnTo>
                    <a:pt x="1060" y="575"/>
                  </a:lnTo>
                  <a:lnTo>
                    <a:pt x="1068" y="583"/>
                  </a:lnTo>
                  <a:lnTo>
                    <a:pt x="1083" y="590"/>
                  </a:lnTo>
                  <a:lnTo>
                    <a:pt x="1090" y="590"/>
                  </a:lnTo>
                  <a:lnTo>
                    <a:pt x="1121" y="590"/>
                  </a:lnTo>
                  <a:lnTo>
                    <a:pt x="1121" y="598"/>
                  </a:lnTo>
                  <a:lnTo>
                    <a:pt x="1128" y="598"/>
                  </a:lnTo>
                  <a:lnTo>
                    <a:pt x="1136" y="606"/>
                  </a:lnTo>
                  <a:lnTo>
                    <a:pt x="1143" y="606"/>
                  </a:lnTo>
                  <a:lnTo>
                    <a:pt x="1158" y="613"/>
                  </a:lnTo>
                  <a:lnTo>
                    <a:pt x="1166" y="621"/>
                  </a:lnTo>
                  <a:lnTo>
                    <a:pt x="1174" y="621"/>
                  </a:lnTo>
                  <a:lnTo>
                    <a:pt x="1181" y="621"/>
                  </a:lnTo>
                  <a:lnTo>
                    <a:pt x="1189" y="621"/>
                  </a:lnTo>
                  <a:lnTo>
                    <a:pt x="1211" y="628"/>
                  </a:lnTo>
                  <a:lnTo>
                    <a:pt x="1219" y="628"/>
                  </a:lnTo>
                  <a:lnTo>
                    <a:pt x="1227" y="636"/>
                  </a:lnTo>
                  <a:lnTo>
                    <a:pt x="1234" y="636"/>
                  </a:lnTo>
                  <a:lnTo>
                    <a:pt x="1242" y="643"/>
                  </a:lnTo>
                  <a:lnTo>
                    <a:pt x="1249" y="643"/>
                  </a:lnTo>
                  <a:lnTo>
                    <a:pt x="1257" y="643"/>
                  </a:lnTo>
                  <a:lnTo>
                    <a:pt x="1264" y="651"/>
                  </a:lnTo>
                  <a:lnTo>
                    <a:pt x="1264" y="658"/>
                  </a:lnTo>
                  <a:lnTo>
                    <a:pt x="1264" y="666"/>
                  </a:lnTo>
                  <a:lnTo>
                    <a:pt x="1272" y="666"/>
                  </a:lnTo>
                  <a:lnTo>
                    <a:pt x="1287" y="666"/>
                  </a:lnTo>
                  <a:lnTo>
                    <a:pt x="1310" y="666"/>
                  </a:lnTo>
                  <a:lnTo>
                    <a:pt x="1317" y="674"/>
                  </a:lnTo>
                  <a:lnTo>
                    <a:pt x="1325" y="674"/>
                  </a:lnTo>
                  <a:lnTo>
                    <a:pt x="1333" y="674"/>
                  </a:lnTo>
                  <a:lnTo>
                    <a:pt x="1370" y="674"/>
                  </a:lnTo>
                  <a:lnTo>
                    <a:pt x="1386" y="681"/>
                  </a:lnTo>
                  <a:lnTo>
                    <a:pt x="1393" y="681"/>
                  </a:lnTo>
                  <a:lnTo>
                    <a:pt x="1401" y="681"/>
                  </a:lnTo>
                  <a:lnTo>
                    <a:pt x="1408" y="681"/>
                  </a:lnTo>
                  <a:lnTo>
                    <a:pt x="1416" y="681"/>
                  </a:lnTo>
                  <a:lnTo>
                    <a:pt x="1416" y="689"/>
                  </a:lnTo>
                  <a:lnTo>
                    <a:pt x="1423" y="689"/>
                  </a:lnTo>
                  <a:lnTo>
                    <a:pt x="1431" y="689"/>
                  </a:lnTo>
                  <a:lnTo>
                    <a:pt x="1431" y="696"/>
                  </a:lnTo>
                  <a:lnTo>
                    <a:pt x="1439" y="696"/>
                  </a:lnTo>
                  <a:lnTo>
                    <a:pt x="1454" y="704"/>
                  </a:lnTo>
                  <a:lnTo>
                    <a:pt x="1461" y="704"/>
                  </a:lnTo>
                  <a:lnTo>
                    <a:pt x="1476" y="704"/>
                  </a:lnTo>
                  <a:lnTo>
                    <a:pt x="1484" y="711"/>
                  </a:lnTo>
                  <a:lnTo>
                    <a:pt x="1484" y="719"/>
                  </a:lnTo>
                  <a:lnTo>
                    <a:pt x="1492" y="719"/>
                  </a:lnTo>
                  <a:lnTo>
                    <a:pt x="1492" y="727"/>
                  </a:lnTo>
                  <a:lnTo>
                    <a:pt x="1507" y="727"/>
                  </a:lnTo>
                  <a:lnTo>
                    <a:pt x="1522" y="727"/>
                  </a:lnTo>
                  <a:lnTo>
                    <a:pt x="1537" y="727"/>
                  </a:lnTo>
                  <a:lnTo>
                    <a:pt x="1552" y="727"/>
                  </a:lnTo>
                  <a:lnTo>
                    <a:pt x="1560" y="734"/>
                  </a:lnTo>
                  <a:lnTo>
                    <a:pt x="1567" y="734"/>
                  </a:lnTo>
                  <a:lnTo>
                    <a:pt x="1575" y="734"/>
                  </a:lnTo>
                  <a:lnTo>
                    <a:pt x="1575" y="742"/>
                  </a:lnTo>
                  <a:lnTo>
                    <a:pt x="1582" y="742"/>
                  </a:lnTo>
                  <a:lnTo>
                    <a:pt x="1590" y="742"/>
                  </a:lnTo>
                  <a:lnTo>
                    <a:pt x="1598" y="749"/>
                  </a:lnTo>
                  <a:lnTo>
                    <a:pt x="1605" y="749"/>
                  </a:lnTo>
                  <a:lnTo>
                    <a:pt x="1613" y="749"/>
                  </a:lnTo>
                  <a:lnTo>
                    <a:pt x="1620" y="757"/>
                  </a:lnTo>
                  <a:lnTo>
                    <a:pt x="1628" y="757"/>
                  </a:lnTo>
                  <a:lnTo>
                    <a:pt x="1628" y="764"/>
                  </a:lnTo>
                  <a:lnTo>
                    <a:pt x="1635" y="764"/>
                  </a:lnTo>
                  <a:lnTo>
                    <a:pt x="1643" y="764"/>
                  </a:lnTo>
                  <a:lnTo>
                    <a:pt x="1658" y="772"/>
                  </a:lnTo>
                  <a:lnTo>
                    <a:pt x="1673" y="772"/>
                  </a:lnTo>
                  <a:lnTo>
                    <a:pt x="1681" y="780"/>
                  </a:lnTo>
                  <a:lnTo>
                    <a:pt x="1681" y="787"/>
                  </a:lnTo>
                  <a:lnTo>
                    <a:pt x="1688" y="787"/>
                  </a:lnTo>
                  <a:lnTo>
                    <a:pt x="1696" y="795"/>
                  </a:lnTo>
                  <a:lnTo>
                    <a:pt x="1704" y="795"/>
                  </a:lnTo>
                  <a:lnTo>
                    <a:pt x="1726" y="802"/>
                  </a:lnTo>
                  <a:lnTo>
                    <a:pt x="1734" y="802"/>
                  </a:lnTo>
                  <a:lnTo>
                    <a:pt x="1742" y="802"/>
                  </a:lnTo>
                  <a:lnTo>
                    <a:pt x="1749" y="802"/>
                  </a:lnTo>
                  <a:lnTo>
                    <a:pt x="1772" y="802"/>
                  </a:lnTo>
                  <a:lnTo>
                    <a:pt x="1779" y="810"/>
                  </a:lnTo>
                  <a:lnTo>
                    <a:pt x="1787" y="817"/>
                  </a:lnTo>
                  <a:lnTo>
                    <a:pt x="1795" y="825"/>
                  </a:lnTo>
                  <a:lnTo>
                    <a:pt x="1810" y="825"/>
                  </a:lnTo>
                  <a:lnTo>
                    <a:pt x="1817" y="825"/>
                  </a:lnTo>
                  <a:lnTo>
                    <a:pt x="1817" y="833"/>
                  </a:lnTo>
                  <a:lnTo>
                    <a:pt x="1825" y="833"/>
                  </a:lnTo>
                  <a:lnTo>
                    <a:pt x="1832" y="833"/>
                  </a:lnTo>
                  <a:lnTo>
                    <a:pt x="1840" y="840"/>
                  </a:lnTo>
                  <a:lnTo>
                    <a:pt x="1855" y="840"/>
                  </a:lnTo>
                  <a:lnTo>
                    <a:pt x="1863" y="840"/>
                  </a:lnTo>
                  <a:lnTo>
                    <a:pt x="1870" y="840"/>
                  </a:lnTo>
                  <a:lnTo>
                    <a:pt x="1878" y="840"/>
                  </a:lnTo>
                  <a:lnTo>
                    <a:pt x="1885" y="840"/>
                  </a:lnTo>
                  <a:lnTo>
                    <a:pt x="1893" y="848"/>
                  </a:lnTo>
                  <a:lnTo>
                    <a:pt x="1908" y="848"/>
                  </a:lnTo>
                  <a:lnTo>
                    <a:pt x="1916" y="855"/>
                  </a:lnTo>
                  <a:lnTo>
                    <a:pt x="1923" y="855"/>
                  </a:lnTo>
                  <a:lnTo>
                    <a:pt x="1931" y="855"/>
                  </a:lnTo>
                  <a:lnTo>
                    <a:pt x="1938" y="855"/>
                  </a:lnTo>
                  <a:lnTo>
                    <a:pt x="1946" y="855"/>
                  </a:lnTo>
                  <a:lnTo>
                    <a:pt x="1961" y="863"/>
                  </a:lnTo>
                  <a:lnTo>
                    <a:pt x="1969" y="863"/>
                  </a:lnTo>
                  <a:lnTo>
                    <a:pt x="1969" y="870"/>
                  </a:lnTo>
                  <a:lnTo>
                    <a:pt x="1976" y="870"/>
                  </a:lnTo>
                  <a:lnTo>
                    <a:pt x="1976" y="878"/>
                  </a:lnTo>
                  <a:lnTo>
                    <a:pt x="1984" y="878"/>
                  </a:lnTo>
                  <a:lnTo>
                    <a:pt x="1991" y="878"/>
                  </a:lnTo>
                  <a:lnTo>
                    <a:pt x="1999" y="878"/>
                  </a:lnTo>
                  <a:lnTo>
                    <a:pt x="2007" y="878"/>
                  </a:lnTo>
                  <a:lnTo>
                    <a:pt x="2014" y="878"/>
                  </a:lnTo>
                  <a:lnTo>
                    <a:pt x="2022" y="878"/>
                  </a:lnTo>
                  <a:lnTo>
                    <a:pt x="2022" y="893"/>
                  </a:lnTo>
                  <a:lnTo>
                    <a:pt x="2029" y="893"/>
                  </a:lnTo>
                  <a:lnTo>
                    <a:pt x="2037" y="893"/>
                  </a:lnTo>
                  <a:lnTo>
                    <a:pt x="2044" y="901"/>
                  </a:lnTo>
                  <a:lnTo>
                    <a:pt x="2052" y="901"/>
                  </a:lnTo>
                  <a:lnTo>
                    <a:pt x="2060" y="901"/>
                  </a:lnTo>
                  <a:lnTo>
                    <a:pt x="2067" y="908"/>
                  </a:lnTo>
                  <a:lnTo>
                    <a:pt x="2067" y="916"/>
                  </a:lnTo>
                  <a:lnTo>
                    <a:pt x="2075" y="916"/>
                  </a:lnTo>
                  <a:lnTo>
                    <a:pt x="2082" y="916"/>
                  </a:lnTo>
                  <a:lnTo>
                    <a:pt x="2090" y="916"/>
                  </a:lnTo>
                  <a:lnTo>
                    <a:pt x="2097" y="916"/>
                  </a:lnTo>
                  <a:lnTo>
                    <a:pt x="2105" y="916"/>
                  </a:lnTo>
                  <a:lnTo>
                    <a:pt x="2113" y="916"/>
                  </a:lnTo>
                  <a:lnTo>
                    <a:pt x="2120" y="916"/>
                  </a:lnTo>
                  <a:lnTo>
                    <a:pt x="2128" y="916"/>
                  </a:lnTo>
                  <a:lnTo>
                    <a:pt x="2135" y="923"/>
                  </a:lnTo>
                  <a:lnTo>
                    <a:pt x="2135" y="931"/>
                  </a:lnTo>
                  <a:lnTo>
                    <a:pt x="2135" y="938"/>
                  </a:lnTo>
                  <a:lnTo>
                    <a:pt x="2143" y="938"/>
                  </a:lnTo>
                  <a:lnTo>
                    <a:pt x="2150" y="938"/>
                  </a:lnTo>
                  <a:lnTo>
                    <a:pt x="2173" y="946"/>
                  </a:lnTo>
                  <a:lnTo>
                    <a:pt x="2181" y="946"/>
                  </a:lnTo>
                  <a:lnTo>
                    <a:pt x="2181" y="954"/>
                  </a:lnTo>
                  <a:lnTo>
                    <a:pt x="2188" y="954"/>
                  </a:lnTo>
                  <a:lnTo>
                    <a:pt x="2196" y="954"/>
                  </a:lnTo>
                  <a:lnTo>
                    <a:pt x="2203" y="954"/>
                  </a:lnTo>
                  <a:lnTo>
                    <a:pt x="2203" y="961"/>
                  </a:lnTo>
                  <a:lnTo>
                    <a:pt x="2219" y="961"/>
                  </a:lnTo>
                  <a:lnTo>
                    <a:pt x="2226" y="976"/>
                  </a:lnTo>
                  <a:lnTo>
                    <a:pt x="2234" y="976"/>
                  </a:lnTo>
                  <a:lnTo>
                    <a:pt x="2241" y="984"/>
                  </a:lnTo>
                  <a:lnTo>
                    <a:pt x="2272" y="984"/>
                  </a:lnTo>
                  <a:lnTo>
                    <a:pt x="2287" y="984"/>
                  </a:lnTo>
                  <a:lnTo>
                    <a:pt x="2294" y="984"/>
                  </a:lnTo>
                  <a:lnTo>
                    <a:pt x="2302" y="991"/>
                  </a:lnTo>
                  <a:lnTo>
                    <a:pt x="2317" y="991"/>
                  </a:lnTo>
                  <a:lnTo>
                    <a:pt x="2340" y="999"/>
                  </a:lnTo>
                  <a:lnTo>
                    <a:pt x="2347" y="999"/>
                  </a:lnTo>
                  <a:lnTo>
                    <a:pt x="2347" y="1007"/>
                  </a:lnTo>
                  <a:lnTo>
                    <a:pt x="2355" y="1007"/>
                  </a:lnTo>
                  <a:lnTo>
                    <a:pt x="2355" y="1014"/>
                  </a:lnTo>
                  <a:lnTo>
                    <a:pt x="2355" y="1022"/>
                  </a:lnTo>
                  <a:lnTo>
                    <a:pt x="2362" y="1022"/>
                  </a:lnTo>
                  <a:lnTo>
                    <a:pt x="2362" y="1029"/>
                  </a:lnTo>
                  <a:lnTo>
                    <a:pt x="2370" y="1029"/>
                  </a:lnTo>
                  <a:lnTo>
                    <a:pt x="2378" y="1029"/>
                  </a:lnTo>
                  <a:lnTo>
                    <a:pt x="2378" y="1037"/>
                  </a:lnTo>
                  <a:lnTo>
                    <a:pt x="2385" y="1044"/>
                  </a:lnTo>
                  <a:lnTo>
                    <a:pt x="2393" y="1044"/>
                  </a:lnTo>
                  <a:lnTo>
                    <a:pt x="2400" y="1044"/>
                  </a:lnTo>
                  <a:lnTo>
                    <a:pt x="2400" y="1060"/>
                  </a:lnTo>
                  <a:lnTo>
                    <a:pt x="2408" y="1060"/>
                  </a:lnTo>
                  <a:lnTo>
                    <a:pt x="2415" y="1060"/>
                  </a:lnTo>
                  <a:lnTo>
                    <a:pt x="2423" y="1060"/>
                  </a:lnTo>
                  <a:lnTo>
                    <a:pt x="2431" y="1060"/>
                  </a:lnTo>
                  <a:lnTo>
                    <a:pt x="2438" y="1060"/>
                  </a:lnTo>
                  <a:lnTo>
                    <a:pt x="2446" y="1060"/>
                  </a:lnTo>
                  <a:lnTo>
                    <a:pt x="2469" y="1060"/>
                  </a:lnTo>
                  <a:lnTo>
                    <a:pt x="2476" y="1060"/>
                  </a:lnTo>
                  <a:lnTo>
                    <a:pt x="2484" y="1060"/>
                  </a:lnTo>
                  <a:lnTo>
                    <a:pt x="2491" y="1060"/>
                  </a:lnTo>
                  <a:lnTo>
                    <a:pt x="2499" y="1060"/>
                  </a:lnTo>
                  <a:lnTo>
                    <a:pt x="2506" y="1060"/>
                  </a:lnTo>
                  <a:lnTo>
                    <a:pt x="2514" y="1060"/>
                  </a:lnTo>
                  <a:lnTo>
                    <a:pt x="2522" y="1060"/>
                  </a:lnTo>
                  <a:lnTo>
                    <a:pt x="2544" y="1067"/>
                  </a:lnTo>
                  <a:lnTo>
                    <a:pt x="2552" y="1067"/>
                  </a:lnTo>
                  <a:lnTo>
                    <a:pt x="2559" y="1067"/>
                  </a:lnTo>
                  <a:lnTo>
                    <a:pt x="2567" y="1067"/>
                  </a:lnTo>
                  <a:lnTo>
                    <a:pt x="2575" y="1067"/>
                  </a:lnTo>
                  <a:lnTo>
                    <a:pt x="2582" y="1067"/>
                  </a:lnTo>
                  <a:lnTo>
                    <a:pt x="2590" y="1075"/>
                  </a:lnTo>
                  <a:lnTo>
                    <a:pt x="2590" y="1090"/>
                  </a:lnTo>
                  <a:lnTo>
                    <a:pt x="2605" y="1090"/>
                  </a:lnTo>
                  <a:lnTo>
                    <a:pt x="2620" y="1090"/>
                  </a:lnTo>
                  <a:lnTo>
                    <a:pt x="2635" y="1090"/>
                  </a:lnTo>
                  <a:lnTo>
                    <a:pt x="2650" y="1090"/>
                  </a:lnTo>
                  <a:lnTo>
                    <a:pt x="2658" y="1090"/>
                  </a:lnTo>
                  <a:lnTo>
                    <a:pt x="2673" y="1090"/>
                  </a:lnTo>
                  <a:lnTo>
                    <a:pt x="2673" y="1097"/>
                  </a:lnTo>
                  <a:lnTo>
                    <a:pt x="2681" y="1097"/>
                  </a:lnTo>
                  <a:lnTo>
                    <a:pt x="2688" y="1097"/>
                  </a:lnTo>
                  <a:lnTo>
                    <a:pt x="2696" y="1097"/>
                  </a:lnTo>
                  <a:lnTo>
                    <a:pt x="2703" y="1097"/>
                  </a:lnTo>
                  <a:lnTo>
                    <a:pt x="2711" y="1097"/>
                  </a:lnTo>
                  <a:lnTo>
                    <a:pt x="2718" y="1097"/>
                  </a:lnTo>
                  <a:lnTo>
                    <a:pt x="2726" y="1097"/>
                  </a:lnTo>
                  <a:lnTo>
                    <a:pt x="2734" y="1097"/>
                  </a:lnTo>
                  <a:lnTo>
                    <a:pt x="2741" y="1097"/>
                  </a:lnTo>
                  <a:lnTo>
                    <a:pt x="2749" y="1097"/>
                  </a:lnTo>
                  <a:lnTo>
                    <a:pt x="2756" y="1097"/>
                  </a:lnTo>
                  <a:lnTo>
                    <a:pt x="2771" y="1097"/>
                  </a:lnTo>
                  <a:lnTo>
                    <a:pt x="2779" y="1097"/>
                  </a:lnTo>
                  <a:lnTo>
                    <a:pt x="2787" y="1097"/>
                  </a:lnTo>
                  <a:lnTo>
                    <a:pt x="2794" y="1097"/>
                  </a:lnTo>
                  <a:lnTo>
                    <a:pt x="2802" y="1097"/>
                  </a:lnTo>
                  <a:lnTo>
                    <a:pt x="2802" y="1113"/>
                  </a:lnTo>
                  <a:lnTo>
                    <a:pt x="2809" y="1113"/>
                  </a:lnTo>
                  <a:lnTo>
                    <a:pt x="2817" y="1113"/>
                  </a:lnTo>
                  <a:lnTo>
                    <a:pt x="2824" y="1113"/>
                  </a:lnTo>
                  <a:lnTo>
                    <a:pt x="2832" y="1113"/>
                  </a:lnTo>
                  <a:lnTo>
                    <a:pt x="2840" y="1113"/>
                  </a:lnTo>
                  <a:lnTo>
                    <a:pt x="2847" y="1113"/>
                  </a:lnTo>
                  <a:lnTo>
                    <a:pt x="2855" y="1113"/>
                  </a:lnTo>
                  <a:lnTo>
                    <a:pt x="2862" y="1113"/>
                  </a:lnTo>
                  <a:lnTo>
                    <a:pt x="2870" y="1113"/>
                  </a:lnTo>
                  <a:lnTo>
                    <a:pt x="2893" y="1113"/>
                  </a:lnTo>
                  <a:lnTo>
                    <a:pt x="2908" y="1113"/>
                  </a:lnTo>
                  <a:lnTo>
                    <a:pt x="2923" y="1113"/>
                  </a:lnTo>
                  <a:lnTo>
                    <a:pt x="2930" y="1113"/>
                  </a:lnTo>
                  <a:lnTo>
                    <a:pt x="2938" y="1113"/>
                  </a:lnTo>
                  <a:lnTo>
                    <a:pt x="2953" y="1113"/>
                  </a:lnTo>
                  <a:lnTo>
                    <a:pt x="2976" y="1113"/>
                  </a:lnTo>
                  <a:lnTo>
                    <a:pt x="2991" y="1113"/>
                  </a:lnTo>
                  <a:lnTo>
                    <a:pt x="2999" y="1113"/>
                  </a:lnTo>
                  <a:lnTo>
                    <a:pt x="3006" y="1113"/>
                  </a:lnTo>
                  <a:lnTo>
                    <a:pt x="3014" y="1113"/>
                  </a:lnTo>
                  <a:lnTo>
                    <a:pt x="3021" y="1113"/>
                  </a:lnTo>
                  <a:lnTo>
                    <a:pt x="3029" y="1113"/>
                  </a:lnTo>
                  <a:lnTo>
                    <a:pt x="3044" y="1143"/>
                  </a:lnTo>
                  <a:lnTo>
                    <a:pt x="3052" y="1143"/>
                  </a:lnTo>
                  <a:lnTo>
                    <a:pt x="3059" y="1143"/>
                  </a:lnTo>
                  <a:lnTo>
                    <a:pt x="3074" y="1143"/>
                  </a:lnTo>
                  <a:lnTo>
                    <a:pt x="3089" y="1143"/>
                  </a:lnTo>
                  <a:lnTo>
                    <a:pt x="3105" y="1143"/>
                  </a:lnTo>
                  <a:lnTo>
                    <a:pt x="3135" y="1143"/>
                  </a:lnTo>
                  <a:lnTo>
                    <a:pt x="3143" y="1143"/>
                  </a:lnTo>
                  <a:lnTo>
                    <a:pt x="3150" y="1188"/>
                  </a:lnTo>
                  <a:lnTo>
                    <a:pt x="3158" y="1188"/>
                  </a:lnTo>
                  <a:lnTo>
                    <a:pt x="3173" y="1226"/>
                  </a:lnTo>
                  <a:lnTo>
                    <a:pt x="3180" y="1226"/>
                  </a:lnTo>
                  <a:lnTo>
                    <a:pt x="3188" y="1271"/>
                  </a:lnTo>
                  <a:lnTo>
                    <a:pt x="3196" y="1271"/>
                  </a:lnTo>
                  <a:lnTo>
                    <a:pt x="3211" y="1324"/>
                  </a:lnTo>
                  <a:lnTo>
                    <a:pt x="3226" y="1324"/>
                  </a:lnTo>
                  <a:lnTo>
                    <a:pt x="3233" y="1324"/>
                  </a:lnTo>
                  <a:lnTo>
                    <a:pt x="3241" y="1324"/>
                  </a:lnTo>
                  <a:lnTo>
                    <a:pt x="3249" y="1324"/>
                  </a:lnTo>
                  <a:lnTo>
                    <a:pt x="3256" y="1324"/>
                  </a:lnTo>
                  <a:lnTo>
                    <a:pt x="3264" y="1324"/>
                  </a:lnTo>
                  <a:lnTo>
                    <a:pt x="3279" y="1324"/>
                  </a:lnTo>
                  <a:lnTo>
                    <a:pt x="3302" y="1324"/>
                  </a:lnTo>
                  <a:lnTo>
                    <a:pt x="3317" y="1324"/>
                  </a:lnTo>
                  <a:lnTo>
                    <a:pt x="3347" y="1324"/>
                  </a:lnTo>
                  <a:lnTo>
                    <a:pt x="3355" y="1324"/>
                  </a:lnTo>
                  <a:lnTo>
                    <a:pt x="3377" y="1324"/>
                  </a:lnTo>
                  <a:lnTo>
                    <a:pt x="3385" y="1324"/>
                  </a:lnTo>
                  <a:lnTo>
                    <a:pt x="3521" y="1324"/>
                  </a:lnTo>
                  <a:lnTo>
                    <a:pt x="3529" y="1324"/>
                  </a:lnTo>
                  <a:lnTo>
                    <a:pt x="3544" y="1324"/>
                  </a:lnTo>
                </a:path>
              </a:pathLst>
            </a:custGeom>
            <a:noFill/>
            <a:ln w="28575" cap="rnd">
              <a:solidFill>
                <a:srgbClr val="FF808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de-DE" altLang="de-DE" sz="1800"/>
            </a:p>
          </p:txBody>
        </p:sp>
        <p:sp>
          <p:nvSpPr>
            <p:cNvPr id="103492" name="Line 57"/>
            <p:cNvSpPr>
              <a:spLocks noChangeShapeType="1"/>
            </p:cNvSpPr>
            <p:nvPr/>
          </p:nvSpPr>
          <p:spPr bwMode="auto">
            <a:xfrm>
              <a:off x="5311" y="2699"/>
              <a:ext cx="204" cy="0"/>
            </a:xfrm>
            <a:prstGeom prst="line">
              <a:avLst/>
            </a:prstGeom>
            <a:noFill/>
            <a:ln w="25400">
              <a:solidFill>
                <a:srgbClr val="FF808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sp>
          <p:nvSpPr>
            <p:cNvPr id="119866" name="Rectangle 58"/>
            <p:cNvSpPr>
              <a:spLocks noChangeArrowheads="1"/>
            </p:cNvSpPr>
            <p:nvPr/>
          </p:nvSpPr>
          <p:spPr bwMode="auto">
            <a:xfrm>
              <a:off x="5662" y="2595"/>
              <a:ext cx="837" cy="204"/>
            </a:xfrm>
            <a:prstGeom prst="rect">
              <a:avLst/>
            </a:prstGeom>
            <a:noFill/>
            <a:ln w="9525">
              <a:noFill/>
              <a:miter lim="800000"/>
              <a:headEnd/>
              <a:tailEnd/>
            </a:ln>
            <a:effectLst/>
          </p:spPr>
          <p:txBody>
            <a:bodyPr wrap="none" lIns="69056" tIns="34529" rIns="69056" bIns="34529">
              <a:spAutoFit/>
            </a:bodyPr>
            <a:lstStyle/>
            <a:p>
              <a:pPr>
                <a:defRPr/>
              </a:pPr>
              <a:r>
                <a:rPr lang="de-DE" sz="1125" b="1" dirty="0">
                  <a:solidFill>
                    <a:srgbClr val="00279F"/>
                  </a:solidFill>
                  <a:latin typeface="Arial" charset="0"/>
                </a:rPr>
                <a:t>CMF Zebra**</a:t>
              </a:r>
            </a:p>
          </p:txBody>
        </p:sp>
      </p:grpSp>
      <p:sp>
        <p:nvSpPr>
          <p:cNvPr id="119867" name="Rectangle 59"/>
          <p:cNvSpPr>
            <a:spLocks noChangeArrowheads="1"/>
          </p:cNvSpPr>
          <p:nvPr/>
        </p:nvSpPr>
        <p:spPr bwMode="auto">
          <a:xfrm>
            <a:off x="3436425" y="4538663"/>
            <a:ext cx="2691442" cy="254398"/>
          </a:xfrm>
          <a:prstGeom prst="rect">
            <a:avLst/>
          </a:prstGeom>
          <a:noFill/>
          <a:ln w="9525">
            <a:noFill/>
            <a:miter lim="800000"/>
            <a:headEnd/>
            <a:tailEnd/>
          </a:ln>
          <a:effectLst/>
        </p:spPr>
        <p:txBody>
          <a:bodyPr wrap="none" lIns="69056" tIns="34529" rIns="69056" bIns="34529">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de-DE" altLang="de-DE" sz="1200" b="1" dirty="0">
                <a:solidFill>
                  <a:srgbClr val="00279F"/>
                </a:solidFill>
              </a:rPr>
              <a:t>Krankheitsfreies Überleben (Jahre)</a:t>
            </a:r>
          </a:p>
        </p:txBody>
      </p:sp>
      <p:sp>
        <p:nvSpPr>
          <p:cNvPr id="119868" name="Rectangle 60"/>
          <p:cNvSpPr>
            <a:spLocks noChangeArrowheads="1"/>
          </p:cNvSpPr>
          <p:nvPr/>
        </p:nvSpPr>
        <p:spPr bwMode="auto">
          <a:xfrm>
            <a:off x="714375" y="4939904"/>
            <a:ext cx="2778919" cy="138499"/>
          </a:xfrm>
          <a:prstGeom prst="rect">
            <a:avLst/>
          </a:prstGeom>
          <a:noFill/>
          <a:ln w="9525">
            <a:noFill/>
            <a:miter lim="800000"/>
            <a:headEnd/>
            <a:tailEnd/>
          </a:ln>
          <a:effectLst/>
        </p:spPr>
        <p:txBody>
          <a:bodyPr lIns="69056" tIns="0" rIns="69056" bIns="0">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de-DE" altLang="de-DE" sz="900" dirty="0">
                <a:solidFill>
                  <a:srgbClr val="00279F"/>
                </a:solidFill>
              </a:rPr>
              <a:t>**</a:t>
            </a:r>
            <a:r>
              <a:rPr lang="de-DE" altLang="de-DE" sz="900" dirty="0" err="1">
                <a:solidFill>
                  <a:srgbClr val="00279F"/>
                </a:solidFill>
              </a:rPr>
              <a:t>Jonat</a:t>
            </a:r>
            <a:r>
              <a:rPr lang="de-DE" altLang="de-DE" sz="900" dirty="0">
                <a:solidFill>
                  <a:srgbClr val="00279F"/>
                </a:solidFill>
              </a:rPr>
              <a:t>  W. et al. J </a:t>
            </a:r>
            <a:r>
              <a:rPr lang="de-DE" altLang="de-DE" sz="900" dirty="0" err="1">
                <a:solidFill>
                  <a:srgbClr val="00279F"/>
                </a:solidFill>
              </a:rPr>
              <a:t>Clin</a:t>
            </a:r>
            <a:r>
              <a:rPr lang="de-DE" altLang="de-DE" sz="900" dirty="0">
                <a:solidFill>
                  <a:srgbClr val="00279F"/>
                </a:solidFill>
              </a:rPr>
              <a:t> </a:t>
            </a:r>
            <a:r>
              <a:rPr lang="de-DE" altLang="de-DE" sz="900" dirty="0" err="1">
                <a:solidFill>
                  <a:srgbClr val="00279F"/>
                </a:solidFill>
              </a:rPr>
              <a:t>Oncol</a:t>
            </a:r>
            <a:r>
              <a:rPr lang="de-DE" altLang="de-DE" sz="900" dirty="0">
                <a:solidFill>
                  <a:srgbClr val="00279F"/>
                </a:solidFill>
              </a:rPr>
              <a:t> 20:4628-4635; 2002</a:t>
            </a:r>
            <a:endParaRPr lang="de-DE" altLang="de-DE" sz="750" dirty="0">
              <a:solidFill>
                <a:srgbClr val="00279F"/>
              </a:solidFill>
              <a:effectLst>
                <a:outerShdw blurRad="38100" dist="38100" dir="2700000" algn="tl">
                  <a:srgbClr val="000000"/>
                </a:outerShdw>
              </a:effectLst>
            </a:endParaRPr>
          </a:p>
        </p:txBody>
      </p:sp>
      <p:grpSp>
        <p:nvGrpSpPr>
          <p:cNvPr id="4" name="Group 61"/>
          <p:cNvGrpSpPr>
            <a:grpSpLocks/>
          </p:cNvGrpSpPr>
          <p:nvPr/>
        </p:nvGrpSpPr>
        <p:grpSpPr bwMode="auto">
          <a:xfrm>
            <a:off x="2384823" y="1437085"/>
            <a:ext cx="6055518" cy="1649016"/>
            <a:chOff x="1403" y="1207"/>
            <a:chExt cx="5086" cy="1385"/>
          </a:xfrm>
        </p:grpSpPr>
        <p:grpSp>
          <p:nvGrpSpPr>
            <p:cNvPr id="103486" name="Group 62"/>
            <p:cNvGrpSpPr>
              <a:grpSpLocks/>
            </p:cNvGrpSpPr>
            <p:nvPr/>
          </p:nvGrpSpPr>
          <p:grpSpPr bwMode="auto">
            <a:xfrm>
              <a:off x="1403" y="1207"/>
              <a:ext cx="2950" cy="1359"/>
              <a:chOff x="1034" y="1441"/>
              <a:chExt cx="2950" cy="1359"/>
            </a:xfrm>
          </p:grpSpPr>
          <p:sp>
            <p:nvSpPr>
              <p:cNvPr id="119871" name="Rectangle 63"/>
              <p:cNvSpPr>
                <a:spLocks noChangeArrowheads="1"/>
              </p:cNvSpPr>
              <p:nvPr/>
            </p:nvSpPr>
            <p:spPr bwMode="auto">
              <a:xfrm>
                <a:off x="3984" y="2626"/>
                <a:ext cx="0" cy="174"/>
              </a:xfrm>
              <a:prstGeom prst="rect">
                <a:avLst/>
              </a:prstGeom>
              <a:noFill/>
              <a:ln w="9525">
                <a:noFill/>
                <a:miter lim="800000"/>
                <a:headEnd/>
                <a:tailEnd/>
              </a:ln>
              <a:effectLst/>
            </p:spPr>
            <p:txBody>
              <a:bodyPr wrap="none" lIns="0" tIns="0" rIns="0" bIns="0">
                <a:spAutoFit/>
              </a:bodyPr>
              <a:lstStyle/>
              <a:p>
                <a:pPr eaLnBrk="1" hangingPunct="1">
                  <a:defRPr/>
                </a:pPr>
                <a:endParaRPr lang="de-DE" sz="1350">
                  <a:effectLst>
                    <a:outerShdw blurRad="38100" dist="38100" dir="2700000" algn="tl">
                      <a:srgbClr val="000000"/>
                    </a:outerShdw>
                  </a:effectLst>
                  <a:latin typeface="Arial" charset="0"/>
                </a:endParaRPr>
              </a:p>
            </p:txBody>
          </p:sp>
          <p:sp>
            <p:nvSpPr>
              <p:cNvPr id="103490" name="Freeform 64"/>
              <p:cNvSpPr>
                <a:spLocks/>
              </p:cNvSpPr>
              <p:nvPr/>
            </p:nvSpPr>
            <p:spPr bwMode="auto">
              <a:xfrm>
                <a:off x="1034" y="1441"/>
                <a:ext cx="2860" cy="1290"/>
              </a:xfrm>
              <a:custGeom>
                <a:avLst/>
                <a:gdLst>
                  <a:gd name="T0" fmla="*/ 56 w 2860"/>
                  <a:gd name="T1" fmla="*/ 14 h 1290"/>
                  <a:gd name="T2" fmla="*/ 224 w 2860"/>
                  <a:gd name="T3" fmla="*/ 27 h 1290"/>
                  <a:gd name="T4" fmla="*/ 367 w 2860"/>
                  <a:gd name="T5" fmla="*/ 58 h 1290"/>
                  <a:gd name="T6" fmla="*/ 436 w 2860"/>
                  <a:gd name="T7" fmla="*/ 90 h 1290"/>
                  <a:gd name="T8" fmla="*/ 505 w 2860"/>
                  <a:gd name="T9" fmla="*/ 121 h 1290"/>
                  <a:gd name="T10" fmla="*/ 585 w 2860"/>
                  <a:gd name="T11" fmla="*/ 157 h 1290"/>
                  <a:gd name="T12" fmla="*/ 679 w 2860"/>
                  <a:gd name="T13" fmla="*/ 179 h 1290"/>
                  <a:gd name="T14" fmla="*/ 716 w 2860"/>
                  <a:gd name="T15" fmla="*/ 237 h 1290"/>
                  <a:gd name="T16" fmla="*/ 754 w 2860"/>
                  <a:gd name="T17" fmla="*/ 291 h 1290"/>
                  <a:gd name="T18" fmla="*/ 791 w 2860"/>
                  <a:gd name="T19" fmla="*/ 322 h 1290"/>
                  <a:gd name="T20" fmla="*/ 835 w 2860"/>
                  <a:gd name="T21" fmla="*/ 331 h 1290"/>
                  <a:gd name="T22" fmla="*/ 891 w 2860"/>
                  <a:gd name="T23" fmla="*/ 376 h 1290"/>
                  <a:gd name="T24" fmla="*/ 934 w 2860"/>
                  <a:gd name="T25" fmla="*/ 425 h 1290"/>
                  <a:gd name="T26" fmla="*/ 941 w 2860"/>
                  <a:gd name="T27" fmla="*/ 434 h 1290"/>
                  <a:gd name="T28" fmla="*/ 947 w 2860"/>
                  <a:gd name="T29" fmla="*/ 439 h 1290"/>
                  <a:gd name="T30" fmla="*/ 965 w 2860"/>
                  <a:gd name="T31" fmla="*/ 452 h 1290"/>
                  <a:gd name="T32" fmla="*/ 1009 w 2860"/>
                  <a:gd name="T33" fmla="*/ 501 h 1290"/>
                  <a:gd name="T34" fmla="*/ 1090 w 2860"/>
                  <a:gd name="T35" fmla="*/ 541 h 1290"/>
                  <a:gd name="T36" fmla="*/ 1227 w 2860"/>
                  <a:gd name="T37" fmla="*/ 595 h 1290"/>
                  <a:gd name="T38" fmla="*/ 1283 w 2860"/>
                  <a:gd name="T39" fmla="*/ 609 h 1290"/>
                  <a:gd name="T40" fmla="*/ 1345 w 2860"/>
                  <a:gd name="T41" fmla="*/ 671 h 1290"/>
                  <a:gd name="T42" fmla="*/ 1414 w 2860"/>
                  <a:gd name="T43" fmla="*/ 707 h 1290"/>
                  <a:gd name="T44" fmla="*/ 1495 w 2860"/>
                  <a:gd name="T45" fmla="*/ 720 h 1290"/>
                  <a:gd name="T46" fmla="*/ 1638 w 2860"/>
                  <a:gd name="T47" fmla="*/ 747 h 1290"/>
                  <a:gd name="T48" fmla="*/ 1744 w 2860"/>
                  <a:gd name="T49" fmla="*/ 783 h 1290"/>
                  <a:gd name="T50" fmla="*/ 1794 w 2860"/>
                  <a:gd name="T51" fmla="*/ 805 h 1290"/>
                  <a:gd name="T52" fmla="*/ 1831 w 2860"/>
                  <a:gd name="T53" fmla="*/ 846 h 1290"/>
                  <a:gd name="T54" fmla="*/ 1875 w 2860"/>
                  <a:gd name="T55" fmla="*/ 904 h 1290"/>
                  <a:gd name="T56" fmla="*/ 1925 w 2860"/>
                  <a:gd name="T57" fmla="*/ 922 h 1290"/>
                  <a:gd name="T58" fmla="*/ 1962 w 2860"/>
                  <a:gd name="T59" fmla="*/ 944 h 1290"/>
                  <a:gd name="T60" fmla="*/ 1987 w 2860"/>
                  <a:gd name="T61" fmla="*/ 957 h 1290"/>
                  <a:gd name="T62" fmla="*/ 2024 w 2860"/>
                  <a:gd name="T63" fmla="*/ 962 h 1290"/>
                  <a:gd name="T64" fmla="*/ 2124 w 2860"/>
                  <a:gd name="T65" fmla="*/ 975 h 1290"/>
                  <a:gd name="T66" fmla="*/ 2180 w 2860"/>
                  <a:gd name="T67" fmla="*/ 993 h 1290"/>
                  <a:gd name="T68" fmla="*/ 2230 w 2860"/>
                  <a:gd name="T69" fmla="*/ 1029 h 1290"/>
                  <a:gd name="T70" fmla="*/ 2273 w 2860"/>
                  <a:gd name="T71" fmla="*/ 1034 h 1290"/>
                  <a:gd name="T72" fmla="*/ 2342 w 2860"/>
                  <a:gd name="T73" fmla="*/ 1047 h 1290"/>
                  <a:gd name="T74" fmla="*/ 2423 w 2860"/>
                  <a:gd name="T75" fmla="*/ 1096 h 1290"/>
                  <a:gd name="T76" fmla="*/ 2516 w 2860"/>
                  <a:gd name="T77" fmla="*/ 1114 h 1290"/>
                  <a:gd name="T78" fmla="*/ 2548 w 2860"/>
                  <a:gd name="T79" fmla="*/ 1154 h 1290"/>
                  <a:gd name="T80" fmla="*/ 2591 w 2860"/>
                  <a:gd name="T81" fmla="*/ 1172 h 1290"/>
                  <a:gd name="T82" fmla="*/ 2610 w 2860"/>
                  <a:gd name="T83" fmla="*/ 1181 h 1290"/>
                  <a:gd name="T84" fmla="*/ 2635 w 2860"/>
                  <a:gd name="T85" fmla="*/ 1204 h 1290"/>
                  <a:gd name="T86" fmla="*/ 2641 w 2860"/>
                  <a:gd name="T87" fmla="*/ 1226 h 1290"/>
                  <a:gd name="T88" fmla="*/ 2672 w 2860"/>
                  <a:gd name="T89" fmla="*/ 1239 h 1290"/>
                  <a:gd name="T90" fmla="*/ 2722 w 2860"/>
                  <a:gd name="T91" fmla="*/ 1262 h 1290"/>
                  <a:gd name="T92" fmla="*/ 2772 w 2860"/>
                  <a:gd name="T93" fmla="*/ 1284 h 1290"/>
                  <a:gd name="T94" fmla="*/ 2859 w 2860"/>
                  <a:gd name="T95" fmla="*/ 1289 h 12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60"/>
                  <a:gd name="T145" fmla="*/ 0 h 1290"/>
                  <a:gd name="T146" fmla="*/ 2860 w 2860"/>
                  <a:gd name="T147" fmla="*/ 1290 h 12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60" h="1290">
                    <a:moveTo>
                      <a:pt x="0" y="0"/>
                    </a:moveTo>
                    <a:lnTo>
                      <a:pt x="56" y="14"/>
                    </a:lnTo>
                    <a:lnTo>
                      <a:pt x="112" y="22"/>
                    </a:lnTo>
                    <a:lnTo>
                      <a:pt x="224" y="27"/>
                    </a:lnTo>
                    <a:lnTo>
                      <a:pt x="293" y="45"/>
                    </a:lnTo>
                    <a:lnTo>
                      <a:pt x="367" y="58"/>
                    </a:lnTo>
                    <a:lnTo>
                      <a:pt x="405" y="72"/>
                    </a:lnTo>
                    <a:lnTo>
                      <a:pt x="436" y="90"/>
                    </a:lnTo>
                    <a:lnTo>
                      <a:pt x="467" y="107"/>
                    </a:lnTo>
                    <a:lnTo>
                      <a:pt x="505" y="121"/>
                    </a:lnTo>
                    <a:lnTo>
                      <a:pt x="548" y="143"/>
                    </a:lnTo>
                    <a:lnTo>
                      <a:pt x="585" y="157"/>
                    </a:lnTo>
                    <a:lnTo>
                      <a:pt x="629" y="170"/>
                    </a:lnTo>
                    <a:lnTo>
                      <a:pt x="679" y="179"/>
                    </a:lnTo>
                    <a:lnTo>
                      <a:pt x="698" y="206"/>
                    </a:lnTo>
                    <a:lnTo>
                      <a:pt x="716" y="237"/>
                    </a:lnTo>
                    <a:lnTo>
                      <a:pt x="729" y="269"/>
                    </a:lnTo>
                    <a:lnTo>
                      <a:pt x="754" y="291"/>
                    </a:lnTo>
                    <a:lnTo>
                      <a:pt x="779" y="313"/>
                    </a:lnTo>
                    <a:lnTo>
                      <a:pt x="791" y="322"/>
                    </a:lnTo>
                    <a:lnTo>
                      <a:pt x="816" y="327"/>
                    </a:lnTo>
                    <a:lnTo>
                      <a:pt x="835" y="331"/>
                    </a:lnTo>
                    <a:lnTo>
                      <a:pt x="853" y="336"/>
                    </a:lnTo>
                    <a:lnTo>
                      <a:pt x="891" y="376"/>
                    </a:lnTo>
                    <a:lnTo>
                      <a:pt x="928" y="407"/>
                    </a:lnTo>
                    <a:lnTo>
                      <a:pt x="934" y="425"/>
                    </a:lnTo>
                    <a:lnTo>
                      <a:pt x="941" y="434"/>
                    </a:lnTo>
                    <a:lnTo>
                      <a:pt x="941" y="439"/>
                    </a:lnTo>
                    <a:lnTo>
                      <a:pt x="947" y="439"/>
                    </a:lnTo>
                    <a:lnTo>
                      <a:pt x="953" y="443"/>
                    </a:lnTo>
                    <a:lnTo>
                      <a:pt x="965" y="452"/>
                    </a:lnTo>
                    <a:lnTo>
                      <a:pt x="984" y="479"/>
                    </a:lnTo>
                    <a:lnTo>
                      <a:pt x="1009" y="501"/>
                    </a:lnTo>
                    <a:lnTo>
                      <a:pt x="1046" y="524"/>
                    </a:lnTo>
                    <a:lnTo>
                      <a:pt x="1090" y="541"/>
                    </a:lnTo>
                    <a:lnTo>
                      <a:pt x="1165" y="573"/>
                    </a:lnTo>
                    <a:lnTo>
                      <a:pt x="1227" y="595"/>
                    </a:lnTo>
                    <a:lnTo>
                      <a:pt x="1258" y="604"/>
                    </a:lnTo>
                    <a:lnTo>
                      <a:pt x="1283" y="609"/>
                    </a:lnTo>
                    <a:lnTo>
                      <a:pt x="1314" y="644"/>
                    </a:lnTo>
                    <a:lnTo>
                      <a:pt x="1345" y="671"/>
                    </a:lnTo>
                    <a:lnTo>
                      <a:pt x="1377" y="694"/>
                    </a:lnTo>
                    <a:lnTo>
                      <a:pt x="1414" y="707"/>
                    </a:lnTo>
                    <a:lnTo>
                      <a:pt x="1458" y="716"/>
                    </a:lnTo>
                    <a:lnTo>
                      <a:pt x="1495" y="720"/>
                    </a:lnTo>
                    <a:lnTo>
                      <a:pt x="1582" y="725"/>
                    </a:lnTo>
                    <a:lnTo>
                      <a:pt x="1638" y="747"/>
                    </a:lnTo>
                    <a:lnTo>
                      <a:pt x="1688" y="765"/>
                    </a:lnTo>
                    <a:lnTo>
                      <a:pt x="1744" y="783"/>
                    </a:lnTo>
                    <a:lnTo>
                      <a:pt x="1769" y="792"/>
                    </a:lnTo>
                    <a:lnTo>
                      <a:pt x="1794" y="805"/>
                    </a:lnTo>
                    <a:lnTo>
                      <a:pt x="1813" y="823"/>
                    </a:lnTo>
                    <a:lnTo>
                      <a:pt x="1831" y="846"/>
                    </a:lnTo>
                    <a:lnTo>
                      <a:pt x="1862" y="890"/>
                    </a:lnTo>
                    <a:lnTo>
                      <a:pt x="1875" y="904"/>
                    </a:lnTo>
                    <a:lnTo>
                      <a:pt x="1887" y="908"/>
                    </a:lnTo>
                    <a:lnTo>
                      <a:pt x="1925" y="922"/>
                    </a:lnTo>
                    <a:lnTo>
                      <a:pt x="1950" y="935"/>
                    </a:lnTo>
                    <a:lnTo>
                      <a:pt x="1962" y="944"/>
                    </a:lnTo>
                    <a:lnTo>
                      <a:pt x="1975" y="957"/>
                    </a:lnTo>
                    <a:lnTo>
                      <a:pt x="1987" y="957"/>
                    </a:lnTo>
                    <a:lnTo>
                      <a:pt x="1999" y="962"/>
                    </a:lnTo>
                    <a:lnTo>
                      <a:pt x="2024" y="962"/>
                    </a:lnTo>
                    <a:lnTo>
                      <a:pt x="2062" y="966"/>
                    </a:lnTo>
                    <a:lnTo>
                      <a:pt x="2124" y="975"/>
                    </a:lnTo>
                    <a:lnTo>
                      <a:pt x="2149" y="984"/>
                    </a:lnTo>
                    <a:lnTo>
                      <a:pt x="2180" y="993"/>
                    </a:lnTo>
                    <a:lnTo>
                      <a:pt x="2211" y="1016"/>
                    </a:lnTo>
                    <a:lnTo>
                      <a:pt x="2230" y="1029"/>
                    </a:lnTo>
                    <a:lnTo>
                      <a:pt x="2249" y="1038"/>
                    </a:lnTo>
                    <a:lnTo>
                      <a:pt x="2273" y="1034"/>
                    </a:lnTo>
                    <a:lnTo>
                      <a:pt x="2298" y="1034"/>
                    </a:lnTo>
                    <a:lnTo>
                      <a:pt x="2342" y="1047"/>
                    </a:lnTo>
                    <a:lnTo>
                      <a:pt x="2379" y="1078"/>
                    </a:lnTo>
                    <a:lnTo>
                      <a:pt x="2423" y="1096"/>
                    </a:lnTo>
                    <a:lnTo>
                      <a:pt x="2467" y="1110"/>
                    </a:lnTo>
                    <a:lnTo>
                      <a:pt x="2516" y="1114"/>
                    </a:lnTo>
                    <a:lnTo>
                      <a:pt x="2535" y="1141"/>
                    </a:lnTo>
                    <a:lnTo>
                      <a:pt x="2548" y="1154"/>
                    </a:lnTo>
                    <a:lnTo>
                      <a:pt x="2560" y="1163"/>
                    </a:lnTo>
                    <a:lnTo>
                      <a:pt x="2591" y="1172"/>
                    </a:lnTo>
                    <a:lnTo>
                      <a:pt x="2604" y="1181"/>
                    </a:lnTo>
                    <a:lnTo>
                      <a:pt x="2610" y="1181"/>
                    </a:lnTo>
                    <a:lnTo>
                      <a:pt x="2622" y="1190"/>
                    </a:lnTo>
                    <a:lnTo>
                      <a:pt x="2635" y="1204"/>
                    </a:lnTo>
                    <a:lnTo>
                      <a:pt x="2635" y="1212"/>
                    </a:lnTo>
                    <a:lnTo>
                      <a:pt x="2641" y="1226"/>
                    </a:lnTo>
                    <a:lnTo>
                      <a:pt x="2653" y="1235"/>
                    </a:lnTo>
                    <a:lnTo>
                      <a:pt x="2672" y="1239"/>
                    </a:lnTo>
                    <a:lnTo>
                      <a:pt x="2703" y="1248"/>
                    </a:lnTo>
                    <a:lnTo>
                      <a:pt x="2722" y="1262"/>
                    </a:lnTo>
                    <a:lnTo>
                      <a:pt x="2734" y="1275"/>
                    </a:lnTo>
                    <a:lnTo>
                      <a:pt x="2772" y="1284"/>
                    </a:lnTo>
                    <a:lnTo>
                      <a:pt x="2815" y="1289"/>
                    </a:lnTo>
                    <a:lnTo>
                      <a:pt x="2859" y="1289"/>
                    </a:lnTo>
                  </a:path>
                </a:pathLst>
              </a:custGeom>
              <a:noFill/>
              <a:ln w="25400" cap="rnd">
                <a:solidFill>
                  <a:schemeClr val="hlink"/>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de-DE" altLang="de-DE" sz="1800"/>
              </a:p>
            </p:txBody>
          </p:sp>
        </p:grpSp>
        <p:sp>
          <p:nvSpPr>
            <p:cNvPr id="119873" name="Rectangle 65"/>
            <p:cNvSpPr>
              <a:spLocks noChangeArrowheads="1"/>
            </p:cNvSpPr>
            <p:nvPr/>
          </p:nvSpPr>
          <p:spPr bwMode="auto">
            <a:xfrm>
              <a:off x="5604" y="2379"/>
              <a:ext cx="885" cy="213"/>
            </a:xfrm>
            <a:prstGeom prst="rect">
              <a:avLst/>
            </a:prstGeom>
            <a:noFill/>
            <a:ln w="12700">
              <a:noFill/>
              <a:miter lim="800000"/>
              <a:headEnd type="none" w="sm" len="sm"/>
              <a:tailEnd type="none" w="sm" len="sm"/>
            </a:ln>
            <a:effectLst/>
          </p:spPr>
          <p:txBody>
            <a:bodyPr wrap="none">
              <a:spAutoFit/>
            </a:bodyPr>
            <a:lstStyle/>
            <a:p>
              <a:pPr>
                <a:defRPr/>
              </a:pPr>
              <a:r>
                <a:rPr lang="de-DE" sz="1050" b="1" dirty="0">
                  <a:solidFill>
                    <a:srgbClr val="00279F"/>
                  </a:solidFill>
                  <a:latin typeface="Arial" charset="0"/>
                </a:rPr>
                <a:t>CMF ABCSG*</a:t>
              </a:r>
            </a:p>
          </p:txBody>
        </p:sp>
        <p:sp>
          <p:nvSpPr>
            <p:cNvPr id="103488" name="Line 66"/>
            <p:cNvSpPr>
              <a:spLocks noChangeShapeType="1"/>
            </p:cNvSpPr>
            <p:nvPr/>
          </p:nvSpPr>
          <p:spPr bwMode="auto">
            <a:xfrm>
              <a:off x="5293" y="2466"/>
              <a:ext cx="204" cy="0"/>
            </a:xfrm>
            <a:prstGeom prst="line">
              <a:avLst/>
            </a:prstGeom>
            <a:noFill/>
            <a:ln w="25400">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grpSp>
      <p:grpSp>
        <p:nvGrpSpPr>
          <p:cNvPr id="6" name="Group 67"/>
          <p:cNvGrpSpPr>
            <a:grpSpLocks/>
          </p:cNvGrpSpPr>
          <p:nvPr/>
        </p:nvGrpSpPr>
        <p:grpSpPr bwMode="auto">
          <a:xfrm>
            <a:off x="2377678" y="1420416"/>
            <a:ext cx="5890022" cy="1143000"/>
            <a:chOff x="1397" y="1193"/>
            <a:chExt cx="4947" cy="960"/>
          </a:xfrm>
        </p:grpSpPr>
        <p:sp>
          <p:nvSpPr>
            <p:cNvPr id="103483" name="Freeform 68"/>
            <p:cNvSpPr>
              <a:spLocks/>
            </p:cNvSpPr>
            <p:nvPr/>
          </p:nvSpPr>
          <p:spPr bwMode="auto">
            <a:xfrm>
              <a:off x="1397" y="1193"/>
              <a:ext cx="2913" cy="960"/>
            </a:xfrm>
            <a:custGeom>
              <a:avLst/>
              <a:gdLst>
                <a:gd name="T0" fmla="*/ 63 w 2913"/>
                <a:gd name="T1" fmla="*/ 4 h 960"/>
                <a:gd name="T2" fmla="*/ 176 w 2913"/>
                <a:gd name="T3" fmla="*/ 8 h 960"/>
                <a:gd name="T4" fmla="*/ 346 w 2913"/>
                <a:gd name="T5" fmla="*/ 23 h 960"/>
                <a:gd name="T6" fmla="*/ 441 w 2913"/>
                <a:gd name="T7" fmla="*/ 47 h 960"/>
                <a:gd name="T8" fmla="*/ 674 w 2913"/>
                <a:gd name="T9" fmla="*/ 114 h 960"/>
                <a:gd name="T10" fmla="*/ 914 w 2913"/>
                <a:gd name="T11" fmla="*/ 165 h 960"/>
                <a:gd name="T12" fmla="*/ 945 w 2913"/>
                <a:gd name="T13" fmla="*/ 196 h 960"/>
                <a:gd name="T14" fmla="*/ 983 w 2913"/>
                <a:gd name="T15" fmla="*/ 224 h 960"/>
                <a:gd name="T16" fmla="*/ 1027 w 2913"/>
                <a:gd name="T17" fmla="*/ 240 h 960"/>
                <a:gd name="T18" fmla="*/ 1059 w 2913"/>
                <a:gd name="T19" fmla="*/ 263 h 960"/>
                <a:gd name="T20" fmla="*/ 1159 w 2913"/>
                <a:gd name="T21" fmla="*/ 314 h 960"/>
                <a:gd name="T22" fmla="*/ 1298 w 2913"/>
                <a:gd name="T23" fmla="*/ 350 h 960"/>
                <a:gd name="T24" fmla="*/ 1374 w 2913"/>
                <a:gd name="T25" fmla="*/ 373 h 960"/>
                <a:gd name="T26" fmla="*/ 1418 w 2913"/>
                <a:gd name="T27" fmla="*/ 413 h 960"/>
                <a:gd name="T28" fmla="*/ 1456 w 2913"/>
                <a:gd name="T29" fmla="*/ 448 h 960"/>
                <a:gd name="T30" fmla="*/ 1513 w 2913"/>
                <a:gd name="T31" fmla="*/ 479 h 960"/>
                <a:gd name="T32" fmla="*/ 1588 w 2913"/>
                <a:gd name="T33" fmla="*/ 546 h 960"/>
                <a:gd name="T34" fmla="*/ 1714 w 2913"/>
                <a:gd name="T35" fmla="*/ 609 h 960"/>
                <a:gd name="T36" fmla="*/ 1853 w 2913"/>
                <a:gd name="T37" fmla="*/ 637 h 960"/>
                <a:gd name="T38" fmla="*/ 1891 w 2913"/>
                <a:gd name="T39" fmla="*/ 660 h 960"/>
                <a:gd name="T40" fmla="*/ 1947 w 2913"/>
                <a:gd name="T41" fmla="*/ 696 h 960"/>
                <a:gd name="T42" fmla="*/ 2017 w 2913"/>
                <a:gd name="T43" fmla="*/ 711 h 960"/>
                <a:gd name="T44" fmla="*/ 2074 w 2913"/>
                <a:gd name="T45" fmla="*/ 723 h 960"/>
                <a:gd name="T46" fmla="*/ 2124 w 2913"/>
                <a:gd name="T47" fmla="*/ 739 h 960"/>
                <a:gd name="T48" fmla="*/ 2162 w 2913"/>
                <a:gd name="T49" fmla="*/ 762 h 960"/>
                <a:gd name="T50" fmla="*/ 2225 w 2913"/>
                <a:gd name="T51" fmla="*/ 786 h 960"/>
                <a:gd name="T52" fmla="*/ 2301 w 2913"/>
                <a:gd name="T53" fmla="*/ 806 h 960"/>
                <a:gd name="T54" fmla="*/ 2357 w 2913"/>
                <a:gd name="T55" fmla="*/ 825 h 960"/>
                <a:gd name="T56" fmla="*/ 2408 w 2913"/>
                <a:gd name="T57" fmla="*/ 837 h 960"/>
                <a:gd name="T58" fmla="*/ 2433 w 2913"/>
                <a:gd name="T59" fmla="*/ 845 h 960"/>
                <a:gd name="T60" fmla="*/ 2464 w 2913"/>
                <a:gd name="T61" fmla="*/ 861 h 960"/>
                <a:gd name="T62" fmla="*/ 2509 w 2913"/>
                <a:gd name="T63" fmla="*/ 884 h 960"/>
                <a:gd name="T64" fmla="*/ 2609 w 2913"/>
                <a:gd name="T65" fmla="*/ 900 h 960"/>
                <a:gd name="T66" fmla="*/ 2717 w 2913"/>
                <a:gd name="T67" fmla="*/ 908 h 960"/>
                <a:gd name="T68" fmla="*/ 2748 w 2913"/>
                <a:gd name="T69" fmla="*/ 924 h 960"/>
                <a:gd name="T70" fmla="*/ 2767 w 2913"/>
                <a:gd name="T71" fmla="*/ 943 h 960"/>
                <a:gd name="T72" fmla="*/ 2830 w 2913"/>
                <a:gd name="T73" fmla="*/ 955 h 960"/>
                <a:gd name="T74" fmla="*/ 2899 w 2913"/>
                <a:gd name="T75" fmla="*/ 959 h 9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13"/>
                <a:gd name="T115" fmla="*/ 0 h 960"/>
                <a:gd name="T116" fmla="*/ 2913 w 2913"/>
                <a:gd name="T117" fmla="*/ 960 h 9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913" h="960">
                  <a:moveTo>
                    <a:pt x="0" y="0"/>
                  </a:moveTo>
                  <a:lnTo>
                    <a:pt x="63" y="4"/>
                  </a:lnTo>
                  <a:lnTo>
                    <a:pt x="119" y="8"/>
                  </a:lnTo>
                  <a:lnTo>
                    <a:pt x="176" y="8"/>
                  </a:lnTo>
                  <a:lnTo>
                    <a:pt x="245" y="8"/>
                  </a:lnTo>
                  <a:lnTo>
                    <a:pt x="346" y="23"/>
                  </a:lnTo>
                  <a:lnTo>
                    <a:pt x="390" y="35"/>
                  </a:lnTo>
                  <a:lnTo>
                    <a:pt x="441" y="47"/>
                  </a:lnTo>
                  <a:lnTo>
                    <a:pt x="561" y="82"/>
                  </a:lnTo>
                  <a:lnTo>
                    <a:pt x="674" y="114"/>
                  </a:lnTo>
                  <a:lnTo>
                    <a:pt x="794" y="145"/>
                  </a:lnTo>
                  <a:lnTo>
                    <a:pt x="914" y="165"/>
                  </a:lnTo>
                  <a:lnTo>
                    <a:pt x="926" y="181"/>
                  </a:lnTo>
                  <a:lnTo>
                    <a:pt x="945" y="196"/>
                  </a:lnTo>
                  <a:lnTo>
                    <a:pt x="964" y="212"/>
                  </a:lnTo>
                  <a:lnTo>
                    <a:pt x="983" y="224"/>
                  </a:lnTo>
                  <a:lnTo>
                    <a:pt x="1014" y="236"/>
                  </a:lnTo>
                  <a:lnTo>
                    <a:pt x="1027" y="240"/>
                  </a:lnTo>
                  <a:lnTo>
                    <a:pt x="1033" y="240"/>
                  </a:lnTo>
                  <a:lnTo>
                    <a:pt x="1059" y="263"/>
                  </a:lnTo>
                  <a:lnTo>
                    <a:pt x="1090" y="283"/>
                  </a:lnTo>
                  <a:lnTo>
                    <a:pt x="1159" y="314"/>
                  </a:lnTo>
                  <a:lnTo>
                    <a:pt x="1229" y="338"/>
                  </a:lnTo>
                  <a:lnTo>
                    <a:pt x="1298" y="350"/>
                  </a:lnTo>
                  <a:lnTo>
                    <a:pt x="1349" y="365"/>
                  </a:lnTo>
                  <a:lnTo>
                    <a:pt x="1374" y="373"/>
                  </a:lnTo>
                  <a:lnTo>
                    <a:pt x="1393" y="389"/>
                  </a:lnTo>
                  <a:lnTo>
                    <a:pt x="1418" y="413"/>
                  </a:lnTo>
                  <a:lnTo>
                    <a:pt x="1437" y="432"/>
                  </a:lnTo>
                  <a:lnTo>
                    <a:pt x="1456" y="448"/>
                  </a:lnTo>
                  <a:lnTo>
                    <a:pt x="1487" y="460"/>
                  </a:lnTo>
                  <a:lnTo>
                    <a:pt x="1513" y="479"/>
                  </a:lnTo>
                  <a:lnTo>
                    <a:pt x="1538" y="503"/>
                  </a:lnTo>
                  <a:lnTo>
                    <a:pt x="1588" y="546"/>
                  </a:lnTo>
                  <a:lnTo>
                    <a:pt x="1645" y="582"/>
                  </a:lnTo>
                  <a:lnTo>
                    <a:pt x="1714" y="609"/>
                  </a:lnTo>
                  <a:lnTo>
                    <a:pt x="1777" y="629"/>
                  </a:lnTo>
                  <a:lnTo>
                    <a:pt x="1853" y="637"/>
                  </a:lnTo>
                  <a:lnTo>
                    <a:pt x="1872" y="648"/>
                  </a:lnTo>
                  <a:lnTo>
                    <a:pt x="1891" y="660"/>
                  </a:lnTo>
                  <a:lnTo>
                    <a:pt x="1922" y="684"/>
                  </a:lnTo>
                  <a:lnTo>
                    <a:pt x="1947" y="696"/>
                  </a:lnTo>
                  <a:lnTo>
                    <a:pt x="1985" y="707"/>
                  </a:lnTo>
                  <a:lnTo>
                    <a:pt x="2017" y="711"/>
                  </a:lnTo>
                  <a:lnTo>
                    <a:pt x="2048" y="715"/>
                  </a:lnTo>
                  <a:lnTo>
                    <a:pt x="2074" y="723"/>
                  </a:lnTo>
                  <a:lnTo>
                    <a:pt x="2099" y="731"/>
                  </a:lnTo>
                  <a:lnTo>
                    <a:pt x="2124" y="739"/>
                  </a:lnTo>
                  <a:lnTo>
                    <a:pt x="2130" y="739"/>
                  </a:lnTo>
                  <a:lnTo>
                    <a:pt x="2162" y="762"/>
                  </a:lnTo>
                  <a:lnTo>
                    <a:pt x="2193" y="778"/>
                  </a:lnTo>
                  <a:lnTo>
                    <a:pt x="2225" y="786"/>
                  </a:lnTo>
                  <a:lnTo>
                    <a:pt x="2263" y="794"/>
                  </a:lnTo>
                  <a:lnTo>
                    <a:pt x="2301" y="806"/>
                  </a:lnTo>
                  <a:lnTo>
                    <a:pt x="2326" y="817"/>
                  </a:lnTo>
                  <a:lnTo>
                    <a:pt x="2357" y="825"/>
                  </a:lnTo>
                  <a:lnTo>
                    <a:pt x="2395" y="833"/>
                  </a:lnTo>
                  <a:lnTo>
                    <a:pt x="2408" y="837"/>
                  </a:lnTo>
                  <a:lnTo>
                    <a:pt x="2420" y="841"/>
                  </a:lnTo>
                  <a:lnTo>
                    <a:pt x="2433" y="845"/>
                  </a:lnTo>
                  <a:lnTo>
                    <a:pt x="2446" y="853"/>
                  </a:lnTo>
                  <a:lnTo>
                    <a:pt x="2464" y="861"/>
                  </a:lnTo>
                  <a:lnTo>
                    <a:pt x="2483" y="873"/>
                  </a:lnTo>
                  <a:lnTo>
                    <a:pt x="2509" y="884"/>
                  </a:lnTo>
                  <a:lnTo>
                    <a:pt x="2540" y="892"/>
                  </a:lnTo>
                  <a:lnTo>
                    <a:pt x="2609" y="900"/>
                  </a:lnTo>
                  <a:lnTo>
                    <a:pt x="2685" y="908"/>
                  </a:lnTo>
                  <a:lnTo>
                    <a:pt x="2717" y="908"/>
                  </a:lnTo>
                  <a:lnTo>
                    <a:pt x="2748" y="912"/>
                  </a:lnTo>
                  <a:lnTo>
                    <a:pt x="2748" y="924"/>
                  </a:lnTo>
                  <a:lnTo>
                    <a:pt x="2754" y="935"/>
                  </a:lnTo>
                  <a:lnTo>
                    <a:pt x="2767" y="943"/>
                  </a:lnTo>
                  <a:lnTo>
                    <a:pt x="2786" y="947"/>
                  </a:lnTo>
                  <a:lnTo>
                    <a:pt x="2830" y="955"/>
                  </a:lnTo>
                  <a:lnTo>
                    <a:pt x="2874" y="959"/>
                  </a:lnTo>
                  <a:lnTo>
                    <a:pt x="2899" y="959"/>
                  </a:lnTo>
                  <a:lnTo>
                    <a:pt x="2912" y="959"/>
                  </a:lnTo>
                </a:path>
              </a:pathLst>
            </a:custGeom>
            <a:noFill/>
            <a:ln w="25400" cap="rnd">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de-DE" altLang="de-DE" sz="1800"/>
            </a:p>
          </p:txBody>
        </p:sp>
        <p:sp>
          <p:nvSpPr>
            <p:cNvPr id="119877" name="Rectangle 69"/>
            <p:cNvSpPr>
              <a:spLocks noChangeArrowheads="1"/>
            </p:cNvSpPr>
            <p:nvPr/>
          </p:nvSpPr>
          <p:spPr bwMode="auto">
            <a:xfrm>
              <a:off x="4809" y="1716"/>
              <a:ext cx="1535" cy="407"/>
            </a:xfrm>
            <a:prstGeom prst="rect">
              <a:avLst/>
            </a:prstGeom>
            <a:noFill/>
            <a:ln w="9525">
              <a:noFill/>
              <a:miter lim="800000"/>
              <a:headEnd/>
              <a:tailEnd/>
            </a:ln>
            <a:effectLst/>
          </p:spPr>
          <p:txBody>
            <a:bodyPr lIns="0" tIns="0" rIns="0" bIns="0">
              <a:spAutoFit/>
            </a:bodyPr>
            <a:lstStyle/>
            <a:p>
              <a:pPr algn="r" eaLnBrk="1" hangingPunct="1">
                <a:lnSpc>
                  <a:spcPct val="150000"/>
                </a:lnSpc>
                <a:defRPr/>
              </a:pPr>
              <a:r>
                <a:rPr lang="de-DE" sz="1050" b="1" dirty="0" err="1">
                  <a:solidFill>
                    <a:srgbClr val="00279F"/>
                  </a:solidFill>
                  <a:latin typeface="Arial" charset="0"/>
                </a:rPr>
                <a:t>Zoladex</a:t>
              </a:r>
              <a:r>
                <a:rPr lang="de-DE" sz="1050" b="1" dirty="0">
                  <a:solidFill>
                    <a:srgbClr val="00279F"/>
                  </a:solidFill>
                  <a:latin typeface="Arial" charset="0"/>
                </a:rPr>
                <a:t> +</a:t>
              </a:r>
            </a:p>
            <a:p>
              <a:pPr algn="r" eaLnBrk="1" hangingPunct="1">
                <a:lnSpc>
                  <a:spcPct val="150000"/>
                </a:lnSpc>
                <a:defRPr/>
              </a:pPr>
              <a:r>
                <a:rPr lang="de-DE" sz="1050" b="1" dirty="0">
                  <a:solidFill>
                    <a:srgbClr val="00279F"/>
                  </a:solidFill>
                  <a:latin typeface="Arial" charset="0"/>
                </a:rPr>
                <a:t> Tamoxifen</a:t>
              </a:r>
              <a:r>
                <a:rPr lang="de-DE" sz="1050" b="1" dirty="0">
                  <a:solidFill>
                    <a:srgbClr val="00279F"/>
                  </a:solidFill>
                  <a:effectLst>
                    <a:outerShdw blurRad="38100" dist="38100" dir="2700000" algn="tl">
                      <a:srgbClr val="000000"/>
                    </a:outerShdw>
                  </a:effectLst>
                  <a:latin typeface="Arial" charset="0"/>
                </a:rPr>
                <a:t>*</a:t>
              </a:r>
            </a:p>
          </p:txBody>
        </p:sp>
        <p:sp>
          <p:nvSpPr>
            <p:cNvPr id="103485" name="Line 70"/>
            <p:cNvSpPr>
              <a:spLocks noChangeShapeType="1"/>
            </p:cNvSpPr>
            <p:nvPr/>
          </p:nvSpPr>
          <p:spPr bwMode="auto">
            <a:xfrm>
              <a:off x="5293" y="1855"/>
              <a:ext cx="204" cy="0"/>
            </a:xfrm>
            <a:prstGeom prst="line">
              <a:avLst/>
            </a:prstGeom>
            <a:noFill/>
            <a:ln w="254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sz="1350"/>
            </a:p>
          </p:txBody>
        </p:sp>
      </p:grpSp>
      <p:sp>
        <p:nvSpPr>
          <p:cNvPr id="119879" name="Rectangle 71"/>
          <p:cNvSpPr>
            <a:spLocks noChangeArrowheads="1"/>
          </p:cNvSpPr>
          <p:nvPr/>
        </p:nvSpPr>
        <p:spPr bwMode="auto">
          <a:xfrm>
            <a:off x="714375" y="4773217"/>
            <a:ext cx="2778919" cy="138499"/>
          </a:xfrm>
          <a:prstGeom prst="rect">
            <a:avLst/>
          </a:prstGeom>
          <a:noFill/>
          <a:ln w="9525">
            <a:noFill/>
            <a:miter lim="800000"/>
            <a:headEnd/>
            <a:tailEnd/>
          </a:ln>
          <a:effectLst/>
        </p:spPr>
        <p:txBody>
          <a:bodyPr lIns="69056" tIns="0" rIns="69056" bIns="0">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de-DE" altLang="de-DE" sz="900" dirty="0">
                <a:solidFill>
                  <a:srgbClr val="00279F"/>
                </a:solidFill>
              </a:rPr>
              <a:t>*</a:t>
            </a:r>
            <a:r>
              <a:rPr lang="de-DE" altLang="de-DE" sz="900" dirty="0" err="1">
                <a:solidFill>
                  <a:srgbClr val="00279F"/>
                </a:solidFill>
              </a:rPr>
              <a:t>Jakez</a:t>
            </a:r>
            <a:r>
              <a:rPr lang="de-DE" altLang="de-DE" sz="900" dirty="0">
                <a:solidFill>
                  <a:srgbClr val="00279F"/>
                </a:solidFill>
              </a:rPr>
              <a:t> R. et al. J </a:t>
            </a:r>
            <a:r>
              <a:rPr lang="de-DE" altLang="de-DE" sz="900" dirty="0" err="1">
                <a:solidFill>
                  <a:srgbClr val="00279F"/>
                </a:solidFill>
              </a:rPr>
              <a:t>Clin</a:t>
            </a:r>
            <a:r>
              <a:rPr lang="de-DE" altLang="de-DE" sz="900" dirty="0">
                <a:solidFill>
                  <a:srgbClr val="00279F"/>
                </a:solidFill>
              </a:rPr>
              <a:t> </a:t>
            </a:r>
            <a:r>
              <a:rPr lang="de-DE" altLang="de-DE" sz="900" dirty="0" err="1">
                <a:solidFill>
                  <a:srgbClr val="00279F"/>
                </a:solidFill>
              </a:rPr>
              <a:t>Oncol</a:t>
            </a:r>
            <a:r>
              <a:rPr lang="de-DE" altLang="de-DE" sz="900" dirty="0">
                <a:solidFill>
                  <a:srgbClr val="00279F"/>
                </a:solidFill>
              </a:rPr>
              <a:t> 20:4621-4627; 2002</a:t>
            </a:r>
            <a:endParaRPr lang="de-DE" altLang="de-DE" sz="750" dirty="0">
              <a:solidFill>
                <a:srgbClr val="00279F"/>
              </a:solidFill>
              <a:effectLst>
                <a:outerShdw blurRad="38100" dist="38100" dir="2700000" algn="tl">
                  <a:srgbClr val="000000"/>
                </a:outerShdw>
              </a:effectLst>
            </a:endParaRPr>
          </a:p>
        </p:txBody>
      </p:sp>
      <p:sp>
        <p:nvSpPr>
          <p:cNvPr id="119880" name="Rectangle 72"/>
          <p:cNvSpPr>
            <a:spLocks noChangeArrowheads="1"/>
          </p:cNvSpPr>
          <p:nvPr/>
        </p:nvSpPr>
        <p:spPr bwMode="auto">
          <a:xfrm>
            <a:off x="1806655" y="461963"/>
            <a:ext cx="5589031" cy="461665"/>
          </a:xfrm>
          <a:prstGeom prst="rect">
            <a:avLst/>
          </a:prstGeom>
          <a:noFill/>
          <a:ln w="12700">
            <a:noFill/>
            <a:miter lim="800000"/>
            <a:headEnd type="none" w="sm" len="sm"/>
            <a:tailEnd type="none" w="sm" len="sm"/>
          </a:ln>
          <a:effec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de-DE" altLang="de-DE" b="1" dirty="0">
                <a:solidFill>
                  <a:srgbClr val="00279F"/>
                </a:solidFill>
                <a:latin typeface="+mn-lt"/>
              </a:rPr>
              <a:t>Unerlaubter Vergleich der Effektivität</a:t>
            </a:r>
          </a:p>
        </p:txBody>
      </p:sp>
    </p:spTree>
    <p:extLst>
      <p:ext uri="{BB962C8B-B14F-4D97-AF65-F5344CB8AC3E}">
        <p14:creationId xmlns:p14="http://schemas.microsoft.com/office/powerpoint/2010/main" val="25428056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srcRect l="31151" t="39738" r="54986" b="35578"/>
          <a:stretch/>
        </p:blipFill>
        <p:spPr>
          <a:xfrm>
            <a:off x="3873525" y="211797"/>
            <a:ext cx="4560696" cy="4398569"/>
          </a:xfrm>
          <a:prstGeom prst="rect">
            <a:avLst/>
          </a:prstGeom>
        </p:spPr>
      </p:pic>
      <p:sp>
        <p:nvSpPr>
          <p:cNvPr id="4" name="Textfeld 3"/>
          <p:cNvSpPr txBox="1"/>
          <p:nvPr/>
        </p:nvSpPr>
        <p:spPr>
          <a:xfrm>
            <a:off x="166255" y="556313"/>
            <a:ext cx="3427401" cy="923330"/>
          </a:xfrm>
          <a:prstGeom prst="rect">
            <a:avLst/>
          </a:prstGeom>
          <a:noFill/>
        </p:spPr>
        <p:txBody>
          <a:bodyPr wrap="square" rtlCol="0">
            <a:spAutoFit/>
          </a:bodyPr>
          <a:lstStyle/>
          <a:p>
            <a:r>
              <a:rPr lang="de-DE" dirty="0" smtClean="0"/>
              <a:t>Prognoseverbesserung durch Einführung der </a:t>
            </a:r>
            <a:r>
              <a:rPr lang="de-DE" dirty="0" err="1" smtClean="0"/>
              <a:t>Aromataseinhibitoren</a:t>
            </a:r>
            <a:endParaRPr lang="de-DE" dirty="0"/>
          </a:p>
        </p:txBody>
      </p:sp>
    </p:spTree>
    <p:extLst>
      <p:ext uri="{BB962C8B-B14F-4D97-AF65-F5344CB8AC3E}">
        <p14:creationId xmlns:p14="http://schemas.microsoft.com/office/powerpoint/2010/main" val="40430271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p:cNvSpPr>
            <a:spLocks noGrp="1"/>
          </p:cNvSpPr>
          <p:nvPr>
            <p:ph type="title"/>
          </p:nvPr>
        </p:nvSpPr>
        <p:spPr/>
        <p:txBody>
          <a:bodyPr/>
          <a:lstStyle/>
          <a:p>
            <a:r>
              <a:rPr lang="de-DE" altLang="de-DE" sz="2400">
                <a:solidFill>
                  <a:srgbClr val="002060"/>
                </a:solidFill>
              </a:rPr>
              <a:t>Entwicklung einer endokrinen Resistenz</a:t>
            </a:r>
          </a:p>
        </p:txBody>
      </p:sp>
      <p:sp>
        <p:nvSpPr>
          <p:cNvPr id="29699" name="Inhaltsplatzhalter 2"/>
          <p:cNvSpPr>
            <a:spLocks noGrp="1"/>
          </p:cNvSpPr>
          <p:nvPr>
            <p:ph idx="1"/>
          </p:nvPr>
        </p:nvSpPr>
        <p:spPr>
          <a:xfrm>
            <a:off x="457200" y="1236663"/>
            <a:ext cx="8229600" cy="1915779"/>
          </a:xfrm>
        </p:spPr>
        <p:txBody>
          <a:bodyPr/>
          <a:lstStyle/>
          <a:p>
            <a:r>
              <a:rPr lang="de-DE" altLang="de-DE" dirty="0" smtClean="0"/>
              <a:t>Verlust der Östrogenrezeptorexpression </a:t>
            </a:r>
            <a:r>
              <a:rPr lang="de-DE" altLang="de-DE" sz="1800" dirty="0"/>
              <a:t>(</a:t>
            </a:r>
            <a:r>
              <a:rPr lang="de-DE" altLang="de-DE" sz="1800" dirty="0" err="1"/>
              <a:t>transkriptionelles</a:t>
            </a:r>
            <a:r>
              <a:rPr lang="de-DE" altLang="de-DE" sz="1800" dirty="0"/>
              <a:t> Gen-</a:t>
            </a:r>
            <a:r>
              <a:rPr lang="de-DE" altLang="de-DE" sz="1800" dirty="0" err="1"/>
              <a:t>Silencing</a:t>
            </a:r>
            <a:r>
              <a:rPr lang="de-DE" altLang="de-DE" sz="1800" dirty="0"/>
              <a:t>, </a:t>
            </a:r>
            <a:r>
              <a:rPr lang="de-DE" altLang="de-DE" sz="1800" dirty="0" err="1"/>
              <a:t>posttranskriptionelles</a:t>
            </a:r>
            <a:r>
              <a:rPr lang="de-DE" altLang="de-DE" sz="1800" dirty="0"/>
              <a:t> Gen-</a:t>
            </a:r>
            <a:r>
              <a:rPr lang="de-DE" altLang="de-DE" sz="1800" dirty="0" err="1"/>
              <a:t>Silencing</a:t>
            </a:r>
            <a:r>
              <a:rPr lang="de-DE" altLang="de-DE" sz="1800" dirty="0"/>
              <a:t>)</a:t>
            </a:r>
          </a:p>
          <a:p>
            <a:r>
              <a:rPr lang="de-DE" altLang="de-DE" dirty="0" smtClean="0"/>
              <a:t>Östrogenrezeptormutationen</a:t>
            </a:r>
          </a:p>
          <a:p>
            <a:r>
              <a:rPr lang="de-DE" altLang="de-DE" dirty="0" smtClean="0"/>
              <a:t>Veränderung der Genexpression der Östrogenrezeptor Co-Regulatoren</a:t>
            </a:r>
          </a:p>
          <a:p>
            <a:r>
              <a:rPr lang="de-DE" altLang="de-DE" dirty="0" smtClean="0"/>
              <a:t>Hochregulierung von alternativen </a:t>
            </a:r>
            <a:r>
              <a:rPr lang="de-DE" altLang="de-DE" dirty="0" err="1" smtClean="0"/>
              <a:t>Signaltransduktionswegen</a:t>
            </a:r>
            <a:r>
              <a:rPr lang="de-DE" altLang="de-DE" dirty="0" smtClean="0"/>
              <a:t> </a:t>
            </a:r>
            <a:r>
              <a:rPr lang="de-DE" altLang="de-DE" sz="1800" dirty="0"/>
              <a:t>(z.B. </a:t>
            </a:r>
            <a:r>
              <a:rPr lang="de-DE" altLang="de-DE" sz="1800" dirty="0" smtClean="0"/>
              <a:t>PI3K/AKT/</a:t>
            </a:r>
            <a:r>
              <a:rPr lang="de-DE" altLang="de-DE" sz="1800" dirty="0" err="1" smtClean="0"/>
              <a:t>mTOR-Pathway</a:t>
            </a:r>
            <a:r>
              <a:rPr lang="de-DE" altLang="de-DE" sz="1800" dirty="0" smtClean="0"/>
              <a:t>) 			 		</a:t>
            </a:r>
            <a:endParaRPr lang="de-DE" altLang="de-DE" sz="1800" dirty="0"/>
          </a:p>
        </p:txBody>
      </p:sp>
      <p:sp>
        <p:nvSpPr>
          <p:cNvPr id="2" name="Pfeil nach rechts 1"/>
          <p:cNvSpPr/>
          <p:nvPr/>
        </p:nvSpPr>
        <p:spPr>
          <a:xfrm>
            <a:off x="1208543" y="3530893"/>
            <a:ext cx="447608" cy="108704"/>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rgbClr val="FF0000"/>
              </a:solidFill>
            </a:endParaRPr>
          </a:p>
        </p:txBody>
      </p:sp>
      <p:sp>
        <p:nvSpPr>
          <p:cNvPr id="3" name="Textfeld 2"/>
          <p:cNvSpPr txBox="1"/>
          <p:nvPr/>
        </p:nvSpPr>
        <p:spPr>
          <a:xfrm>
            <a:off x="1726489" y="3400579"/>
            <a:ext cx="6432772" cy="369332"/>
          </a:xfrm>
          <a:prstGeom prst="rect">
            <a:avLst/>
          </a:prstGeom>
          <a:noFill/>
        </p:spPr>
        <p:txBody>
          <a:bodyPr wrap="square" rtlCol="0">
            <a:spAutoFit/>
          </a:bodyPr>
          <a:lstStyle/>
          <a:p>
            <a:r>
              <a:rPr lang="de-DE" altLang="de-DE" dirty="0"/>
              <a:t> bietet Angriffspunkte für neue endokrin basierte Therapien </a:t>
            </a:r>
            <a:endParaRPr lang="de-DE" dirty="0"/>
          </a:p>
        </p:txBody>
      </p:sp>
    </p:spTree>
    <p:extLst>
      <p:ext uri="{BB962C8B-B14F-4D97-AF65-F5344CB8AC3E}">
        <p14:creationId xmlns:p14="http://schemas.microsoft.com/office/powerpoint/2010/main" val="9456525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11"/>
          <p:cNvGrpSpPr>
            <a:grpSpLocks/>
          </p:cNvGrpSpPr>
          <p:nvPr/>
        </p:nvGrpSpPr>
        <p:grpSpPr bwMode="auto">
          <a:xfrm>
            <a:off x="4925616" y="1538288"/>
            <a:ext cx="2969419" cy="2830116"/>
            <a:chOff x="5076056" y="1488831"/>
            <a:chExt cx="3960440" cy="3773845"/>
          </a:xfrm>
        </p:grpSpPr>
        <p:pic>
          <p:nvPicPr>
            <p:cNvPr id="317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556793"/>
              <a:ext cx="3960440" cy="370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4" name="Rectangle 13"/>
            <p:cNvSpPr>
              <a:spLocks noChangeArrowheads="1"/>
            </p:cNvSpPr>
            <p:nvPr/>
          </p:nvSpPr>
          <p:spPr bwMode="auto">
            <a:xfrm>
              <a:off x="7092280" y="2852936"/>
              <a:ext cx="1152128" cy="792088"/>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eaLnBrk="1" hangingPunct="1">
                <a:spcBef>
                  <a:spcPct val="0"/>
                </a:spcBef>
                <a:buFontTx/>
                <a:buNone/>
              </a:pPr>
              <a:endParaRPr lang="en-US" altLang="de-DE" sz="1800">
                <a:solidFill>
                  <a:srgbClr val="000000"/>
                </a:solidFill>
                <a:latin typeface="Arial" panose="020B0604020202020204" pitchFamily="34" charset="0"/>
                <a:ea typeface="MS PGothic" panose="020B0600070205080204" pitchFamily="34" charset="-128"/>
              </a:endParaRPr>
            </a:p>
          </p:txBody>
        </p:sp>
        <p:sp>
          <p:nvSpPr>
            <p:cNvPr id="31755" name="Rectangle 14"/>
            <p:cNvSpPr>
              <a:spLocks noChangeArrowheads="1"/>
            </p:cNvSpPr>
            <p:nvPr/>
          </p:nvSpPr>
          <p:spPr bwMode="auto">
            <a:xfrm>
              <a:off x="7855913" y="1982621"/>
              <a:ext cx="1152128" cy="792088"/>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eaLnBrk="1" hangingPunct="1">
                <a:spcBef>
                  <a:spcPct val="0"/>
                </a:spcBef>
                <a:buFontTx/>
                <a:buNone/>
              </a:pPr>
              <a:endParaRPr lang="en-US" altLang="de-DE" sz="1800">
                <a:solidFill>
                  <a:srgbClr val="000000"/>
                </a:solidFill>
                <a:latin typeface="Arial" panose="020B0604020202020204" pitchFamily="34" charset="0"/>
                <a:ea typeface="MS PGothic" panose="020B0600070205080204" pitchFamily="34" charset="-128"/>
              </a:endParaRPr>
            </a:p>
          </p:txBody>
        </p:sp>
        <p:sp>
          <p:nvSpPr>
            <p:cNvPr id="16" name="Freeform 15"/>
            <p:cNvSpPr/>
            <p:nvPr/>
          </p:nvSpPr>
          <p:spPr>
            <a:xfrm>
              <a:off x="5662023" y="1488831"/>
              <a:ext cx="2394685" cy="1101829"/>
            </a:xfrm>
            <a:custGeom>
              <a:avLst/>
              <a:gdLst>
                <a:gd name="connsiteX0" fmla="*/ 914822 w 2394912"/>
                <a:gd name="connsiteY0" fmla="*/ 1019907 h 1101969"/>
                <a:gd name="connsiteX1" fmla="*/ 914822 w 2394912"/>
                <a:gd name="connsiteY1" fmla="*/ 1019907 h 1101969"/>
                <a:gd name="connsiteX2" fmla="*/ 926545 w 2394912"/>
                <a:gd name="connsiteY2" fmla="*/ 808892 h 1101969"/>
                <a:gd name="connsiteX3" fmla="*/ 938268 w 2394912"/>
                <a:gd name="connsiteY3" fmla="*/ 773723 h 1101969"/>
                <a:gd name="connsiteX4" fmla="*/ 985161 w 2394912"/>
                <a:gd name="connsiteY4" fmla="*/ 703384 h 1101969"/>
                <a:gd name="connsiteX5" fmla="*/ 1020330 w 2394912"/>
                <a:gd name="connsiteY5" fmla="*/ 668215 h 1101969"/>
                <a:gd name="connsiteX6" fmla="*/ 1078945 w 2394912"/>
                <a:gd name="connsiteY6" fmla="*/ 656492 h 1101969"/>
                <a:gd name="connsiteX7" fmla="*/ 1196176 w 2394912"/>
                <a:gd name="connsiteY7" fmla="*/ 644769 h 1101969"/>
                <a:gd name="connsiteX8" fmla="*/ 1512699 w 2394912"/>
                <a:gd name="connsiteY8" fmla="*/ 644769 h 1101969"/>
                <a:gd name="connsiteX9" fmla="*/ 1547868 w 2394912"/>
                <a:gd name="connsiteY9" fmla="*/ 621323 h 1101969"/>
                <a:gd name="connsiteX10" fmla="*/ 1559591 w 2394912"/>
                <a:gd name="connsiteY10" fmla="*/ 574431 h 1101969"/>
                <a:gd name="connsiteX11" fmla="*/ 1583038 w 2394912"/>
                <a:gd name="connsiteY11" fmla="*/ 550984 h 1101969"/>
                <a:gd name="connsiteX12" fmla="*/ 1665099 w 2394912"/>
                <a:gd name="connsiteY12" fmla="*/ 515815 h 1101969"/>
                <a:gd name="connsiteX13" fmla="*/ 1969899 w 2394912"/>
                <a:gd name="connsiteY13" fmla="*/ 504092 h 1101969"/>
                <a:gd name="connsiteX14" fmla="*/ 2180914 w 2394912"/>
                <a:gd name="connsiteY14" fmla="*/ 492369 h 1101969"/>
                <a:gd name="connsiteX15" fmla="*/ 2298145 w 2394912"/>
                <a:gd name="connsiteY15" fmla="*/ 457200 h 1101969"/>
                <a:gd name="connsiteX16" fmla="*/ 2368484 w 2394912"/>
                <a:gd name="connsiteY16" fmla="*/ 422031 h 1101969"/>
                <a:gd name="connsiteX17" fmla="*/ 2391930 w 2394912"/>
                <a:gd name="connsiteY17" fmla="*/ 398584 h 1101969"/>
                <a:gd name="connsiteX18" fmla="*/ 2356761 w 2394912"/>
                <a:gd name="connsiteY18" fmla="*/ 246184 h 1101969"/>
                <a:gd name="connsiteX19" fmla="*/ 2286422 w 2394912"/>
                <a:gd name="connsiteY19" fmla="*/ 164123 h 1101969"/>
                <a:gd name="connsiteX20" fmla="*/ 2251253 w 2394912"/>
                <a:gd name="connsiteY20" fmla="*/ 140677 h 1101969"/>
                <a:gd name="connsiteX21" fmla="*/ 2204361 w 2394912"/>
                <a:gd name="connsiteY21" fmla="*/ 117231 h 1101969"/>
                <a:gd name="connsiteX22" fmla="*/ 2110576 w 2394912"/>
                <a:gd name="connsiteY22" fmla="*/ 93784 h 1101969"/>
                <a:gd name="connsiteX23" fmla="*/ 1993345 w 2394912"/>
                <a:gd name="connsiteY23" fmla="*/ 82061 h 1101969"/>
                <a:gd name="connsiteX24" fmla="*/ 1923007 w 2394912"/>
                <a:gd name="connsiteY24" fmla="*/ 70338 h 1101969"/>
                <a:gd name="connsiteX25" fmla="*/ 1770607 w 2394912"/>
                <a:gd name="connsiteY25" fmla="*/ 58615 h 1101969"/>
                <a:gd name="connsiteX26" fmla="*/ 1676822 w 2394912"/>
                <a:gd name="connsiteY26" fmla="*/ 35169 h 1101969"/>
                <a:gd name="connsiteX27" fmla="*/ 1571314 w 2394912"/>
                <a:gd name="connsiteY27" fmla="*/ 23446 h 1101969"/>
                <a:gd name="connsiteX28" fmla="*/ 1489253 w 2394912"/>
                <a:gd name="connsiteY28" fmla="*/ 11723 h 1101969"/>
                <a:gd name="connsiteX29" fmla="*/ 1372022 w 2394912"/>
                <a:gd name="connsiteY29" fmla="*/ 0 h 1101969"/>
                <a:gd name="connsiteX30" fmla="*/ 1008607 w 2394912"/>
                <a:gd name="connsiteY30" fmla="*/ 11723 h 1101969"/>
                <a:gd name="connsiteX31" fmla="*/ 938268 w 2394912"/>
                <a:gd name="connsiteY31" fmla="*/ 35169 h 1101969"/>
                <a:gd name="connsiteX32" fmla="*/ 856207 w 2394912"/>
                <a:gd name="connsiteY32" fmla="*/ 58615 h 1101969"/>
                <a:gd name="connsiteX33" fmla="*/ 809314 w 2394912"/>
                <a:gd name="connsiteY33" fmla="*/ 70338 h 1101969"/>
                <a:gd name="connsiteX34" fmla="*/ 727253 w 2394912"/>
                <a:gd name="connsiteY34" fmla="*/ 117231 h 1101969"/>
                <a:gd name="connsiteX35" fmla="*/ 656914 w 2394912"/>
                <a:gd name="connsiteY35" fmla="*/ 140677 h 1101969"/>
                <a:gd name="connsiteX36" fmla="*/ 621745 w 2394912"/>
                <a:gd name="connsiteY36" fmla="*/ 152400 h 1101969"/>
                <a:gd name="connsiteX37" fmla="*/ 516238 w 2394912"/>
                <a:gd name="connsiteY37" fmla="*/ 222738 h 1101969"/>
                <a:gd name="connsiteX38" fmla="*/ 445899 w 2394912"/>
                <a:gd name="connsiteY38" fmla="*/ 269631 h 1101969"/>
                <a:gd name="connsiteX39" fmla="*/ 410730 w 2394912"/>
                <a:gd name="connsiteY39" fmla="*/ 316523 h 1101969"/>
                <a:gd name="connsiteX40" fmla="*/ 352114 w 2394912"/>
                <a:gd name="connsiteY40" fmla="*/ 363415 h 1101969"/>
                <a:gd name="connsiteX41" fmla="*/ 293499 w 2394912"/>
                <a:gd name="connsiteY41" fmla="*/ 422031 h 1101969"/>
                <a:gd name="connsiteX42" fmla="*/ 234884 w 2394912"/>
                <a:gd name="connsiteY42" fmla="*/ 480646 h 1101969"/>
                <a:gd name="connsiteX43" fmla="*/ 164545 w 2394912"/>
                <a:gd name="connsiteY43" fmla="*/ 539261 h 1101969"/>
                <a:gd name="connsiteX44" fmla="*/ 105930 w 2394912"/>
                <a:gd name="connsiteY44" fmla="*/ 609600 h 1101969"/>
                <a:gd name="connsiteX45" fmla="*/ 70761 w 2394912"/>
                <a:gd name="connsiteY45" fmla="*/ 633046 h 1101969"/>
                <a:gd name="connsiteX46" fmla="*/ 23868 w 2394912"/>
                <a:gd name="connsiteY46" fmla="*/ 691661 h 1101969"/>
                <a:gd name="connsiteX47" fmla="*/ 422 w 2394912"/>
                <a:gd name="connsiteY47" fmla="*/ 762000 h 1101969"/>
                <a:gd name="connsiteX48" fmla="*/ 23868 w 2394912"/>
                <a:gd name="connsiteY48" fmla="*/ 926123 h 1101969"/>
                <a:gd name="connsiteX49" fmla="*/ 35591 w 2394912"/>
                <a:gd name="connsiteY49" fmla="*/ 961292 h 1101969"/>
                <a:gd name="connsiteX50" fmla="*/ 105930 w 2394912"/>
                <a:gd name="connsiteY50" fmla="*/ 1008184 h 1101969"/>
                <a:gd name="connsiteX51" fmla="*/ 211438 w 2394912"/>
                <a:gd name="connsiteY51" fmla="*/ 1055077 h 1101969"/>
                <a:gd name="connsiteX52" fmla="*/ 281776 w 2394912"/>
                <a:gd name="connsiteY52" fmla="*/ 1078523 h 1101969"/>
                <a:gd name="connsiteX53" fmla="*/ 316945 w 2394912"/>
                <a:gd name="connsiteY53" fmla="*/ 1090246 h 1101969"/>
                <a:gd name="connsiteX54" fmla="*/ 363838 w 2394912"/>
                <a:gd name="connsiteY54" fmla="*/ 1101969 h 1101969"/>
                <a:gd name="connsiteX55" fmla="*/ 645191 w 2394912"/>
                <a:gd name="connsiteY55" fmla="*/ 1090246 h 1101969"/>
                <a:gd name="connsiteX56" fmla="*/ 727253 w 2394912"/>
                <a:gd name="connsiteY56" fmla="*/ 1055077 h 1101969"/>
                <a:gd name="connsiteX57" fmla="*/ 914822 w 2394912"/>
                <a:gd name="connsiteY57" fmla="*/ 1019907 h 110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394912" h="1101969">
                  <a:moveTo>
                    <a:pt x="914822" y="1019907"/>
                  </a:moveTo>
                  <a:lnTo>
                    <a:pt x="914822" y="1019907"/>
                  </a:lnTo>
                  <a:cubicBezTo>
                    <a:pt x="918730" y="949569"/>
                    <a:pt x="919866" y="879021"/>
                    <a:pt x="926545" y="808892"/>
                  </a:cubicBezTo>
                  <a:cubicBezTo>
                    <a:pt x="927717" y="796591"/>
                    <a:pt x="932267" y="784525"/>
                    <a:pt x="938268" y="773723"/>
                  </a:cubicBezTo>
                  <a:cubicBezTo>
                    <a:pt x="951953" y="749090"/>
                    <a:pt x="965235" y="723310"/>
                    <a:pt x="985161" y="703384"/>
                  </a:cubicBezTo>
                  <a:cubicBezTo>
                    <a:pt x="996884" y="691661"/>
                    <a:pt x="1005501" y="675629"/>
                    <a:pt x="1020330" y="668215"/>
                  </a:cubicBezTo>
                  <a:cubicBezTo>
                    <a:pt x="1038152" y="659304"/>
                    <a:pt x="1059195" y="659125"/>
                    <a:pt x="1078945" y="656492"/>
                  </a:cubicBezTo>
                  <a:cubicBezTo>
                    <a:pt x="1117872" y="651302"/>
                    <a:pt x="1157099" y="648677"/>
                    <a:pt x="1196176" y="644769"/>
                  </a:cubicBezTo>
                  <a:cubicBezTo>
                    <a:pt x="1216920" y="645712"/>
                    <a:pt x="1429217" y="676075"/>
                    <a:pt x="1512699" y="644769"/>
                  </a:cubicBezTo>
                  <a:cubicBezTo>
                    <a:pt x="1525891" y="639822"/>
                    <a:pt x="1536145" y="629138"/>
                    <a:pt x="1547868" y="621323"/>
                  </a:cubicBezTo>
                  <a:cubicBezTo>
                    <a:pt x="1551776" y="605692"/>
                    <a:pt x="1552386" y="588842"/>
                    <a:pt x="1559591" y="574431"/>
                  </a:cubicBezTo>
                  <a:cubicBezTo>
                    <a:pt x="1564534" y="564545"/>
                    <a:pt x="1574407" y="557889"/>
                    <a:pt x="1583038" y="550984"/>
                  </a:cubicBezTo>
                  <a:cubicBezTo>
                    <a:pt x="1609541" y="529781"/>
                    <a:pt x="1629778" y="518170"/>
                    <a:pt x="1665099" y="515815"/>
                  </a:cubicBezTo>
                  <a:cubicBezTo>
                    <a:pt x="1766549" y="509052"/>
                    <a:pt x="1868329" y="508709"/>
                    <a:pt x="1969899" y="504092"/>
                  </a:cubicBezTo>
                  <a:cubicBezTo>
                    <a:pt x="2040273" y="500893"/>
                    <a:pt x="2110576" y="496277"/>
                    <a:pt x="2180914" y="492369"/>
                  </a:cubicBezTo>
                  <a:cubicBezTo>
                    <a:pt x="2207127" y="485816"/>
                    <a:pt x="2281019" y="468617"/>
                    <a:pt x="2298145" y="457200"/>
                  </a:cubicBezTo>
                  <a:cubicBezTo>
                    <a:pt x="2343596" y="426899"/>
                    <a:pt x="2319948" y="438209"/>
                    <a:pt x="2368484" y="422031"/>
                  </a:cubicBezTo>
                  <a:cubicBezTo>
                    <a:pt x="2376299" y="414215"/>
                    <a:pt x="2391012" y="409599"/>
                    <a:pt x="2391930" y="398584"/>
                  </a:cubicBezTo>
                  <a:cubicBezTo>
                    <a:pt x="2399412" y="308797"/>
                    <a:pt x="2394597" y="299154"/>
                    <a:pt x="2356761" y="246184"/>
                  </a:cubicBezTo>
                  <a:cubicBezTo>
                    <a:pt x="2333934" y="214226"/>
                    <a:pt x="2316493" y="189182"/>
                    <a:pt x="2286422" y="164123"/>
                  </a:cubicBezTo>
                  <a:cubicBezTo>
                    <a:pt x="2275598" y="155103"/>
                    <a:pt x="2263486" y="147667"/>
                    <a:pt x="2251253" y="140677"/>
                  </a:cubicBezTo>
                  <a:cubicBezTo>
                    <a:pt x="2236080" y="132007"/>
                    <a:pt x="2220424" y="124115"/>
                    <a:pt x="2204361" y="117231"/>
                  </a:cubicBezTo>
                  <a:cubicBezTo>
                    <a:pt x="2177634" y="105776"/>
                    <a:pt x="2137217" y="97336"/>
                    <a:pt x="2110576" y="93784"/>
                  </a:cubicBezTo>
                  <a:cubicBezTo>
                    <a:pt x="2071649" y="88594"/>
                    <a:pt x="2032314" y="86932"/>
                    <a:pt x="1993345" y="82061"/>
                  </a:cubicBezTo>
                  <a:cubicBezTo>
                    <a:pt x="1969759" y="79113"/>
                    <a:pt x="1946646" y="72826"/>
                    <a:pt x="1923007" y="70338"/>
                  </a:cubicBezTo>
                  <a:cubicBezTo>
                    <a:pt x="1872337" y="65004"/>
                    <a:pt x="1821407" y="62523"/>
                    <a:pt x="1770607" y="58615"/>
                  </a:cubicBezTo>
                  <a:cubicBezTo>
                    <a:pt x="1739345" y="50800"/>
                    <a:pt x="1708849" y="38727"/>
                    <a:pt x="1676822" y="35169"/>
                  </a:cubicBezTo>
                  <a:lnTo>
                    <a:pt x="1571314" y="23446"/>
                  </a:lnTo>
                  <a:cubicBezTo>
                    <a:pt x="1543896" y="20019"/>
                    <a:pt x="1516695" y="14951"/>
                    <a:pt x="1489253" y="11723"/>
                  </a:cubicBezTo>
                  <a:cubicBezTo>
                    <a:pt x="1450250" y="7134"/>
                    <a:pt x="1411099" y="3908"/>
                    <a:pt x="1372022" y="0"/>
                  </a:cubicBezTo>
                  <a:cubicBezTo>
                    <a:pt x="1250884" y="3908"/>
                    <a:pt x="1129412" y="1928"/>
                    <a:pt x="1008607" y="11723"/>
                  </a:cubicBezTo>
                  <a:cubicBezTo>
                    <a:pt x="983973" y="13720"/>
                    <a:pt x="962245" y="29175"/>
                    <a:pt x="938268" y="35169"/>
                  </a:cubicBezTo>
                  <a:cubicBezTo>
                    <a:pt x="791661" y="71821"/>
                    <a:pt x="973944" y="24976"/>
                    <a:pt x="856207" y="58615"/>
                  </a:cubicBezTo>
                  <a:cubicBezTo>
                    <a:pt x="840715" y="63041"/>
                    <a:pt x="824945" y="66430"/>
                    <a:pt x="809314" y="70338"/>
                  </a:cubicBezTo>
                  <a:cubicBezTo>
                    <a:pt x="777594" y="91484"/>
                    <a:pt x="764433" y="102359"/>
                    <a:pt x="727253" y="117231"/>
                  </a:cubicBezTo>
                  <a:cubicBezTo>
                    <a:pt x="704306" y="126410"/>
                    <a:pt x="680360" y="132862"/>
                    <a:pt x="656914" y="140677"/>
                  </a:cubicBezTo>
                  <a:cubicBezTo>
                    <a:pt x="645191" y="144585"/>
                    <a:pt x="632027" y="145545"/>
                    <a:pt x="621745" y="152400"/>
                  </a:cubicBezTo>
                  <a:lnTo>
                    <a:pt x="516238" y="222738"/>
                  </a:lnTo>
                  <a:cubicBezTo>
                    <a:pt x="516234" y="222741"/>
                    <a:pt x="445902" y="269627"/>
                    <a:pt x="445899" y="269631"/>
                  </a:cubicBezTo>
                  <a:cubicBezTo>
                    <a:pt x="434176" y="285262"/>
                    <a:pt x="424546" y="302707"/>
                    <a:pt x="410730" y="316523"/>
                  </a:cubicBezTo>
                  <a:cubicBezTo>
                    <a:pt x="349800" y="377453"/>
                    <a:pt x="398518" y="305411"/>
                    <a:pt x="352114" y="363415"/>
                  </a:cubicBezTo>
                  <a:cubicBezTo>
                    <a:pt x="307452" y="419241"/>
                    <a:pt x="353791" y="381834"/>
                    <a:pt x="293499" y="422031"/>
                  </a:cubicBezTo>
                  <a:cubicBezTo>
                    <a:pt x="250516" y="486506"/>
                    <a:pt x="293498" y="431802"/>
                    <a:pt x="234884" y="480646"/>
                  </a:cubicBezTo>
                  <a:cubicBezTo>
                    <a:pt x="144620" y="555865"/>
                    <a:pt x="251862" y="481049"/>
                    <a:pt x="164545" y="539261"/>
                  </a:cubicBezTo>
                  <a:cubicBezTo>
                    <a:pt x="141491" y="573843"/>
                    <a:pt x="139780" y="581392"/>
                    <a:pt x="105930" y="609600"/>
                  </a:cubicBezTo>
                  <a:cubicBezTo>
                    <a:pt x="95106" y="618620"/>
                    <a:pt x="81763" y="624245"/>
                    <a:pt x="70761" y="633046"/>
                  </a:cubicBezTo>
                  <a:cubicBezTo>
                    <a:pt x="46895" y="652138"/>
                    <a:pt x="41279" y="665545"/>
                    <a:pt x="23868" y="691661"/>
                  </a:cubicBezTo>
                  <a:cubicBezTo>
                    <a:pt x="16053" y="715107"/>
                    <a:pt x="-3073" y="737534"/>
                    <a:pt x="422" y="762000"/>
                  </a:cubicBezTo>
                  <a:cubicBezTo>
                    <a:pt x="8237" y="816708"/>
                    <a:pt x="14264" y="871701"/>
                    <a:pt x="23868" y="926123"/>
                  </a:cubicBezTo>
                  <a:cubicBezTo>
                    <a:pt x="26015" y="938292"/>
                    <a:pt x="26853" y="952554"/>
                    <a:pt x="35591" y="961292"/>
                  </a:cubicBezTo>
                  <a:cubicBezTo>
                    <a:pt x="55517" y="981217"/>
                    <a:pt x="82484" y="992553"/>
                    <a:pt x="105930" y="1008184"/>
                  </a:cubicBezTo>
                  <a:cubicBezTo>
                    <a:pt x="161667" y="1045342"/>
                    <a:pt x="127725" y="1027173"/>
                    <a:pt x="211438" y="1055077"/>
                  </a:cubicBezTo>
                  <a:lnTo>
                    <a:pt x="281776" y="1078523"/>
                  </a:lnTo>
                  <a:cubicBezTo>
                    <a:pt x="293499" y="1082431"/>
                    <a:pt x="304957" y="1087249"/>
                    <a:pt x="316945" y="1090246"/>
                  </a:cubicBezTo>
                  <a:lnTo>
                    <a:pt x="363838" y="1101969"/>
                  </a:lnTo>
                  <a:cubicBezTo>
                    <a:pt x="457622" y="1098061"/>
                    <a:pt x="551564" y="1096934"/>
                    <a:pt x="645191" y="1090246"/>
                  </a:cubicBezTo>
                  <a:cubicBezTo>
                    <a:pt x="747550" y="1082935"/>
                    <a:pt x="642128" y="1080614"/>
                    <a:pt x="727253" y="1055077"/>
                  </a:cubicBezTo>
                  <a:cubicBezTo>
                    <a:pt x="781067" y="1038933"/>
                    <a:pt x="883561" y="1025769"/>
                    <a:pt x="914822" y="10199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dirty="0"/>
            </a:p>
          </p:txBody>
        </p:sp>
      </p:grpSp>
      <p:sp>
        <p:nvSpPr>
          <p:cNvPr id="31747"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1500">
                <a:solidFill>
                  <a:schemeClr val="tx1"/>
                </a:solidFill>
                <a:latin typeface="Imago"/>
              </a:defRPr>
            </a:lvl1pPr>
            <a:lvl2pPr marL="557213" indent="-214313">
              <a:spcBef>
                <a:spcPct val="20000"/>
              </a:spcBef>
              <a:buFont typeface="Wingdings" panose="05000000000000000000" pitchFamily="2" charset="2"/>
              <a:buChar char="§"/>
              <a:defRPr>
                <a:solidFill>
                  <a:schemeClr val="tx1"/>
                </a:solidFill>
                <a:latin typeface="Imago"/>
              </a:defRPr>
            </a:lvl2pPr>
            <a:lvl3pPr marL="857250" indent="-171450">
              <a:spcBef>
                <a:spcPct val="20000"/>
              </a:spcBef>
              <a:buFont typeface="Wingdings" panose="05000000000000000000" pitchFamily="2" charset="2"/>
              <a:buChar char="§"/>
              <a:defRPr>
                <a:solidFill>
                  <a:schemeClr val="tx1"/>
                </a:solidFill>
                <a:latin typeface="Imago"/>
              </a:defRPr>
            </a:lvl3pPr>
            <a:lvl4pPr marL="1200150" indent="-171450">
              <a:spcBef>
                <a:spcPct val="20000"/>
              </a:spcBef>
              <a:buFont typeface="Wingdings" panose="05000000000000000000" pitchFamily="2" charset="2"/>
              <a:buChar char="§"/>
              <a:defRPr>
                <a:solidFill>
                  <a:schemeClr val="tx1"/>
                </a:solidFill>
                <a:latin typeface="Imago"/>
              </a:defRPr>
            </a:lvl4pPr>
            <a:lvl5pPr marL="1543050" indent="-171450">
              <a:spcBef>
                <a:spcPct val="20000"/>
              </a:spcBef>
              <a:buFont typeface="Wingdings" panose="05000000000000000000" pitchFamily="2" charset="2"/>
              <a:buChar char="§"/>
              <a:defRPr>
                <a:solidFill>
                  <a:schemeClr val="tx1"/>
                </a:solidFill>
                <a:latin typeface="Imago"/>
              </a:defRPr>
            </a:lvl5pPr>
            <a:lvl6pPr marL="1885950" indent="-17145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228850" indent="-17145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2571750" indent="-17145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2914650" indent="-17145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a:spcBef>
                <a:spcPct val="0"/>
              </a:spcBef>
              <a:buFontTx/>
              <a:buNone/>
            </a:pPr>
            <a:fld id="{CC9D4E0B-7138-45A6-8AAE-CF891B923F7C}" type="slidenum">
              <a:rPr lang="en-US" altLang="de-DE" sz="750">
                <a:solidFill>
                  <a:srgbClr val="000000"/>
                </a:solidFill>
              </a:rPr>
              <a:pPr>
                <a:spcBef>
                  <a:spcPct val="0"/>
                </a:spcBef>
                <a:buFontTx/>
                <a:buNone/>
              </a:pPr>
              <a:t>57</a:t>
            </a:fld>
            <a:endParaRPr lang="en-US" altLang="de-DE" sz="750">
              <a:solidFill>
                <a:srgbClr val="000000"/>
              </a:solidFill>
            </a:endParaRPr>
          </a:p>
        </p:txBody>
      </p:sp>
      <p:sp>
        <p:nvSpPr>
          <p:cNvPr id="31748" name="Titel 1"/>
          <p:cNvSpPr>
            <a:spLocks noGrp="1"/>
          </p:cNvSpPr>
          <p:nvPr>
            <p:ph type="title" idx="4294967295"/>
          </p:nvPr>
        </p:nvSpPr>
        <p:spPr>
          <a:xfrm>
            <a:off x="1762125" y="229792"/>
            <a:ext cx="6238875" cy="601265"/>
          </a:xfrm>
        </p:spPr>
        <p:txBody>
          <a:bodyPr/>
          <a:lstStyle/>
          <a:p>
            <a:r>
              <a:rPr lang="de-DE" altLang="de-DE" smtClean="0">
                <a:latin typeface="Imago"/>
              </a:rPr>
              <a:t>Der CDK4/6-Cyclin D Signalweg beim MammaCa</a:t>
            </a:r>
            <a:endParaRPr lang="en-US" altLang="de-DE" smtClean="0">
              <a:latin typeface="Imago"/>
            </a:endParaRPr>
          </a:p>
        </p:txBody>
      </p:sp>
      <p:sp>
        <p:nvSpPr>
          <p:cNvPr id="5" name="Textplatzhalter 4"/>
          <p:cNvSpPr>
            <a:spLocks noGrp="1"/>
          </p:cNvSpPr>
          <p:nvPr>
            <p:ph type="body" sz="quarter" idx="4294967295"/>
          </p:nvPr>
        </p:nvSpPr>
        <p:spPr>
          <a:xfrm>
            <a:off x="1766887" y="1000125"/>
            <a:ext cx="6234113" cy="275035"/>
          </a:xfrm>
        </p:spPr>
        <p:txBody>
          <a:bodyPr>
            <a:normAutofit fontScale="92500" lnSpcReduction="10000"/>
          </a:bodyPr>
          <a:lstStyle/>
          <a:p>
            <a:pPr>
              <a:defRPr/>
            </a:pPr>
            <a:r>
              <a:rPr lang="de-DE" dirty="0" smtClean="0"/>
              <a:t>Unkontrollierte Zellteilung bei überaktivem Signalweg</a:t>
            </a:r>
            <a:endParaRPr lang="en-US" dirty="0"/>
          </a:p>
        </p:txBody>
      </p:sp>
      <p:sp>
        <p:nvSpPr>
          <p:cNvPr id="31750" name="Content Placeholder 78"/>
          <p:cNvSpPr>
            <a:spLocks noGrp="1"/>
          </p:cNvSpPr>
          <p:nvPr>
            <p:ph idx="4294967295"/>
          </p:nvPr>
        </p:nvSpPr>
        <p:spPr>
          <a:xfrm>
            <a:off x="1143000" y="2043113"/>
            <a:ext cx="3543300" cy="1554956"/>
          </a:xfrm>
        </p:spPr>
        <p:txBody>
          <a:bodyPr vert="horz" lIns="0" tIns="45720" rIns="0" bIns="45720" rtlCol="0">
            <a:noAutofit/>
          </a:bodyPr>
          <a:lstStyle/>
          <a:p>
            <a:pPr marL="257175" lvl="2" indent="-257175">
              <a:spcBef>
                <a:spcPct val="75000"/>
              </a:spcBef>
              <a:buSzPct val="110000"/>
              <a:buFont typeface="Imago"/>
              <a:buAutoNum type="arabicPeriod"/>
            </a:pPr>
            <a:r>
              <a:rPr lang="de-DE" altLang="en-US" sz="1200">
                <a:latin typeface="Imago"/>
              </a:rPr>
              <a:t>CDK4/6 bildet mit Cyclin D einen aktiven Komplex und phosphoryliert Rb</a:t>
            </a:r>
          </a:p>
          <a:p>
            <a:pPr marL="257175" lvl="2" indent="-257175">
              <a:spcBef>
                <a:spcPct val="75000"/>
              </a:spcBef>
              <a:buSzPct val="110000"/>
              <a:buFont typeface="Imago"/>
              <a:buAutoNum type="arabicPeriod"/>
            </a:pPr>
            <a:r>
              <a:rPr lang="de-DE" altLang="en-US" sz="1200">
                <a:latin typeface="Imago"/>
              </a:rPr>
              <a:t>Phosphoryliertes Rb (pRb) bindet nicht an E2F</a:t>
            </a:r>
          </a:p>
          <a:p>
            <a:pPr marL="257175" lvl="2" indent="-257175">
              <a:spcBef>
                <a:spcPct val="75000"/>
              </a:spcBef>
              <a:buSzPct val="110000"/>
              <a:buFont typeface="Imago"/>
              <a:buAutoNum type="arabicPeriod"/>
            </a:pPr>
            <a:r>
              <a:rPr lang="de-DE" altLang="en-US" sz="1200">
                <a:latin typeface="Imago"/>
              </a:rPr>
              <a:t>Freies E2F bindet an die DNA und vermittelt die Transkription von für die S-Phase und das Voranschreiten des Zellzyklus notwendigen Genen</a:t>
            </a:r>
          </a:p>
          <a:p>
            <a:pPr marL="257175" lvl="2" indent="-257175">
              <a:spcBef>
                <a:spcPct val="75000"/>
              </a:spcBef>
              <a:buSzPct val="110000"/>
              <a:buFont typeface="Imago"/>
              <a:buAutoNum type="arabicPeriod"/>
            </a:pPr>
            <a:r>
              <a:rPr lang="de-DE" altLang="en-US" sz="1200" b="1">
                <a:latin typeface="Imago"/>
              </a:rPr>
              <a:t>Zellproliferation</a:t>
            </a:r>
          </a:p>
          <a:p>
            <a:pPr marL="0" indent="0">
              <a:buNone/>
            </a:pPr>
            <a:endParaRPr lang="de-DE" altLang="en-US" sz="1200">
              <a:latin typeface="Imago"/>
            </a:endParaRPr>
          </a:p>
        </p:txBody>
      </p:sp>
      <p:sp>
        <p:nvSpPr>
          <p:cNvPr id="31751" name="Rectangle 17"/>
          <p:cNvSpPr>
            <a:spLocks noChangeArrowheads="1"/>
          </p:cNvSpPr>
          <p:nvPr/>
        </p:nvSpPr>
        <p:spPr bwMode="auto">
          <a:xfrm>
            <a:off x="1337073" y="4839891"/>
            <a:ext cx="6259115"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eaLnBrk="1" hangingPunct="1">
              <a:spcBef>
                <a:spcPct val="0"/>
              </a:spcBef>
              <a:buFontTx/>
              <a:buNone/>
            </a:pPr>
            <a:r>
              <a:rPr lang="en-GB" altLang="de-DE" sz="675" baseline="30000">
                <a:solidFill>
                  <a:srgbClr val="000000"/>
                </a:solidFill>
                <a:latin typeface="Arial" panose="020B0604020202020204" pitchFamily="34" charset="0"/>
                <a:ea typeface="MS PGothic" panose="020B0600070205080204" pitchFamily="34" charset="-128"/>
              </a:rPr>
              <a:t>1</a:t>
            </a:r>
            <a:r>
              <a:rPr lang="en-US" altLang="de-DE" sz="675">
                <a:solidFill>
                  <a:srgbClr val="000000"/>
                </a:solidFill>
                <a:latin typeface="Arial" panose="020B0604020202020204" pitchFamily="34" charset="0"/>
                <a:ea typeface="MS PGothic" panose="020B0600070205080204" pitchFamily="34" charset="-128"/>
              </a:rPr>
              <a:t>Lundberg AS, Weinberg RA. Mol Cell Biol. 1998; 18(2):753-761</a:t>
            </a:r>
            <a:r>
              <a:rPr lang="en-GB" altLang="de-DE" sz="675">
                <a:solidFill>
                  <a:srgbClr val="000000"/>
                </a:solidFill>
                <a:latin typeface="Arial" panose="020B0604020202020204" pitchFamily="34" charset="0"/>
                <a:ea typeface="MS PGothic" panose="020B0600070205080204" pitchFamily="34" charset="-128"/>
              </a:rPr>
              <a:t>; </a:t>
            </a:r>
            <a:r>
              <a:rPr lang="en-GB" altLang="de-DE" sz="675" baseline="30000">
                <a:solidFill>
                  <a:srgbClr val="000000"/>
                </a:solidFill>
                <a:latin typeface="Arial" panose="020B0604020202020204" pitchFamily="34" charset="0"/>
                <a:ea typeface="MS PGothic" panose="020B0600070205080204" pitchFamily="34" charset="-128"/>
              </a:rPr>
              <a:t>2</a:t>
            </a:r>
            <a:r>
              <a:rPr lang="en-US" altLang="de-DE" sz="675">
                <a:solidFill>
                  <a:srgbClr val="000000"/>
                </a:solidFill>
                <a:latin typeface="Arial" panose="020B0604020202020204" pitchFamily="34" charset="0"/>
                <a:ea typeface="MS PGothic" panose="020B0600070205080204" pitchFamily="34" charset="-128"/>
              </a:rPr>
              <a:t>Harbour JW, et al. Cell.1999; 98(6):859-869</a:t>
            </a:r>
          </a:p>
        </p:txBody>
      </p:sp>
      <p:sp>
        <p:nvSpPr>
          <p:cNvPr id="31752" name="Rectangle 29"/>
          <p:cNvSpPr>
            <a:spLocks noChangeArrowheads="1"/>
          </p:cNvSpPr>
          <p:nvPr/>
        </p:nvSpPr>
        <p:spPr bwMode="auto">
          <a:xfrm>
            <a:off x="1389460" y="1624013"/>
            <a:ext cx="63246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2000">
                <a:solidFill>
                  <a:schemeClr val="tx1"/>
                </a:solidFill>
                <a:latin typeface="Imago"/>
              </a:defRPr>
            </a:lvl1pPr>
            <a:lvl2pPr marL="742950" indent="-285750">
              <a:spcBef>
                <a:spcPct val="20000"/>
              </a:spcBef>
              <a:buFont typeface="Wingdings" panose="05000000000000000000" pitchFamily="2" charset="2"/>
              <a:buChar char="§"/>
              <a:defRPr>
                <a:solidFill>
                  <a:schemeClr val="tx1"/>
                </a:solidFill>
                <a:latin typeface="Imago"/>
              </a:defRPr>
            </a:lvl2pPr>
            <a:lvl3pPr marL="1143000" indent="-228600">
              <a:spcBef>
                <a:spcPct val="20000"/>
              </a:spcBef>
              <a:buFont typeface="Wingdings" panose="05000000000000000000" pitchFamily="2" charset="2"/>
              <a:buChar char="§"/>
              <a:defRPr>
                <a:solidFill>
                  <a:schemeClr val="tx1"/>
                </a:solidFill>
                <a:latin typeface="Imago"/>
              </a:defRPr>
            </a:lvl3pPr>
            <a:lvl4pPr marL="1600200" indent="-228600">
              <a:spcBef>
                <a:spcPct val="20000"/>
              </a:spcBef>
              <a:buFont typeface="Wingdings" panose="05000000000000000000" pitchFamily="2" charset="2"/>
              <a:buChar char="§"/>
              <a:defRPr>
                <a:solidFill>
                  <a:schemeClr val="tx1"/>
                </a:solidFill>
                <a:latin typeface="Imago"/>
              </a:defRPr>
            </a:lvl4pPr>
            <a:lvl5pPr marL="2057400" indent="-228600">
              <a:spcBef>
                <a:spcPct val="20000"/>
              </a:spcBef>
              <a:buFont typeface="Wingdings" panose="05000000000000000000" pitchFamily="2" charset="2"/>
              <a:buChar char="§"/>
              <a:defRPr>
                <a:solidFill>
                  <a:schemeClr val="tx1"/>
                </a:solidFill>
                <a:latin typeface="Imago"/>
              </a:defRPr>
            </a:lvl5pPr>
            <a:lvl6pPr marL="25146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6pPr>
            <a:lvl7pPr marL="29718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7pPr>
            <a:lvl8pPr marL="34290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8pPr>
            <a:lvl9pPr marL="3886200" indent="-228600" eaLnBrk="0" fontAlgn="base" hangingPunct="0">
              <a:spcBef>
                <a:spcPct val="20000"/>
              </a:spcBef>
              <a:spcAft>
                <a:spcPct val="0"/>
              </a:spcAft>
              <a:buFont typeface="Wingdings" panose="05000000000000000000" pitchFamily="2" charset="2"/>
              <a:buChar char="§"/>
              <a:defRPr>
                <a:solidFill>
                  <a:schemeClr val="tx1"/>
                </a:solidFill>
                <a:latin typeface="Imago"/>
              </a:defRPr>
            </a:lvl9pPr>
          </a:lstStyle>
          <a:p>
            <a:pPr eaLnBrk="1" hangingPunct="1">
              <a:spcBef>
                <a:spcPct val="0"/>
              </a:spcBef>
              <a:buFontTx/>
              <a:buNone/>
            </a:pPr>
            <a:r>
              <a:rPr lang="de-DE" altLang="en-US" sz="1500" b="1">
                <a:latin typeface="Arial" panose="020B0604020202020204" pitchFamily="34" charset="0"/>
              </a:rPr>
              <a:t>Aktiver CDK4/6-Cyclin D Signalweg</a:t>
            </a:r>
            <a:r>
              <a:rPr lang="de-DE" altLang="en-US" sz="1500" b="1" baseline="30000">
                <a:latin typeface="Arial" panose="020B0604020202020204" pitchFamily="34" charset="0"/>
              </a:rPr>
              <a:t>1,2</a:t>
            </a:r>
            <a:r>
              <a:rPr lang="de-DE" altLang="en-US" sz="1500" b="1">
                <a:latin typeface="Arial" panose="020B0604020202020204" pitchFamily="34" charset="0"/>
              </a:rPr>
              <a:t> = Proliferation</a:t>
            </a:r>
          </a:p>
        </p:txBody>
      </p:sp>
    </p:spTree>
    <p:extLst>
      <p:ext uri="{BB962C8B-B14F-4D97-AF65-F5344CB8AC3E}">
        <p14:creationId xmlns:p14="http://schemas.microsoft.com/office/powerpoint/2010/main" val="1158115648"/>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25079"/>
            <a:ext cx="6858000"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50038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5" name="Tabelle 374">
            <a:extLst>
              <a:ext uri="{FF2B5EF4-FFF2-40B4-BE49-F238E27FC236}">
                <a16:creationId xmlns="" xmlns:a16="http://schemas.microsoft.com/office/drawing/2014/main" id="{FA4806CD-AE06-4DB6-99B7-A51AC3415EC4}"/>
              </a:ext>
            </a:extLst>
          </p:cNvPr>
          <p:cNvGraphicFramePr>
            <a:graphicFrameLocks noGrp="1"/>
          </p:cNvGraphicFramePr>
          <p:nvPr/>
        </p:nvGraphicFramePr>
        <p:xfrm>
          <a:off x="277180" y="3430102"/>
          <a:ext cx="6629305" cy="533568"/>
        </p:xfrm>
        <a:graphic>
          <a:graphicData uri="http://schemas.openxmlformats.org/drawingml/2006/table">
            <a:tbl>
              <a:tblPr firstRow="1" bandRow="1">
                <a:tableStyleId>{5C22544A-7EE6-4342-B048-85BDC9FD1C3A}</a:tableStyleId>
              </a:tblPr>
              <a:tblGrid>
                <a:gridCol w="1778491">
                  <a:extLst>
                    <a:ext uri="{9D8B030D-6E8A-4147-A177-3AD203B41FA5}">
                      <a16:colId xmlns="" xmlns:a16="http://schemas.microsoft.com/office/drawing/2014/main" val="20000"/>
                    </a:ext>
                  </a:extLst>
                </a:gridCol>
                <a:gridCol w="285342">
                  <a:extLst>
                    <a:ext uri="{9D8B030D-6E8A-4147-A177-3AD203B41FA5}">
                      <a16:colId xmlns="" xmlns:a16="http://schemas.microsoft.com/office/drawing/2014/main" val="20001"/>
                    </a:ext>
                  </a:extLst>
                </a:gridCol>
                <a:gridCol w="285342">
                  <a:extLst>
                    <a:ext uri="{9D8B030D-6E8A-4147-A177-3AD203B41FA5}">
                      <a16:colId xmlns="" xmlns:a16="http://schemas.microsoft.com/office/drawing/2014/main" val="20002"/>
                    </a:ext>
                  </a:extLst>
                </a:gridCol>
                <a:gridCol w="285342">
                  <a:extLst>
                    <a:ext uri="{9D8B030D-6E8A-4147-A177-3AD203B41FA5}">
                      <a16:colId xmlns="" xmlns:a16="http://schemas.microsoft.com/office/drawing/2014/main" val="20003"/>
                    </a:ext>
                  </a:extLst>
                </a:gridCol>
                <a:gridCol w="285342">
                  <a:extLst>
                    <a:ext uri="{9D8B030D-6E8A-4147-A177-3AD203B41FA5}">
                      <a16:colId xmlns="" xmlns:a16="http://schemas.microsoft.com/office/drawing/2014/main" val="20004"/>
                    </a:ext>
                  </a:extLst>
                </a:gridCol>
                <a:gridCol w="285342">
                  <a:extLst>
                    <a:ext uri="{9D8B030D-6E8A-4147-A177-3AD203B41FA5}">
                      <a16:colId xmlns="" xmlns:a16="http://schemas.microsoft.com/office/drawing/2014/main" val="20005"/>
                    </a:ext>
                  </a:extLst>
                </a:gridCol>
                <a:gridCol w="285342">
                  <a:extLst>
                    <a:ext uri="{9D8B030D-6E8A-4147-A177-3AD203B41FA5}">
                      <a16:colId xmlns="" xmlns:a16="http://schemas.microsoft.com/office/drawing/2014/main" val="20006"/>
                    </a:ext>
                  </a:extLst>
                </a:gridCol>
                <a:gridCol w="285342">
                  <a:extLst>
                    <a:ext uri="{9D8B030D-6E8A-4147-A177-3AD203B41FA5}">
                      <a16:colId xmlns="" xmlns:a16="http://schemas.microsoft.com/office/drawing/2014/main" val="20007"/>
                    </a:ext>
                  </a:extLst>
                </a:gridCol>
                <a:gridCol w="285342">
                  <a:extLst>
                    <a:ext uri="{9D8B030D-6E8A-4147-A177-3AD203B41FA5}">
                      <a16:colId xmlns="" xmlns:a16="http://schemas.microsoft.com/office/drawing/2014/main" val="20008"/>
                    </a:ext>
                  </a:extLst>
                </a:gridCol>
                <a:gridCol w="285342">
                  <a:extLst>
                    <a:ext uri="{9D8B030D-6E8A-4147-A177-3AD203B41FA5}">
                      <a16:colId xmlns="" xmlns:a16="http://schemas.microsoft.com/office/drawing/2014/main" val="20009"/>
                    </a:ext>
                  </a:extLst>
                </a:gridCol>
                <a:gridCol w="285342">
                  <a:extLst>
                    <a:ext uri="{9D8B030D-6E8A-4147-A177-3AD203B41FA5}">
                      <a16:colId xmlns="" xmlns:a16="http://schemas.microsoft.com/office/drawing/2014/main" val="20010"/>
                    </a:ext>
                  </a:extLst>
                </a:gridCol>
                <a:gridCol w="285342">
                  <a:extLst>
                    <a:ext uri="{9D8B030D-6E8A-4147-A177-3AD203B41FA5}">
                      <a16:colId xmlns="" xmlns:a16="http://schemas.microsoft.com/office/drawing/2014/main" val="123687546"/>
                    </a:ext>
                  </a:extLst>
                </a:gridCol>
                <a:gridCol w="285342">
                  <a:extLst>
                    <a:ext uri="{9D8B030D-6E8A-4147-A177-3AD203B41FA5}">
                      <a16:colId xmlns="" xmlns:a16="http://schemas.microsoft.com/office/drawing/2014/main" val="315572701"/>
                    </a:ext>
                  </a:extLst>
                </a:gridCol>
                <a:gridCol w="285342">
                  <a:extLst>
                    <a:ext uri="{9D8B030D-6E8A-4147-A177-3AD203B41FA5}">
                      <a16:colId xmlns="" xmlns:a16="http://schemas.microsoft.com/office/drawing/2014/main" val="2325985234"/>
                    </a:ext>
                  </a:extLst>
                </a:gridCol>
                <a:gridCol w="285342">
                  <a:extLst>
                    <a:ext uri="{9D8B030D-6E8A-4147-A177-3AD203B41FA5}">
                      <a16:colId xmlns="" xmlns:a16="http://schemas.microsoft.com/office/drawing/2014/main" val="2625259040"/>
                    </a:ext>
                  </a:extLst>
                </a:gridCol>
                <a:gridCol w="285342">
                  <a:extLst>
                    <a:ext uri="{9D8B030D-6E8A-4147-A177-3AD203B41FA5}">
                      <a16:colId xmlns="" xmlns:a16="http://schemas.microsoft.com/office/drawing/2014/main" val="20011"/>
                    </a:ext>
                  </a:extLst>
                </a:gridCol>
                <a:gridCol w="285342">
                  <a:extLst>
                    <a:ext uri="{9D8B030D-6E8A-4147-A177-3AD203B41FA5}">
                      <a16:colId xmlns="" xmlns:a16="http://schemas.microsoft.com/office/drawing/2014/main" val="20012"/>
                    </a:ext>
                  </a:extLst>
                </a:gridCol>
                <a:gridCol w="285342">
                  <a:extLst>
                    <a:ext uri="{9D8B030D-6E8A-4147-A177-3AD203B41FA5}">
                      <a16:colId xmlns="" xmlns:a16="http://schemas.microsoft.com/office/drawing/2014/main" val="26784452"/>
                    </a:ext>
                  </a:extLst>
                </a:gridCol>
              </a:tblGrid>
              <a:tr h="217728">
                <a:tc>
                  <a:txBody>
                    <a:bodyPr/>
                    <a:lstStyle/>
                    <a:p>
                      <a:pPr algn="r"/>
                      <a:r>
                        <a:rPr lang="de-DE" sz="800">
                          <a:solidFill>
                            <a:schemeClr val="tx1"/>
                          </a:solidFill>
                        </a:rPr>
                        <a:t>Patientinnen</a:t>
                      </a:r>
                    </a:p>
                  </a:txBody>
                  <a:tcPr marR="36000" marT="18000" marB="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600">
                        <a:solidFill>
                          <a:schemeClr val="tx1"/>
                        </a:solidFill>
                      </a:endParaRP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600">
                        <a:solidFill>
                          <a:schemeClr val="tx1"/>
                        </a:solidFill>
                      </a:endParaRP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600">
                        <a:solidFill>
                          <a:schemeClr val="tx1"/>
                        </a:solidFill>
                      </a:endParaRP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600">
                        <a:solidFill>
                          <a:schemeClr val="tx1"/>
                        </a:solidFill>
                      </a:endParaRP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600">
                        <a:solidFill>
                          <a:schemeClr val="tx1"/>
                        </a:solidFill>
                      </a:endParaRP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600">
                        <a:solidFill>
                          <a:schemeClr val="tx1"/>
                        </a:solidFill>
                      </a:endParaRP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600">
                        <a:solidFill>
                          <a:schemeClr val="tx1"/>
                        </a:solidFill>
                      </a:endParaRP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600">
                        <a:solidFill>
                          <a:schemeClr val="tx1"/>
                        </a:solidFill>
                      </a:endParaRP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600">
                        <a:solidFill>
                          <a:schemeClr val="tx1"/>
                        </a:solidFill>
                      </a:endParaRP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600">
                        <a:solidFill>
                          <a:schemeClr val="tx1"/>
                        </a:solidFill>
                      </a:endParaRP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600">
                        <a:solidFill>
                          <a:schemeClr val="tx1"/>
                        </a:solidFill>
                      </a:endParaRP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600">
                        <a:solidFill>
                          <a:schemeClr val="tx1"/>
                        </a:solidFill>
                      </a:endParaRP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600">
                        <a:solidFill>
                          <a:schemeClr val="tx1"/>
                        </a:solidFill>
                      </a:endParaRP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600">
                        <a:solidFill>
                          <a:schemeClr val="tx1"/>
                        </a:solidFill>
                      </a:endParaRP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600">
                        <a:solidFill>
                          <a:schemeClr val="tx1"/>
                        </a:solidFill>
                      </a:endParaRP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600">
                        <a:solidFill>
                          <a:schemeClr val="tx1"/>
                        </a:solidFill>
                      </a:endParaRP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600">
                        <a:solidFill>
                          <a:schemeClr val="tx1"/>
                        </a:solidFill>
                      </a:endParaRPr>
                    </a:p>
                  </a:txBody>
                  <a:tcPr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41523">
                <a:tc>
                  <a:txBody>
                    <a:bodyPr/>
                    <a:lstStyle/>
                    <a:p>
                      <a:pPr algn="r">
                        <a:lnSpc>
                          <a:spcPct val="80000"/>
                        </a:lnSpc>
                      </a:pPr>
                      <a:r>
                        <a:rPr lang="de-DE" sz="800" b="1" err="1">
                          <a:solidFill>
                            <a:schemeClr val="tx2"/>
                          </a:solidFill>
                        </a:rPr>
                        <a:t>Dalpiciclib</a:t>
                      </a:r>
                      <a:r>
                        <a:rPr lang="de-DE" sz="800" b="1">
                          <a:solidFill>
                            <a:schemeClr val="tx2"/>
                          </a:solidFill>
                        </a:rPr>
                        <a:t> + </a:t>
                      </a:r>
                      <a:r>
                        <a:rPr lang="de-DE" sz="800" b="1" err="1">
                          <a:solidFill>
                            <a:schemeClr val="tx2"/>
                          </a:solidFill>
                        </a:rPr>
                        <a:t>Fulvestrant</a:t>
                      </a:r>
                      <a:r>
                        <a:rPr lang="de-DE" sz="800" b="1">
                          <a:solidFill>
                            <a:schemeClr val="tx2"/>
                          </a:solidFill>
                        </a:rPr>
                        <a:t> </a:t>
                      </a:r>
                    </a:p>
                  </a:txBody>
                  <a:tcPr marR="36000" marT="18000" marB="1800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800">
                          <a:solidFill>
                            <a:schemeClr val="tx1"/>
                          </a:solidFill>
                        </a:rPr>
                        <a:t>484</a:t>
                      </a:r>
                    </a:p>
                  </a:txBody>
                  <a:tcPr marL="0" marR="0" marT="18000" marB="18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800">
                          <a:solidFill>
                            <a:schemeClr val="tx1"/>
                          </a:solidFill>
                        </a:rPr>
                        <a:t>454</a:t>
                      </a:r>
                    </a:p>
                  </a:txBody>
                  <a:tcPr marL="0" marR="0" marT="18000" marB="18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800">
                          <a:solidFill>
                            <a:schemeClr val="tx1"/>
                          </a:solidFill>
                        </a:rPr>
                        <a:t>436</a:t>
                      </a:r>
                    </a:p>
                  </a:txBody>
                  <a:tcPr marL="0" marR="0" marT="18000" marB="18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800">
                          <a:solidFill>
                            <a:schemeClr val="tx1"/>
                          </a:solidFill>
                        </a:rPr>
                        <a:t>428</a:t>
                      </a:r>
                    </a:p>
                  </a:txBody>
                  <a:tcPr marL="0" marR="0" marT="18000" marB="18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800">
                          <a:solidFill>
                            <a:schemeClr val="tx1"/>
                          </a:solidFill>
                        </a:rPr>
                        <a:t>397</a:t>
                      </a:r>
                    </a:p>
                  </a:txBody>
                  <a:tcPr marL="0" marR="0" marT="18000" marB="18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800">
                          <a:solidFill>
                            <a:schemeClr val="tx1"/>
                          </a:solidFill>
                        </a:rPr>
                        <a:t>374</a:t>
                      </a:r>
                    </a:p>
                  </a:txBody>
                  <a:tcPr marL="0" marR="0" marT="18000" marB="18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800">
                          <a:solidFill>
                            <a:schemeClr val="tx1"/>
                          </a:solidFill>
                        </a:rPr>
                        <a:t>348</a:t>
                      </a:r>
                    </a:p>
                  </a:txBody>
                  <a:tcPr marL="0" marR="0" marT="18000" marB="18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800">
                          <a:solidFill>
                            <a:schemeClr val="tx1"/>
                          </a:solidFill>
                        </a:rPr>
                        <a:t>334</a:t>
                      </a:r>
                    </a:p>
                  </a:txBody>
                  <a:tcPr marL="0" marR="0" marT="18000" marB="18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800">
                          <a:solidFill>
                            <a:schemeClr val="tx1"/>
                          </a:solidFill>
                        </a:rPr>
                        <a:t>301</a:t>
                      </a:r>
                    </a:p>
                  </a:txBody>
                  <a:tcPr marL="0" marR="0" marT="18000" marB="18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800">
                          <a:solidFill>
                            <a:schemeClr val="tx1"/>
                          </a:solidFill>
                        </a:rPr>
                        <a:t>285</a:t>
                      </a:r>
                    </a:p>
                  </a:txBody>
                  <a:tcPr marL="0" marR="0" marT="18000" marB="18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800">
                          <a:solidFill>
                            <a:schemeClr val="tx1"/>
                          </a:solidFill>
                        </a:rPr>
                        <a:t>256</a:t>
                      </a:r>
                    </a:p>
                  </a:txBody>
                  <a:tcPr marL="0" marR="0" marT="18000" marB="18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800">
                          <a:solidFill>
                            <a:schemeClr val="tx1"/>
                          </a:solidFill>
                        </a:rPr>
                        <a:t>241</a:t>
                      </a:r>
                    </a:p>
                  </a:txBody>
                  <a:tcPr marL="0" marR="0" marT="18000" marB="18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800">
                          <a:solidFill>
                            <a:schemeClr val="tx1"/>
                          </a:solidFill>
                        </a:rPr>
                        <a:t>224</a:t>
                      </a:r>
                    </a:p>
                  </a:txBody>
                  <a:tcPr marL="0" marR="0" marT="18000" marB="18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800">
                          <a:solidFill>
                            <a:schemeClr val="tx1"/>
                          </a:solidFill>
                        </a:rPr>
                        <a:t>191</a:t>
                      </a:r>
                    </a:p>
                  </a:txBody>
                  <a:tcPr marL="0" marR="0" marT="18000" marB="18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800">
                          <a:solidFill>
                            <a:schemeClr val="tx1"/>
                          </a:solidFill>
                        </a:rPr>
                        <a:t>90</a:t>
                      </a:r>
                    </a:p>
                  </a:txBody>
                  <a:tcPr marL="0" marR="0" marT="18000" marB="18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800">
                          <a:solidFill>
                            <a:schemeClr val="tx1"/>
                          </a:solidFill>
                        </a:rPr>
                        <a:t>20</a:t>
                      </a:r>
                    </a:p>
                  </a:txBody>
                  <a:tcPr marL="0" marR="0" marT="18000" marB="18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800">
                          <a:solidFill>
                            <a:schemeClr val="tx1"/>
                          </a:solidFill>
                        </a:rPr>
                        <a:t>0</a:t>
                      </a:r>
                    </a:p>
                  </a:txBody>
                  <a:tcPr marT="18000" marB="18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41523">
                <a:tc>
                  <a:txBody>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de-DE" sz="800" b="1">
                          <a:solidFill>
                            <a:schemeClr val="tx1">
                              <a:lumMod val="50000"/>
                              <a:lumOff val="50000"/>
                            </a:schemeClr>
                          </a:solidFill>
                        </a:rPr>
                        <a:t>Placebo + </a:t>
                      </a:r>
                      <a:r>
                        <a:rPr lang="de-DE" sz="800" b="1" err="1">
                          <a:solidFill>
                            <a:schemeClr val="tx1">
                              <a:lumMod val="50000"/>
                              <a:lumOff val="50000"/>
                            </a:schemeClr>
                          </a:solidFill>
                        </a:rPr>
                        <a:t>Fulvestrant</a:t>
                      </a:r>
                      <a:r>
                        <a:rPr lang="de-DE" sz="800" b="1">
                          <a:solidFill>
                            <a:schemeClr val="tx1">
                              <a:lumMod val="50000"/>
                              <a:lumOff val="50000"/>
                            </a:schemeClr>
                          </a:solidFill>
                        </a:rPr>
                        <a:t> </a:t>
                      </a:r>
                    </a:p>
                  </a:txBody>
                  <a:tcPr marR="36000" marT="18000" marB="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800">
                          <a:solidFill>
                            <a:schemeClr val="tx1"/>
                          </a:solidFill>
                        </a:rPr>
                        <a:t>242</a:t>
                      </a: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800">
                          <a:solidFill>
                            <a:schemeClr val="tx1"/>
                          </a:solidFill>
                        </a:rPr>
                        <a:t>227</a:t>
                      </a: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800">
                          <a:solidFill>
                            <a:schemeClr val="tx1"/>
                          </a:solidFill>
                        </a:rPr>
                        <a:t>218</a:t>
                      </a: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800">
                          <a:solidFill>
                            <a:schemeClr val="tx1"/>
                          </a:solidFill>
                        </a:rPr>
                        <a:t>213</a:t>
                      </a: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800">
                          <a:solidFill>
                            <a:schemeClr val="tx1"/>
                          </a:solidFill>
                        </a:rPr>
                        <a:t>195</a:t>
                      </a: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800">
                          <a:solidFill>
                            <a:schemeClr val="tx1"/>
                          </a:solidFill>
                        </a:rPr>
                        <a:t>185</a:t>
                      </a: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800">
                          <a:solidFill>
                            <a:schemeClr val="tx1"/>
                          </a:solidFill>
                        </a:rPr>
                        <a:t>170</a:t>
                      </a: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800">
                          <a:solidFill>
                            <a:schemeClr val="tx1"/>
                          </a:solidFill>
                        </a:rPr>
                        <a:t>160</a:t>
                      </a: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800">
                          <a:solidFill>
                            <a:schemeClr val="tx1"/>
                          </a:solidFill>
                        </a:rPr>
                        <a:t>143</a:t>
                      </a: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800">
                          <a:solidFill>
                            <a:schemeClr val="tx1"/>
                          </a:solidFill>
                        </a:rPr>
                        <a:t>133</a:t>
                      </a: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800">
                          <a:solidFill>
                            <a:schemeClr val="tx1"/>
                          </a:solidFill>
                        </a:rPr>
                        <a:t>120</a:t>
                      </a: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800">
                          <a:solidFill>
                            <a:schemeClr val="tx1"/>
                          </a:solidFill>
                        </a:rPr>
                        <a:t>107</a:t>
                      </a: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800">
                          <a:solidFill>
                            <a:schemeClr val="tx1"/>
                          </a:solidFill>
                        </a:rPr>
                        <a:t>99</a:t>
                      </a: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800">
                          <a:solidFill>
                            <a:schemeClr val="tx1"/>
                          </a:solidFill>
                        </a:rPr>
                        <a:t>82</a:t>
                      </a: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800">
                          <a:solidFill>
                            <a:schemeClr val="tx1"/>
                          </a:solidFill>
                        </a:rPr>
                        <a:t>29</a:t>
                      </a: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800">
                          <a:solidFill>
                            <a:schemeClr val="tx1"/>
                          </a:solidFill>
                        </a:rPr>
                        <a:t>5</a:t>
                      </a:r>
                    </a:p>
                  </a:txBody>
                  <a:tcPr marL="0" marR="0"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800">
                          <a:solidFill>
                            <a:schemeClr val="tx1"/>
                          </a:solidFill>
                        </a:rPr>
                        <a:t>0</a:t>
                      </a:r>
                    </a:p>
                  </a:txBody>
                  <a:tcPr marT="18000" marB="18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graphicFrame>
        <p:nvGraphicFramePr>
          <p:cNvPr id="73" name="Diagramm 72">
            <a:extLst>
              <a:ext uri="{FF2B5EF4-FFF2-40B4-BE49-F238E27FC236}">
                <a16:creationId xmlns="" xmlns:a16="http://schemas.microsoft.com/office/drawing/2014/main" id="{2A842592-3433-4BDD-950A-2FB25756FF80}"/>
              </a:ext>
            </a:extLst>
          </p:cNvPr>
          <p:cNvGraphicFramePr/>
          <p:nvPr/>
        </p:nvGraphicFramePr>
        <p:xfrm>
          <a:off x="1771836" y="1269170"/>
          <a:ext cx="5175680" cy="215525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a:extLst>
              <a:ext uri="{FF2B5EF4-FFF2-40B4-BE49-F238E27FC236}">
                <a16:creationId xmlns="" xmlns:a16="http://schemas.microsoft.com/office/drawing/2014/main" id="{C7021EBB-967C-44D9-B6C8-33799C246746}"/>
              </a:ext>
            </a:extLst>
          </p:cNvPr>
          <p:cNvSpPr>
            <a:spLocks noGrp="1"/>
          </p:cNvSpPr>
          <p:nvPr>
            <p:ph type="title"/>
          </p:nvPr>
        </p:nvSpPr>
        <p:spPr>
          <a:xfrm>
            <a:off x="436134" y="259518"/>
            <a:ext cx="8280400" cy="476136"/>
          </a:xfrm>
        </p:spPr>
        <p:txBody>
          <a:bodyPr/>
          <a:lstStyle/>
          <a:p>
            <a:r>
              <a:rPr lang="en-US"/>
              <a:t>MONALEESA-3</a:t>
            </a:r>
            <a:endParaRPr lang="de-DE"/>
          </a:p>
        </p:txBody>
      </p:sp>
      <p:sp>
        <p:nvSpPr>
          <p:cNvPr id="4" name="Fußzeilenplatzhalter 3">
            <a:extLst>
              <a:ext uri="{FF2B5EF4-FFF2-40B4-BE49-F238E27FC236}">
                <a16:creationId xmlns="" xmlns:a16="http://schemas.microsoft.com/office/drawing/2014/main" id="{3917E413-E844-4546-BCDC-DE3E8461E1D1}"/>
              </a:ext>
            </a:extLst>
          </p:cNvPr>
          <p:cNvSpPr>
            <a:spLocks noGrp="1"/>
          </p:cNvSpPr>
          <p:nvPr>
            <p:ph type="ftr" sz="quarter" idx="3"/>
          </p:nvPr>
        </p:nvSpPr>
        <p:spPr/>
        <p:txBody>
          <a:bodyPr/>
          <a:lstStyle/>
          <a:p>
            <a:r>
              <a:rPr lang="de-DE" err="1"/>
              <a:t>Slamon</a:t>
            </a:r>
            <a:r>
              <a:rPr lang="de-DE"/>
              <a:t> </a:t>
            </a:r>
            <a:r>
              <a:rPr lang="en-US" kern="0"/>
              <a:t>et al. | 2021 ASCO Annual Meeting | Clin Oncol 39, 2021 (suppl 15; </a:t>
            </a:r>
            <a:r>
              <a:rPr lang="en-US" kern="0" err="1"/>
              <a:t>abstr</a:t>
            </a:r>
            <a:r>
              <a:rPr lang="en-US" kern="0"/>
              <a:t> 1001)</a:t>
            </a:r>
          </a:p>
        </p:txBody>
      </p:sp>
      <p:sp>
        <p:nvSpPr>
          <p:cNvPr id="5" name="Untertitel 4">
            <a:extLst>
              <a:ext uri="{FF2B5EF4-FFF2-40B4-BE49-F238E27FC236}">
                <a16:creationId xmlns="" xmlns:a16="http://schemas.microsoft.com/office/drawing/2014/main" id="{D67D6663-E5F4-4057-9410-E74FDF4B00C1}"/>
              </a:ext>
            </a:extLst>
          </p:cNvPr>
          <p:cNvSpPr>
            <a:spLocks noGrp="1"/>
          </p:cNvSpPr>
          <p:nvPr>
            <p:ph type="subTitle" idx="12"/>
          </p:nvPr>
        </p:nvSpPr>
        <p:spPr/>
        <p:txBody>
          <a:bodyPr/>
          <a:lstStyle/>
          <a:p>
            <a:r>
              <a:rPr lang="de-DE">
                <a:solidFill>
                  <a:srgbClr val="003865"/>
                </a:solidFill>
              </a:rPr>
              <a:t>Gesamtüberleben in der Gesamtpopulation</a:t>
            </a:r>
            <a:endParaRPr lang="de-DE">
              <a:solidFill>
                <a:srgbClr val="C00000"/>
              </a:solidFill>
            </a:endParaRPr>
          </a:p>
        </p:txBody>
      </p:sp>
      <p:sp>
        <p:nvSpPr>
          <p:cNvPr id="6" name="Foliennummernplatzhalter 5">
            <a:extLst>
              <a:ext uri="{FF2B5EF4-FFF2-40B4-BE49-F238E27FC236}">
                <a16:creationId xmlns="" xmlns:a16="http://schemas.microsoft.com/office/drawing/2014/main" id="{360C1451-D5ED-4E59-909B-AD120D06EAAF}"/>
              </a:ext>
            </a:extLst>
          </p:cNvPr>
          <p:cNvSpPr>
            <a:spLocks noGrp="1"/>
          </p:cNvSpPr>
          <p:nvPr>
            <p:ph type="sldNum" sz="quarter" idx="4"/>
          </p:nvPr>
        </p:nvSpPr>
        <p:spPr/>
        <p:txBody>
          <a:bodyPr/>
          <a:lstStyle/>
          <a:p>
            <a:fld id="{3C4F54F3-C349-4609-AFEE-01462D5C7942}" type="slidenum">
              <a:rPr lang="en-GB" smtClean="0"/>
              <a:pPr/>
              <a:t>59</a:t>
            </a:fld>
            <a:endParaRPr lang="en-GB"/>
          </a:p>
        </p:txBody>
      </p:sp>
      <p:sp>
        <p:nvSpPr>
          <p:cNvPr id="15" name="Textfeld 14">
            <a:extLst>
              <a:ext uri="{FF2B5EF4-FFF2-40B4-BE49-F238E27FC236}">
                <a16:creationId xmlns="" xmlns:a16="http://schemas.microsoft.com/office/drawing/2014/main" id="{C952B06D-AC32-4E7E-B072-4FD4CA44F4A8}"/>
              </a:ext>
            </a:extLst>
          </p:cNvPr>
          <p:cNvSpPr txBox="1"/>
          <p:nvPr/>
        </p:nvSpPr>
        <p:spPr>
          <a:xfrm rot="16200000">
            <a:off x="976492" y="2189783"/>
            <a:ext cx="1549347" cy="153888"/>
          </a:xfrm>
          <a:prstGeom prst="rect">
            <a:avLst/>
          </a:prstGeom>
          <a:noFill/>
        </p:spPr>
        <p:txBody>
          <a:bodyPr wrap="square" lIns="0" tIns="0" rIns="0" bIns="0" rtlCol="0">
            <a:spAutoFit/>
          </a:bodyPr>
          <a:lstStyle/>
          <a:p>
            <a:pPr algn="ctr"/>
            <a:r>
              <a:rPr lang="de-DE" sz="1000"/>
              <a:t>Gesamtüberleben (%)</a:t>
            </a:r>
            <a:endParaRPr lang="x-none" sz="1000"/>
          </a:p>
        </p:txBody>
      </p:sp>
      <p:sp>
        <p:nvSpPr>
          <p:cNvPr id="38" name="Rechteck 37">
            <a:extLst>
              <a:ext uri="{FF2B5EF4-FFF2-40B4-BE49-F238E27FC236}">
                <a16:creationId xmlns="" xmlns:a16="http://schemas.microsoft.com/office/drawing/2014/main" id="{52C05D0F-432F-4F05-B394-61ED3B713D9F}"/>
              </a:ext>
            </a:extLst>
          </p:cNvPr>
          <p:cNvSpPr/>
          <p:nvPr/>
        </p:nvSpPr>
        <p:spPr>
          <a:xfrm>
            <a:off x="443360" y="4436762"/>
            <a:ext cx="8280397" cy="246221"/>
          </a:xfrm>
          <a:prstGeom prst="rect">
            <a:avLst/>
          </a:prstGeom>
        </p:spPr>
        <p:txBody>
          <a:bodyPr wrap="square" lIns="0" tIns="0" rIns="0" bIns="0" anchor="b">
            <a:spAutoFit/>
          </a:bodyPr>
          <a:lstStyle/>
          <a:p>
            <a:pPr lvl="0"/>
            <a:endParaRPr lang="de-DE" sz="800">
              <a:solidFill>
                <a:prstClr val="black"/>
              </a:solidFill>
            </a:endParaRPr>
          </a:p>
          <a:p>
            <a:pPr lvl="0"/>
            <a:r>
              <a:rPr lang="de-DE" sz="800">
                <a:solidFill>
                  <a:prstClr val="black"/>
                </a:solidFill>
              </a:rPr>
              <a:t>Data-Cut-Off: 30. Oktober 2020 </a:t>
            </a:r>
          </a:p>
        </p:txBody>
      </p:sp>
      <p:sp>
        <p:nvSpPr>
          <p:cNvPr id="48" name="Textfeld 47">
            <a:extLst>
              <a:ext uri="{FF2B5EF4-FFF2-40B4-BE49-F238E27FC236}">
                <a16:creationId xmlns="" xmlns:a16="http://schemas.microsoft.com/office/drawing/2014/main" id="{26490CB4-EB79-46FA-AA4A-41BC2AEEC43E}"/>
              </a:ext>
            </a:extLst>
          </p:cNvPr>
          <p:cNvSpPr txBox="1"/>
          <p:nvPr/>
        </p:nvSpPr>
        <p:spPr>
          <a:xfrm>
            <a:off x="3565267" y="3434878"/>
            <a:ext cx="1549347" cy="138499"/>
          </a:xfrm>
          <a:prstGeom prst="rect">
            <a:avLst/>
          </a:prstGeom>
          <a:noFill/>
        </p:spPr>
        <p:txBody>
          <a:bodyPr wrap="square" lIns="0" tIns="0" rIns="0" bIns="0" rtlCol="0">
            <a:spAutoFit/>
          </a:bodyPr>
          <a:lstStyle/>
          <a:p>
            <a:pPr algn="ctr"/>
            <a:r>
              <a:rPr lang="de-DE" sz="900"/>
              <a:t>Monate</a:t>
            </a:r>
            <a:endParaRPr lang="x-none" sz="900"/>
          </a:p>
        </p:txBody>
      </p:sp>
      <p:sp>
        <p:nvSpPr>
          <p:cNvPr id="63" name="Inhaltsplatzhalter 6">
            <a:extLst>
              <a:ext uri="{FF2B5EF4-FFF2-40B4-BE49-F238E27FC236}">
                <a16:creationId xmlns="" xmlns:a16="http://schemas.microsoft.com/office/drawing/2014/main" id="{9E72E3E1-E1C0-4FA8-8FDB-2882871DF9F6}"/>
              </a:ext>
            </a:extLst>
          </p:cNvPr>
          <p:cNvSpPr>
            <a:spLocks noGrp="1"/>
          </p:cNvSpPr>
          <p:nvPr>
            <p:ph idx="1"/>
          </p:nvPr>
        </p:nvSpPr>
        <p:spPr>
          <a:xfrm>
            <a:off x="425293" y="4001194"/>
            <a:ext cx="8290636" cy="366510"/>
          </a:xfrm>
        </p:spPr>
        <p:txBody>
          <a:bodyPr/>
          <a:lstStyle/>
          <a:p>
            <a:pPr>
              <a:spcBef>
                <a:spcPts val="300"/>
              </a:spcBef>
            </a:pPr>
            <a:r>
              <a:rPr lang="de-DE" sz="1050"/>
              <a:t>Mit dem verlängerten Follow </a:t>
            </a:r>
            <a:r>
              <a:rPr lang="de-DE" sz="1050" err="1"/>
              <a:t>up</a:t>
            </a:r>
            <a:r>
              <a:rPr lang="de-DE" sz="1050"/>
              <a:t> von &gt;4 Jahren zeigten </a:t>
            </a:r>
            <a:r>
              <a:rPr lang="de-DE" sz="1050" err="1"/>
              <a:t>Ribociclib</a:t>
            </a:r>
            <a:r>
              <a:rPr lang="de-DE" sz="1050"/>
              <a:t> + </a:t>
            </a:r>
            <a:r>
              <a:rPr lang="de-DE" sz="1050" err="1"/>
              <a:t>Fulvestrant</a:t>
            </a:r>
            <a:r>
              <a:rPr lang="de-DE" sz="1050"/>
              <a:t> weiterhin einen klinisch relevanten OS-Benefit im Vergleich zu Placebo + </a:t>
            </a:r>
            <a:r>
              <a:rPr lang="de-DE" sz="1050" err="1"/>
              <a:t>Fulvestrant</a:t>
            </a:r>
            <a:r>
              <a:rPr lang="de-DE" sz="1050"/>
              <a:t>. </a:t>
            </a:r>
            <a:endParaRPr lang="en-US" sz="1050"/>
          </a:p>
        </p:txBody>
      </p:sp>
      <p:sp>
        <p:nvSpPr>
          <p:cNvPr id="74" name="Rechteck 73">
            <a:extLst>
              <a:ext uri="{FF2B5EF4-FFF2-40B4-BE49-F238E27FC236}">
                <a16:creationId xmlns="" xmlns:a16="http://schemas.microsoft.com/office/drawing/2014/main" id="{8B0CDECA-4239-4F6F-A6CB-C71A06F4BEB5}"/>
              </a:ext>
            </a:extLst>
          </p:cNvPr>
          <p:cNvSpPr/>
          <p:nvPr/>
        </p:nvSpPr>
        <p:spPr>
          <a:xfrm>
            <a:off x="4824123" y="2628774"/>
            <a:ext cx="782602" cy="1306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6" name="Rechteck 75">
            <a:extLst>
              <a:ext uri="{FF2B5EF4-FFF2-40B4-BE49-F238E27FC236}">
                <a16:creationId xmlns="" xmlns:a16="http://schemas.microsoft.com/office/drawing/2014/main" id="{31E439B9-EB6C-4FB1-8244-75AE5AF61EB3}"/>
              </a:ext>
            </a:extLst>
          </p:cNvPr>
          <p:cNvSpPr/>
          <p:nvPr/>
        </p:nvSpPr>
        <p:spPr>
          <a:xfrm>
            <a:off x="2209896" y="2407710"/>
            <a:ext cx="1961083" cy="7215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aphicFrame>
        <p:nvGraphicFramePr>
          <p:cNvPr id="79" name="Tabelle 78">
            <a:extLst>
              <a:ext uri="{FF2B5EF4-FFF2-40B4-BE49-F238E27FC236}">
                <a16:creationId xmlns="" xmlns:a16="http://schemas.microsoft.com/office/drawing/2014/main" id="{BE7D705D-F9DD-4DB2-A38B-536354E37BE7}"/>
              </a:ext>
            </a:extLst>
          </p:cNvPr>
          <p:cNvGraphicFramePr>
            <a:graphicFrameLocks noGrp="1"/>
          </p:cNvGraphicFramePr>
          <p:nvPr/>
        </p:nvGraphicFramePr>
        <p:xfrm>
          <a:off x="2295583" y="2614858"/>
          <a:ext cx="2817778" cy="524925"/>
        </p:xfrm>
        <a:graphic>
          <a:graphicData uri="http://schemas.openxmlformats.org/drawingml/2006/table">
            <a:tbl>
              <a:tblPr firstRow="1" bandRow="1">
                <a:tableStyleId>{5C22544A-7EE6-4342-B048-85BDC9FD1C3A}</a:tableStyleId>
              </a:tblPr>
              <a:tblGrid>
                <a:gridCol w="1454713">
                  <a:extLst>
                    <a:ext uri="{9D8B030D-6E8A-4147-A177-3AD203B41FA5}">
                      <a16:colId xmlns="" xmlns:a16="http://schemas.microsoft.com/office/drawing/2014/main" val="803611838"/>
                    </a:ext>
                  </a:extLst>
                </a:gridCol>
                <a:gridCol w="633201">
                  <a:extLst>
                    <a:ext uri="{9D8B030D-6E8A-4147-A177-3AD203B41FA5}">
                      <a16:colId xmlns="" xmlns:a16="http://schemas.microsoft.com/office/drawing/2014/main" val="3926207950"/>
                    </a:ext>
                  </a:extLst>
                </a:gridCol>
                <a:gridCol w="729864">
                  <a:extLst>
                    <a:ext uri="{9D8B030D-6E8A-4147-A177-3AD203B41FA5}">
                      <a16:colId xmlns="" xmlns:a16="http://schemas.microsoft.com/office/drawing/2014/main" val="20002"/>
                    </a:ext>
                  </a:extLst>
                </a:gridCol>
              </a:tblGrid>
              <a:tr h="156441">
                <a:tc>
                  <a:txBody>
                    <a:bodyPr/>
                    <a:lstStyle/>
                    <a:p>
                      <a:endParaRPr lang="de-DE" sz="700" b="1">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0000"/>
                        </a:lnSpc>
                      </a:pPr>
                      <a:r>
                        <a:rPr lang="de-DE" sz="700" b="1">
                          <a:solidFill>
                            <a:schemeClr val="tx1"/>
                          </a:solidFill>
                        </a:rPr>
                        <a:t>Medianes OS (Monate)</a:t>
                      </a:r>
                    </a:p>
                  </a:txBody>
                  <a:tcPr marL="36000" marR="3600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0000"/>
                        </a:lnSpc>
                      </a:pPr>
                      <a:r>
                        <a:rPr lang="de-DE" sz="700" b="1">
                          <a:solidFill>
                            <a:schemeClr val="tx1"/>
                          </a:solidFill>
                        </a:rPr>
                        <a:t>Anzahl Ereignisse</a:t>
                      </a: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938250262"/>
                  </a:ext>
                </a:extLst>
              </a:tr>
              <a:tr h="63662">
                <a:tc>
                  <a:txBody>
                    <a:bodyPr/>
                    <a:lstStyle/>
                    <a:p>
                      <a:pPr algn="l"/>
                      <a:r>
                        <a:rPr lang="de-DE" sz="700" b="1" err="1">
                          <a:solidFill>
                            <a:schemeClr val="accent1"/>
                          </a:solidFill>
                          <a:latin typeface="+mn-lt"/>
                        </a:rPr>
                        <a:t>Ribociclib</a:t>
                      </a:r>
                      <a:r>
                        <a:rPr lang="de-DE" sz="700" b="1">
                          <a:solidFill>
                            <a:schemeClr val="accent1"/>
                          </a:solidFill>
                          <a:latin typeface="+mn-lt"/>
                        </a:rPr>
                        <a:t> + </a:t>
                      </a:r>
                      <a:r>
                        <a:rPr lang="de-DE" sz="700" b="1" err="1">
                          <a:solidFill>
                            <a:schemeClr val="accent1"/>
                          </a:solidFill>
                          <a:latin typeface="+mn-lt"/>
                        </a:rPr>
                        <a:t>Fulvestrant</a:t>
                      </a:r>
                      <a:r>
                        <a:rPr lang="de-DE" sz="700" b="1">
                          <a:solidFill>
                            <a:schemeClr val="accent1"/>
                          </a:solidFill>
                          <a:latin typeface="+mn-lt"/>
                        </a:rPr>
                        <a:t> </a:t>
                      </a:r>
                      <a:r>
                        <a:rPr lang="de-DE" sz="700" b="1">
                          <a:solidFill>
                            <a:schemeClr val="tx1"/>
                          </a:solidFill>
                          <a:latin typeface="+mn-lt"/>
                        </a:rPr>
                        <a:t>(N=484)</a:t>
                      </a:r>
                    </a:p>
                  </a:txBody>
                  <a:tcPr marL="36000" marR="36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de-DE" sz="700" b="0" kern="1200">
                          <a:solidFill>
                            <a:schemeClr val="tx1"/>
                          </a:solidFill>
                          <a:latin typeface="+mn-lt"/>
                          <a:ea typeface="+mn-ea"/>
                          <a:cs typeface="+mn-cs"/>
                        </a:rPr>
                        <a:t>53,7</a:t>
                      </a:r>
                    </a:p>
                  </a:txBody>
                  <a:tcPr marL="36000" marR="36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de-DE" sz="700" b="0" kern="1200">
                          <a:solidFill>
                            <a:schemeClr val="tx1"/>
                          </a:solidFill>
                          <a:latin typeface="+mn-lt"/>
                          <a:ea typeface="+mn-ea"/>
                          <a:cs typeface="+mn-cs"/>
                        </a:rPr>
                        <a:t>222</a:t>
                      </a:r>
                    </a:p>
                  </a:txBody>
                  <a:tcPr marL="36000" marR="36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756326094"/>
                  </a:ext>
                </a:extLst>
              </a:tr>
              <a:tr h="113445">
                <a:tc>
                  <a:txBody>
                    <a:bodyPr/>
                    <a:lstStyle/>
                    <a:p>
                      <a:pPr algn="l"/>
                      <a:r>
                        <a:rPr lang="de-DE" sz="700" b="1">
                          <a:solidFill>
                            <a:schemeClr val="tx1">
                              <a:lumMod val="50000"/>
                              <a:lumOff val="50000"/>
                            </a:schemeClr>
                          </a:solidFill>
                          <a:latin typeface="+mn-lt"/>
                        </a:rPr>
                        <a:t>Placebo + </a:t>
                      </a:r>
                      <a:r>
                        <a:rPr lang="de-DE" sz="700" b="1" err="1">
                          <a:solidFill>
                            <a:schemeClr val="tx1">
                              <a:lumMod val="50000"/>
                              <a:lumOff val="50000"/>
                            </a:schemeClr>
                          </a:solidFill>
                          <a:latin typeface="+mn-lt"/>
                        </a:rPr>
                        <a:t>Fulvestrant</a:t>
                      </a:r>
                      <a:r>
                        <a:rPr lang="de-DE" sz="700" b="1">
                          <a:solidFill>
                            <a:schemeClr val="tx1">
                              <a:lumMod val="50000"/>
                              <a:lumOff val="50000"/>
                            </a:schemeClr>
                          </a:solidFill>
                          <a:latin typeface="+mn-lt"/>
                        </a:rPr>
                        <a:t> </a:t>
                      </a:r>
                      <a:r>
                        <a:rPr lang="de-DE" sz="700" b="1">
                          <a:solidFill>
                            <a:schemeClr val="tx1"/>
                          </a:solidFill>
                          <a:latin typeface="+mn-lt"/>
                        </a:rPr>
                        <a:t>(N=242)</a:t>
                      </a:r>
                    </a:p>
                  </a:txBody>
                  <a:tcPr marL="36000" marR="36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de-DE" sz="700" b="0" kern="1200">
                          <a:solidFill>
                            <a:schemeClr val="tx1"/>
                          </a:solidFill>
                          <a:latin typeface="+mn-lt"/>
                          <a:ea typeface="+mn-ea"/>
                          <a:cs typeface="+mn-cs"/>
                        </a:rPr>
                        <a:t>41,5</a:t>
                      </a:r>
                    </a:p>
                  </a:txBody>
                  <a:tcPr marL="36000" marR="36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de-DE" sz="700" b="0" kern="1200">
                          <a:solidFill>
                            <a:schemeClr val="tx1"/>
                          </a:solidFill>
                          <a:latin typeface="+mn-lt"/>
                          <a:ea typeface="+mn-ea"/>
                          <a:cs typeface="+mn-cs"/>
                        </a:rPr>
                        <a:t>142</a:t>
                      </a:r>
                    </a:p>
                  </a:txBody>
                  <a:tcPr marL="36000" marR="36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936267561"/>
                  </a:ext>
                </a:extLst>
              </a:tr>
              <a:tr h="63662">
                <a:tc gridSpan="3">
                  <a:txBody>
                    <a:bodyPr/>
                    <a:lstStyle/>
                    <a:p>
                      <a:pPr algn="ctr"/>
                      <a:r>
                        <a:rPr lang="de-DE" sz="700" b="0">
                          <a:solidFill>
                            <a:schemeClr val="tx1"/>
                          </a:solidFill>
                          <a:latin typeface="+mn-lt"/>
                        </a:rPr>
                        <a:t>                                  Hazard Ratio: 0,726 (95% KI 0,588; 0,897)</a:t>
                      </a:r>
                    </a:p>
                  </a:txBody>
                  <a:tcPr marL="36000" marR="36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algn="ctr" defTabSz="457200" rtl="0" eaLnBrk="1" latinLnBrk="0" hangingPunct="1"/>
                      <a:endParaRPr lang="de-DE" sz="600" b="0" kern="1200">
                        <a:solidFill>
                          <a:schemeClr val="tx1"/>
                        </a:solidFill>
                        <a:latin typeface="+mn-lt"/>
                        <a:ea typeface="+mn-ea"/>
                        <a:cs typeface="+mn-cs"/>
                      </a:endParaRP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hMerge="1">
                  <a:txBody>
                    <a:bodyPr/>
                    <a:lstStyle/>
                    <a:p>
                      <a:pPr marL="0" algn="ctr" defTabSz="457200" rtl="0" eaLnBrk="1" latinLnBrk="0" hangingPunct="1"/>
                      <a:endParaRPr lang="de-DE" sz="600" b="0" kern="1200">
                        <a:solidFill>
                          <a:schemeClr val="tx1"/>
                        </a:solidFill>
                        <a:latin typeface="+mn-lt"/>
                        <a:ea typeface="+mn-ea"/>
                        <a:cs typeface="+mn-cs"/>
                      </a:endParaRP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 xmlns:a16="http://schemas.microsoft.com/office/drawing/2014/main" val="725424124"/>
                  </a:ext>
                </a:extLst>
              </a:tr>
            </a:tbl>
          </a:graphicData>
        </a:graphic>
      </p:graphicFrame>
      <p:sp>
        <p:nvSpPr>
          <p:cNvPr id="80" name="Textfeld 79">
            <a:extLst>
              <a:ext uri="{FF2B5EF4-FFF2-40B4-BE49-F238E27FC236}">
                <a16:creationId xmlns="" xmlns:a16="http://schemas.microsoft.com/office/drawing/2014/main" id="{3F2C4BAA-5D91-413C-AFBC-11D7CD94EBC1}"/>
              </a:ext>
            </a:extLst>
          </p:cNvPr>
          <p:cNvSpPr txBox="1"/>
          <p:nvPr/>
        </p:nvSpPr>
        <p:spPr>
          <a:xfrm>
            <a:off x="3571079" y="1433331"/>
            <a:ext cx="1194394" cy="200055"/>
          </a:xfrm>
          <a:prstGeom prst="rect">
            <a:avLst/>
          </a:prstGeom>
          <a:solidFill>
            <a:schemeClr val="bg1"/>
          </a:solidFill>
        </p:spPr>
        <p:txBody>
          <a:bodyPr wrap="square" rtlCol="0">
            <a:spAutoFit/>
          </a:bodyPr>
          <a:lstStyle/>
          <a:p>
            <a:r>
              <a:rPr lang="de-DE" sz="700" b="1" err="1">
                <a:solidFill>
                  <a:schemeClr val="tx2"/>
                </a:solidFill>
              </a:rPr>
              <a:t>Ribociclib</a:t>
            </a:r>
            <a:r>
              <a:rPr lang="de-DE" sz="700" b="1">
                <a:solidFill>
                  <a:schemeClr val="tx2"/>
                </a:solidFill>
              </a:rPr>
              <a:t> + </a:t>
            </a:r>
            <a:r>
              <a:rPr lang="de-DE" sz="700" b="1" err="1">
                <a:solidFill>
                  <a:schemeClr val="tx2"/>
                </a:solidFill>
              </a:rPr>
              <a:t>Fulvestrant</a:t>
            </a:r>
            <a:endParaRPr lang="de-DE" sz="700" b="1">
              <a:solidFill>
                <a:schemeClr val="tx2"/>
              </a:solidFill>
            </a:endParaRPr>
          </a:p>
        </p:txBody>
      </p:sp>
      <p:sp>
        <p:nvSpPr>
          <p:cNvPr id="81" name="Textfeld 80">
            <a:extLst>
              <a:ext uri="{FF2B5EF4-FFF2-40B4-BE49-F238E27FC236}">
                <a16:creationId xmlns="" xmlns:a16="http://schemas.microsoft.com/office/drawing/2014/main" id="{ACDB9890-EA4B-46D6-8297-77C056841C42}"/>
              </a:ext>
            </a:extLst>
          </p:cNvPr>
          <p:cNvSpPr txBox="1"/>
          <p:nvPr/>
        </p:nvSpPr>
        <p:spPr>
          <a:xfrm>
            <a:off x="3250416" y="2080724"/>
            <a:ext cx="1194394" cy="200055"/>
          </a:xfrm>
          <a:prstGeom prst="rect">
            <a:avLst/>
          </a:prstGeom>
          <a:solidFill>
            <a:schemeClr val="bg1"/>
          </a:solidFill>
        </p:spPr>
        <p:txBody>
          <a:bodyPr wrap="square" rtlCol="0">
            <a:spAutoFit/>
          </a:bodyPr>
          <a:lstStyle/>
          <a:p>
            <a:r>
              <a:rPr lang="de-DE" sz="700" b="1">
                <a:solidFill>
                  <a:schemeClr val="tx1">
                    <a:lumMod val="50000"/>
                    <a:lumOff val="50000"/>
                  </a:schemeClr>
                </a:solidFill>
              </a:rPr>
              <a:t>Placebo + </a:t>
            </a:r>
            <a:r>
              <a:rPr lang="de-DE" sz="700" b="1" err="1">
                <a:solidFill>
                  <a:schemeClr val="tx1">
                    <a:lumMod val="50000"/>
                    <a:lumOff val="50000"/>
                  </a:schemeClr>
                </a:solidFill>
              </a:rPr>
              <a:t>Fulvestrant</a:t>
            </a:r>
            <a:endParaRPr lang="de-DE" sz="700" b="1">
              <a:solidFill>
                <a:schemeClr val="tx1">
                  <a:lumMod val="50000"/>
                  <a:lumOff val="50000"/>
                </a:schemeClr>
              </a:solidFill>
            </a:endParaRPr>
          </a:p>
        </p:txBody>
      </p:sp>
      <p:cxnSp>
        <p:nvCxnSpPr>
          <p:cNvPr id="11" name="Gerader Verbinder 10">
            <a:extLst>
              <a:ext uri="{FF2B5EF4-FFF2-40B4-BE49-F238E27FC236}">
                <a16:creationId xmlns="" xmlns:a16="http://schemas.microsoft.com/office/drawing/2014/main" id="{69715FBC-828C-4291-A4E5-75D7624CA34C}"/>
              </a:ext>
            </a:extLst>
          </p:cNvPr>
          <p:cNvCxnSpPr/>
          <p:nvPr/>
        </p:nvCxnSpPr>
        <p:spPr>
          <a:xfrm flipV="1">
            <a:off x="5616285" y="1399431"/>
            <a:ext cx="0" cy="1807991"/>
          </a:xfrm>
          <a:prstGeom prst="line">
            <a:avLst/>
          </a:prstGeom>
          <a:ln w="9525">
            <a:solidFill>
              <a:schemeClr val="tx1"/>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7" name="Gerader Verbinder 376">
            <a:extLst>
              <a:ext uri="{FF2B5EF4-FFF2-40B4-BE49-F238E27FC236}">
                <a16:creationId xmlns="" xmlns:a16="http://schemas.microsoft.com/office/drawing/2014/main" id="{7A7CBD2B-D839-4C5E-9DE0-66104F19DBFF}"/>
              </a:ext>
            </a:extLst>
          </p:cNvPr>
          <p:cNvCxnSpPr/>
          <p:nvPr/>
        </p:nvCxnSpPr>
        <p:spPr>
          <a:xfrm flipV="1">
            <a:off x="6475267" y="1379168"/>
            <a:ext cx="0" cy="1807991"/>
          </a:xfrm>
          <a:prstGeom prst="line">
            <a:avLst/>
          </a:prstGeom>
          <a:ln w="9525">
            <a:solidFill>
              <a:schemeClr val="tx1"/>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20" name="Gruppieren 19">
            <a:extLst>
              <a:ext uri="{FF2B5EF4-FFF2-40B4-BE49-F238E27FC236}">
                <a16:creationId xmlns="" xmlns:a16="http://schemas.microsoft.com/office/drawing/2014/main" id="{B963576F-6424-44AE-B58D-7A918F3FFD69}"/>
              </a:ext>
            </a:extLst>
          </p:cNvPr>
          <p:cNvGrpSpPr/>
          <p:nvPr/>
        </p:nvGrpSpPr>
        <p:grpSpPr>
          <a:xfrm>
            <a:off x="2185988" y="1414949"/>
            <a:ext cx="4538662" cy="992997"/>
            <a:chOff x="2185988" y="41875"/>
            <a:chExt cx="4538662" cy="992997"/>
          </a:xfrm>
        </p:grpSpPr>
        <p:grpSp>
          <p:nvGrpSpPr>
            <p:cNvPr id="17" name="Gruppieren 16">
              <a:extLst>
                <a:ext uri="{FF2B5EF4-FFF2-40B4-BE49-F238E27FC236}">
                  <a16:creationId xmlns="" xmlns:a16="http://schemas.microsoft.com/office/drawing/2014/main" id="{4C8F1092-D334-4ABD-B19C-B0772BC90DB3}"/>
                </a:ext>
              </a:extLst>
            </p:cNvPr>
            <p:cNvGrpSpPr/>
            <p:nvPr/>
          </p:nvGrpSpPr>
          <p:grpSpPr>
            <a:xfrm>
              <a:off x="3824086" y="404381"/>
              <a:ext cx="2900564" cy="630491"/>
              <a:chOff x="3824086" y="1778189"/>
              <a:chExt cx="2900564" cy="630491"/>
            </a:xfrm>
          </p:grpSpPr>
          <p:grpSp>
            <p:nvGrpSpPr>
              <p:cNvPr id="12" name="Gruppieren 11">
                <a:extLst>
                  <a:ext uri="{FF2B5EF4-FFF2-40B4-BE49-F238E27FC236}">
                    <a16:creationId xmlns="" xmlns:a16="http://schemas.microsoft.com/office/drawing/2014/main" id="{4F086F96-327D-4538-AC1D-39ADC1AB9B53}"/>
                  </a:ext>
                </a:extLst>
              </p:cNvPr>
              <p:cNvGrpSpPr/>
              <p:nvPr/>
            </p:nvGrpSpPr>
            <p:grpSpPr>
              <a:xfrm>
                <a:off x="3824086" y="1778189"/>
                <a:ext cx="2900564" cy="612586"/>
                <a:chOff x="3824086" y="1778189"/>
                <a:chExt cx="2900564" cy="612586"/>
              </a:xfrm>
            </p:grpSpPr>
            <p:sp>
              <p:nvSpPr>
                <p:cNvPr id="3" name="Freihandform: Form 2">
                  <a:extLst>
                    <a:ext uri="{FF2B5EF4-FFF2-40B4-BE49-F238E27FC236}">
                      <a16:creationId xmlns="" xmlns:a16="http://schemas.microsoft.com/office/drawing/2014/main" id="{997CDDBF-9C74-45E3-A448-ABDA87096B07}"/>
                    </a:ext>
                  </a:extLst>
                </p:cNvPr>
                <p:cNvSpPr/>
                <p:nvPr/>
              </p:nvSpPr>
              <p:spPr>
                <a:xfrm>
                  <a:off x="4241006" y="1907381"/>
                  <a:ext cx="2483644" cy="483394"/>
                </a:xfrm>
                <a:custGeom>
                  <a:avLst/>
                  <a:gdLst>
                    <a:gd name="connsiteX0" fmla="*/ 2483644 w 2483644"/>
                    <a:gd name="connsiteY0" fmla="*/ 483394 h 483394"/>
                    <a:gd name="connsiteX1" fmla="*/ 2228850 w 2483644"/>
                    <a:gd name="connsiteY1" fmla="*/ 483394 h 483394"/>
                    <a:gd name="connsiteX2" fmla="*/ 2228850 w 2483644"/>
                    <a:gd name="connsiteY2" fmla="*/ 445294 h 483394"/>
                    <a:gd name="connsiteX3" fmla="*/ 1997869 w 2483644"/>
                    <a:gd name="connsiteY3" fmla="*/ 445294 h 483394"/>
                    <a:gd name="connsiteX4" fmla="*/ 1997869 w 2483644"/>
                    <a:gd name="connsiteY4" fmla="*/ 433388 h 483394"/>
                    <a:gd name="connsiteX5" fmla="*/ 1912144 w 2483644"/>
                    <a:gd name="connsiteY5" fmla="*/ 433388 h 483394"/>
                    <a:gd name="connsiteX6" fmla="*/ 1912144 w 2483644"/>
                    <a:gd name="connsiteY6" fmla="*/ 423863 h 483394"/>
                    <a:gd name="connsiteX7" fmla="*/ 1866900 w 2483644"/>
                    <a:gd name="connsiteY7" fmla="*/ 423863 h 483394"/>
                    <a:gd name="connsiteX8" fmla="*/ 1866900 w 2483644"/>
                    <a:gd name="connsiteY8" fmla="*/ 419100 h 483394"/>
                    <a:gd name="connsiteX9" fmla="*/ 1766888 w 2483644"/>
                    <a:gd name="connsiteY9" fmla="*/ 419100 h 483394"/>
                    <a:gd name="connsiteX10" fmla="*/ 1766888 w 2483644"/>
                    <a:gd name="connsiteY10" fmla="*/ 404813 h 483394"/>
                    <a:gd name="connsiteX11" fmla="*/ 1674019 w 2483644"/>
                    <a:gd name="connsiteY11" fmla="*/ 404813 h 483394"/>
                    <a:gd name="connsiteX12" fmla="*/ 1674019 w 2483644"/>
                    <a:gd name="connsiteY12" fmla="*/ 395288 h 483394"/>
                    <a:gd name="connsiteX13" fmla="*/ 1621632 w 2483644"/>
                    <a:gd name="connsiteY13" fmla="*/ 395288 h 483394"/>
                    <a:gd name="connsiteX14" fmla="*/ 1621632 w 2483644"/>
                    <a:gd name="connsiteY14" fmla="*/ 390525 h 483394"/>
                    <a:gd name="connsiteX15" fmla="*/ 1581150 w 2483644"/>
                    <a:gd name="connsiteY15" fmla="*/ 390525 h 483394"/>
                    <a:gd name="connsiteX16" fmla="*/ 1581150 w 2483644"/>
                    <a:gd name="connsiteY16" fmla="*/ 376238 h 483394"/>
                    <a:gd name="connsiteX17" fmla="*/ 1564482 w 2483644"/>
                    <a:gd name="connsiteY17" fmla="*/ 376238 h 483394"/>
                    <a:gd name="connsiteX18" fmla="*/ 1564482 w 2483644"/>
                    <a:gd name="connsiteY18" fmla="*/ 371475 h 483394"/>
                    <a:gd name="connsiteX19" fmla="*/ 1483519 w 2483644"/>
                    <a:gd name="connsiteY19" fmla="*/ 371475 h 483394"/>
                    <a:gd name="connsiteX20" fmla="*/ 1483519 w 2483644"/>
                    <a:gd name="connsiteY20" fmla="*/ 369094 h 483394"/>
                    <a:gd name="connsiteX21" fmla="*/ 1407319 w 2483644"/>
                    <a:gd name="connsiteY21" fmla="*/ 369094 h 483394"/>
                    <a:gd name="connsiteX22" fmla="*/ 1407319 w 2483644"/>
                    <a:gd name="connsiteY22" fmla="*/ 357188 h 483394"/>
                    <a:gd name="connsiteX23" fmla="*/ 1400175 w 2483644"/>
                    <a:gd name="connsiteY23" fmla="*/ 357188 h 483394"/>
                    <a:gd name="connsiteX24" fmla="*/ 1400175 w 2483644"/>
                    <a:gd name="connsiteY24" fmla="*/ 352425 h 483394"/>
                    <a:gd name="connsiteX25" fmla="*/ 1326357 w 2483644"/>
                    <a:gd name="connsiteY25" fmla="*/ 352425 h 483394"/>
                    <a:gd name="connsiteX26" fmla="*/ 1326357 w 2483644"/>
                    <a:gd name="connsiteY26" fmla="*/ 335757 h 483394"/>
                    <a:gd name="connsiteX27" fmla="*/ 1300163 w 2483644"/>
                    <a:gd name="connsiteY27" fmla="*/ 335757 h 483394"/>
                    <a:gd name="connsiteX28" fmla="*/ 1300163 w 2483644"/>
                    <a:gd name="connsiteY28" fmla="*/ 326232 h 483394"/>
                    <a:gd name="connsiteX29" fmla="*/ 1231107 w 2483644"/>
                    <a:gd name="connsiteY29" fmla="*/ 326232 h 483394"/>
                    <a:gd name="connsiteX30" fmla="*/ 1231107 w 2483644"/>
                    <a:gd name="connsiteY30" fmla="*/ 316707 h 483394"/>
                    <a:gd name="connsiteX31" fmla="*/ 1169194 w 2483644"/>
                    <a:gd name="connsiteY31" fmla="*/ 316707 h 483394"/>
                    <a:gd name="connsiteX32" fmla="*/ 1169194 w 2483644"/>
                    <a:gd name="connsiteY32" fmla="*/ 307182 h 483394"/>
                    <a:gd name="connsiteX33" fmla="*/ 1095375 w 2483644"/>
                    <a:gd name="connsiteY33" fmla="*/ 307182 h 483394"/>
                    <a:gd name="connsiteX34" fmla="*/ 1095375 w 2483644"/>
                    <a:gd name="connsiteY34" fmla="*/ 292894 h 483394"/>
                    <a:gd name="connsiteX35" fmla="*/ 1073944 w 2483644"/>
                    <a:gd name="connsiteY35" fmla="*/ 292894 h 483394"/>
                    <a:gd name="connsiteX36" fmla="*/ 1073944 w 2483644"/>
                    <a:gd name="connsiteY36" fmla="*/ 288132 h 483394"/>
                    <a:gd name="connsiteX37" fmla="*/ 983457 w 2483644"/>
                    <a:gd name="connsiteY37" fmla="*/ 288132 h 483394"/>
                    <a:gd name="connsiteX38" fmla="*/ 983457 w 2483644"/>
                    <a:gd name="connsiteY38" fmla="*/ 278607 h 483394"/>
                    <a:gd name="connsiteX39" fmla="*/ 957263 w 2483644"/>
                    <a:gd name="connsiteY39" fmla="*/ 278607 h 483394"/>
                    <a:gd name="connsiteX40" fmla="*/ 957263 w 2483644"/>
                    <a:gd name="connsiteY40" fmla="*/ 269082 h 483394"/>
                    <a:gd name="connsiteX41" fmla="*/ 881063 w 2483644"/>
                    <a:gd name="connsiteY41" fmla="*/ 269082 h 483394"/>
                    <a:gd name="connsiteX42" fmla="*/ 881063 w 2483644"/>
                    <a:gd name="connsiteY42" fmla="*/ 257175 h 483394"/>
                    <a:gd name="connsiteX43" fmla="*/ 835819 w 2483644"/>
                    <a:gd name="connsiteY43" fmla="*/ 257175 h 483394"/>
                    <a:gd name="connsiteX44" fmla="*/ 835819 w 2483644"/>
                    <a:gd name="connsiteY44" fmla="*/ 245269 h 483394"/>
                    <a:gd name="connsiteX45" fmla="*/ 823913 w 2483644"/>
                    <a:gd name="connsiteY45" fmla="*/ 233363 h 483394"/>
                    <a:gd name="connsiteX46" fmla="*/ 790575 w 2483644"/>
                    <a:gd name="connsiteY46" fmla="*/ 233363 h 483394"/>
                    <a:gd name="connsiteX47" fmla="*/ 790575 w 2483644"/>
                    <a:gd name="connsiteY47" fmla="*/ 233363 h 483394"/>
                    <a:gd name="connsiteX48" fmla="*/ 757238 w 2483644"/>
                    <a:gd name="connsiteY48" fmla="*/ 233363 h 483394"/>
                    <a:gd name="connsiteX49" fmla="*/ 757238 w 2483644"/>
                    <a:gd name="connsiteY49" fmla="*/ 214313 h 483394"/>
                    <a:gd name="connsiteX50" fmla="*/ 735807 w 2483644"/>
                    <a:gd name="connsiteY50" fmla="*/ 214313 h 483394"/>
                    <a:gd name="connsiteX51" fmla="*/ 735807 w 2483644"/>
                    <a:gd name="connsiteY51" fmla="*/ 207169 h 483394"/>
                    <a:gd name="connsiteX52" fmla="*/ 719138 w 2483644"/>
                    <a:gd name="connsiteY52" fmla="*/ 207169 h 483394"/>
                    <a:gd name="connsiteX53" fmla="*/ 697707 w 2483644"/>
                    <a:gd name="connsiteY53" fmla="*/ 185738 h 483394"/>
                    <a:gd name="connsiteX54" fmla="*/ 666750 w 2483644"/>
                    <a:gd name="connsiteY54" fmla="*/ 185738 h 483394"/>
                    <a:gd name="connsiteX55" fmla="*/ 666750 w 2483644"/>
                    <a:gd name="connsiteY55" fmla="*/ 166688 h 483394"/>
                    <a:gd name="connsiteX56" fmla="*/ 654844 w 2483644"/>
                    <a:gd name="connsiteY56" fmla="*/ 154782 h 483394"/>
                    <a:gd name="connsiteX57" fmla="*/ 633413 w 2483644"/>
                    <a:gd name="connsiteY57" fmla="*/ 154782 h 483394"/>
                    <a:gd name="connsiteX58" fmla="*/ 619125 w 2483644"/>
                    <a:gd name="connsiteY58" fmla="*/ 140494 h 483394"/>
                    <a:gd name="connsiteX59" fmla="*/ 611982 w 2483644"/>
                    <a:gd name="connsiteY59" fmla="*/ 133351 h 483394"/>
                    <a:gd name="connsiteX60" fmla="*/ 569119 w 2483644"/>
                    <a:gd name="connsiteY60" fmla="*/ 133351 h 483394"/>
                    <a:gd name="connsiteX61" fmla="*/ 569119 w 2483644"/>
                    <a:gd name="connsiteY61" fmla="*/ 126207 h 483394"/>
                    <a:gd name="connsiteX62" fmla="*/ 540544 w 2483644"/>
                    <a:gd name="connsiteY62" fmla="*/ 126207 h 483394"/>
                    <a:gd name="connsiteX63" fmla="*/ 540544 w 2483644"/>
                    <a:gd name="connsiteY63" fmla="*/ 116682 h 483394"/>
                    <a:gd name="connsiteX64" fmla="*/ 504825 w 2483644"/>
                    <a:gd name="connsiteY64" fmla="*/ 116682 h 483394"/>
                    <a:gd name="connsiteX65" fmla="*/ 504825 w 2483644"/>
                    <a:gd name="connsiteY65" fmla="*/ 111919 h 483394"/>
                    <a:gd name="connsiteX66" fmla="*/ 404813 w 2483644"/>
                    <a:gd name="connsiteY66" fmla="*/ 111919 h 483394"/>
                    <a:gd name="connsiteX67" fmla="*/ 404813 w 2483644"/>
                    <a:gd name="connsiteY67" fmla="*/ 102394 h 483394"/>
                    <a:gd name="connsiteX68" fmla="*/ 381000 w 2483644"/>
                    <a:gd name="connsiteY68" fmla="*/ 102394 h 483394"/>
                    <a:gd name="connsiteX69" fmla="*/ 381000 w 2483644"/>
                    <a:gd name="connsiteY69" fmla="*/ 97632 h 483394"/>
                    <a:gd name="connsiteX70" fmla="*/ 340519 w 2483644"/>
                    <a:gd name="connsiteY70" fmla="*/ 97632 h 483394"/>
                    <a:gd name="connsiteX71" fmla="*/ 340519 w 2483644"/>
                    <a:gd name="connsiteY71" fmla="*/ 85725 h 483394"/>
                    <a:gd name="connsiteX72" fmla="*/ 290513 w 2483644"/>
                    <a:gd name="connsiteY72" fmla="*/ 85725 h 483394"/>
                    <a:gd name="connsiteX73" fmla="*/ 290513 w 2483644"/>
                    <a:gd name="connsiteY73" fmla="*/ 78582 h 483394"/>
                    <a:gd name="connsiteX74" fmla="*/ 280988 w 2483644"/>
                    <a:gd name="connsiteY74" fmla="*/ 78582 h 483394"/>
                    <a:gd name="connsiteX75" fmla="*/ 280988 w 2483644"/>
                    <a:gd name="connsiteY75" fmla="*/ 66675 h 483394"/>
                    <a:gd name="connsiteX76" fmla="*/ 257175 w 2483644"/>
                    <a:gd name="connsiteY76" fmla="*/ 66675 h 483394"/>
                    <a:gd name="connsiteX77" fmla="*/ 247650 w 2483644"/>
                    <a:gd name="connsiteY77" fmla="*/ 66675 h 483394"/>
                    <a:gd name="connsiteX78" fmla="*/ 247650 w 2483644"/>
                    <a:gd name="connsiteY78" fmla="*/ 57150 h 483394"/>
                    <a:gd name="connsiteX79" fmla="*/ 228600 w 2483644"/>
                    <a:gd name="connsiteY79" fmla="*/ 57150 h 483394"/>
                    <a:gd name="connsiteX80" fmla="*/ 228600 w 2483644"/>
                    <a:gd name="connsiteY80" fmla="*/ 47625 h 483394"/>
                    <a:gd name="connsiteX81" fmla="*/ 219075 w 2483644"/>
                    <a:gd name="connsiteY81" fmla="*/ 47625 h 483394"/>
                    <a:gd name="connsiteX82" fmla="*/ 219075 w 2483644"/>
                    <a:gd name="connsiteY82" fmla="*/ 42863 h 483394"/>
                    <a:gd name="connsiteX83" fmla="*/ 209550 w 2483644"/>
                    <a:gd name="connsiteY83" fmla="*/ 42863 h 483394"/>
                    <a:gd name="connsiteX84" fmla="*/ 204788 w 2483644"/>
                    <a:gd name="connsiteY84" fmla="*/ 42863 h 483394"/>
                    <a:gd name="connsiteX85" fmla="*/ 202407 w 2483644"/>
                    <a:gd name="connsiteY85" fmla="*/ 40482 h 483394"/>
                    <a:gd name="connsiteX86" fmla="*/ 202407 w 2483644"/>
                    <a:gd name="connsiteY86" fmla="*/ 35719 h 483394"/>
                    <a:gd name="connsiteX87" fmla="*/ 126207 w 2483644"/>
                    <a:gd name="connsiteY87" fmla="*/ 35719 h 483394"/>
                    <a:gd name="connsiteX88" fmla="*/ 126207 w 2483644"/>
                    <a:gd name="connsiteY88" fmla="*/ 28575 h 483394"/>
                    <a:gd name="connsiteX89" fmla="*/ 80963 w 2483644"/>
                    <a:gd name="connsiteY89" fmla="*/ 28575 h 483394"/>
                    <a:gd name="connsiteX90" fmla="*/ 80963 w 2483644"/>
                    <a:gd name="connsiteY90" fmla="*/ 16669 h 483394"/>
                    <a:gd name="connsiteX91" fmla="*/ 42863 w 2483644"/>
                    <a:gd name="connsiteY91" fmla="*/ 16669 h 483394"/>
                    <a:gd name="connsiteX92" fmla="*/ 42863 w 2483644"/>
                    <a:gd name="connsiteY92" fmla="*/ 0 h 483394"/>
                    <a:gd name="connsiteX93" fmla="*/ 0 w 2483644"/>
                    <a:gd name="connsiteY93" fmla="*/ 0 h 483394"/>
                    <a:gd name="connsiteX0" fmla="*/ 2483644 w 2483644"/>
                    <a:gd name="connsiteY0" fmla="*/ 483394 h 483394"/>
                    <a:gd name="connsiteX1" fmla="*/ 2228850 w 2483644"/>
                    <a:gd name="connsiteY1" fmla="*/ 483394 h 483394"/>
                    <a:gd name="connsiteX2" fmla="*/ 2228850 w 2483644"/>
                    <a:gd name="connsiteY2" fmla="*/ 445294 h 483394"/>
                    <a:gd name="connsiteX3" fmla="*/ 1997869 w 2483644"/>
                    <a:gd name="connsiteY3" fmla="*/ 445294 h 483394"/>
                    <a:gd name="connsiteX4" fmla="*/ 1997869 w 2483644"/>
                    <a:gd name="connsiteY4" fmla="*/ 433388 h 483394"/>
                    <a:gd name="connsiteX5" fmla="*/ 1912144 w 2483644"/>
                    <a:gd name="connsiteY5" fmla="*/ 433388 h 483394"/>
                    <a:gd name="connsiteX6" fmla="*/ 1912144 w 2483644"/>
                    <a:gd name="connsiteY6" fmla="*/ 423863 h 483394"/>
                    <a:gd name="connsiteX7" fmla="*/ 1866900 w 2483644"/>
                    <a:gd name="connsiteY7" fmla="*/ 423863 h 483394"/>
                    <a:gd name="connsiteX8" fmla="*/ 1866900 w 2483644"/>
                    <a:gd name="connsiteY8" fmla="*/ 419100 h 483394"/>
                    <a:gd name="connsiteX9" fmla="*/ 1766888 w 2483644"/>
                    <a:gd name="connsiteY9" fmla="*/ 419100 h 483394"/>
                    <a:gd name="connsiteX10" fmla="*/ 1766888 w 2483644"/>
                    <a:gd name="connsiteY10" fmla="*/ 404813 h 483394"/>
                    <a:gd name="connsiteX11" fmla="*/ 1674019 w 2483644"/>
                    <a:gd name="connsiteY11" fmla="*/ 404813 h 483394"/>
                    <a:gd name="connsiteX12" fmla="*/ 1674019 w 2483644"/>
                    <a:gd name="connsiteY12" fmla="*/ 395288 h 483394"/>
                    <a:gd name="connsiteX13" fmla="*/ 1621632 w 2483644"/>
                    <a:gd name="connsiteY13" fmla="*/ 395288 h 483394"/>
                    <a:gd name="connsiteX14" fmla="*/ 1621632 w 2483644"/>
                    <a:gd name="connsiteY14" fmla="*/ 390525 h 483394"/>
                    <a:gd name="connsiteX15" fmla="*/ 1581150 w 2483644"/>
                    <a:gd name="connsiteY15" fmla="*/ 390525 h 483394"/>
                    <a:gd name="connsiteX16" fmla="*/ 1581150 w 2483644"/>
                    <a:gd name="connsiteY16" fmla="*/ 376238 h 483394"/>
                    <a:gd name="connsiteX17" fmla="*/ 1564482 w 2483644"/>
                    <a:gd name="connsiteY17" fmla="*/ 376238 h 483394"/>
                    <a:gd name="connsiteX18" fmla="*/ 1564482 w 2483644"/>
                    <a:gd name="connsiteY18" fmla="*/ 371475 h 483394"/>
                    <a:gd name="connsiteX19" fmla="*/ 1483519 w 2483644"/>
                    <a:gd name="connsiteY19" fmla="*/ 371475 h 483394"/>
                    <a:gd name="connsiteX20" fmla="*/ 1483519 w 2483644"/>
                    <a:gd name="connsiteY20" fmla="*/ 369094 h 483394"/>
                    <a:gd name="connsiteX21" fmla="*/ 1407319 w 2483644"/>
                    <a:gd name="connsiteY21" fmla="*/ 369094 h 483394"/>
                    <a:gd name="connsiteX22" fmla="*/ 1407319 w 2483644"/>
                    <a:gd name="connsiteY22" fmla="*/ 357188 h 483394"/>
                    <a:gd name="connsiteX23" fmla="*/ 1400175 w 2483644"/>
                    <a:gd name="connsiteY23" fmla="*/ 357188 h 483394"/>
                    <a:gd name="connsiteX24" fmla="*/ 1400175 w 2483644"/>
                    <a:gd name="connsiteY24" fmla="*/ 352425 h 483394"/>
                    <a:gd name="connsiteX25" fmla="*/ 1326357 w 2483644"/>
                    <a:gd name="connsiteY25" fmla="*/ 352425 h 483394"/>
                    <a:gd name="connsiteX26" fmla="*/ 1326357 w 2483644"/>
                    <a:gd name="connsiteY26" fmla="*/ 335757 h 483394"/>
                    <a:gd name="connsiteX27" fmla="*/ 1300163 w 2483644"/>
                    <a:gd name="connsiteY27" fmla="*/ 335757 h 483394"/>
                    <a:gd name="connsiteX28" fmla="*/ 1300163 w 2483644"/>
                    <a:gd name="connsiteY28" fmla="*/ 326232 h 483394"/>
                    <a:gd name="connsiteX29" fmla="*/ 1231107 w 2483644"/>
                    <a:gd name="connsiteY29" fmla="*/ 326232 h 483394"/>
                    <a:gd name="connsiteX30" fmla="*/ 1231107 w 2483644"/>
                    <a:gd name="connsiteY30" fmla="*/ 316707 h 483394"/>
                    <a:gd name="connsiteX31" fmla="*/ 1169194 w 2483644"/>
                    <a:gd name="connsiteY31" fmla="*/ 316707 h 483394"/>
                    <a:gd name="connsiteX32" fmla="*/ 1169194 w 2483644"/>
                    <a:gd name="connsiteY32" fmla="*/ 307182 h 483394"/>
                    <a:gd name="connsiteX33" fmla="*/ 1095375 w 2483644"/>
                    <a:gd name="connsiteY33" fmla="*/ 307182 h 483394"/>
                    <a:gd name="connsiteX34" fmla="*/ 1095375 w 2483644"/>
                    <a:gd name="connsiteY34" fmla="*/ 292894 h 483394"/>
                    <a:gd name="connsiteX35" fmla="*/ 1073944 w 2483644"/>
                    <a:gd name="connsiteY35" fmla="*/ 292894 h 483394"/>
                    <a:gd name="connsiteX36" fmla="*/ 1073944 w 2483644"/>
                    <a:gd name="connsiteY36" fmla="*/ 288132 h 483394"/>
                    <a:gd name="connsiteX37" fmla="*/ 983457 w 2483644"/>
                    <a:gd name="connsiteY37" fmla="*/ 288132 h 483394"/>
                    <a:gd name="connsiteX38" fmla="*/ 983457 w 2483644"/>
                    <a:gd name="connsiteY38" fmla="*/ 278607 h 483394"/>
                    <a:gd name="connsiteX39" fmla="*/ 957263 w 2483644"/>
                    <a:gd name="connsiteY39" fmla="*/ 278607 h 483394"/>
                    <a:gd name="connsiteX40" fmla="*/ 957263 w 2483644"/>
                    <a:gd name="connsiteY40" fmla="*/ 269082 h 483394"/>
                    <a:gd name="connsiteX41" fmla="*/ 881063 w 2483644"/>
                    <a:gd name="connsiteY41" fmla="*/ 269082 h 483394"/>
                    <a:gd name="connsiteX42" fmla="*/ 881063 w 2483644"/>
                    <a:gd name="connsiteY42" fmla="*/ 257175 h 483394"/>
                    <a:gd name="connsiteX43" fmla="*/ 835819 w 2483644"/>
                    <a:gd name="connsiteY43" fmla="*/ 257175 h 483394"/>
                    <a:gd name="connsiteX44" fmla="*/ 835819 w 2483644"/>
                    <a:gd name="connsiteY44" fmla="*/ 245269 h 483394"/>
                    <a:gd name="connsiteX45" fmla="*/ 823913 w 2483644"/>
                    <a:gd name="connsiteY45" fmla="*/ 233363 h 483394"/>
                    <a:gd name="connsiteX46" fmla="*/ 790575 w 2483644"/>
                    <a:gd name="connsiteY46" fmla="*/ 233363 h 483394"/>
                    <a:gd name="connsiteX47" fmla="*/ 790575 w 2483644"/>
                    <a:gd name="connsiteY47" fmla="*/ 233363 h 483394"/>
                    <a:gd name="connsiteX48" fmla="*/ 764381 w 2483644"/>
                    <a:gd name="connsiteY48" fmla="*/ 257175 h 483394"/>
                    <a:gd name="connsiteX49" fmla="*/ 757238 w 2483644"/>
                    <a:gd name="connsiteY49" fmla="*/ 214313 h 483394"/>
                    <a:gd name="connsiteX50" fmla="*/ 735807 w 2483644"/>
                    <a:gd name="connsiteY50" fmla="*/ 214313 h 483394"/>
                    <a:gd name="connsiteX51" fmla="*/ 735807 w 2483644"/>
                    <a:gd name="connsiteY51" fmla="*/ 207169 h 483394"/>
                    <a:gd name="connsiteX52" fmla="*/ 719138 w 2483644"/>
                    <a:gd name="connsiteY52" fmla="*/ 207169 h 483394"/>
                    <a:gd name="connsiteX53" fmla="*/ 697707 w 2483644"/>
                    <a:gd name="connsiteY53" fmla="*/ 185738 h 483394"/>
                    <a:gd name="connsiteX54" fmla="*/ 666750 w 2483644"/>
                    <a:gd name="connsiteY54" fmla="*/ 185738 h 483394"/>
                    <a:gd name="connsiteX55" fmla="*/ 666750 w 2483644"/>
                    <a:gd name="connsiteY55" fmla="*/ 166688 h 483394"/>
                    <a:gd name="connsiteX56" fmla="*/ 654844 w 2483644"/>
                    <a:gd name="connsiteY56" fmla="*/ 154782 h 483394"/>
                    <a:gd name="connsiteX57" fmla="*/ 633413 w 2483644"/>
                    <a:gd name="connsiteY57" fmla="*/ 154782 h 483394"/>
                    <a:gd name="connsiteX58" fmla="*/ 619125 w 2483644"/>
                    <a:gd name="connsiteY58" fmla="*/ 140494 h 483394"/>
                    <a:gd name="connsiteX59" fmla="*/ 611982 w 2483644"/>
                    <a:gd name="connsiteY59" fmla="*/ 133351 h 483394"/>
                    <a:gd name="connsiteX60" fmla="*/ 569119 w 2483644"/>
                    <a:gd name="connsiteY60" fmla="*/ 133351 h 483394"/>
                    <a:gd name="connsiteX61" fmla="*/ 569119 w 2483644"/>
                    <a:gd name="connsiteY61" fmla="*/ 126207 h 483394"/>
                    <a:gd name="connsiteX62" fmla="*/ 540544 w 2483644"/>
                    <a:gd name="connsiteY62" fmla="*/ 126207 h 483394"/>
                    <a:gd name="connsiteX63" fmla="*/ 540544 w 2483644"/>
                    <a:gd name="connsiteY63" fmla="*/ 116682 h 483394"/>
                    <a:gd name="connsiteX64" fmla="*/ 504825 w 2483644"/>
                    <a:gd name="connsiteY64" fmla="*/ 116682 h 483394"/>
                    <a:gd name="connsiteX65" fmla="*/ 504825 w 2483644"/>
                    <a:gd name="connsiteY65" fmla="*/ 111919 h 483394"/>
                    <a:gd name="connsiteX66" fmla="*/ 404813 w 2483644"/>
                    <a:gd name="connsiteY66" fmla="*/ 111919 h 483394"/>
                    <a:gd name="connsiteX67" fmla="*/ 404813 w 2483644"/>
                    <a:gd name="connsiteY67" fmla="*/ 102394 h 483394"/>
                    <a:gd name="connsiteX68" fmla="*/ 381000 w 2483644"/>
                    <a:gd name="connsiteY68" fmla="*/ 102394 h 483394"/>
                    <a:gd name="connsiteX69" fmla="*/ 381000 w 2483644"/>
                    <a:gd name="connsiteY69" fmla="*/ 97632 h 483394"/>
                    <a:gd name="connsiteX70" fmla="*/ 340519 w 2483644"/>
                    <a:gd name="connsiteY70" fmla="*/ 97632 h 483394"/>
                    <a:gd name="connsiteX71" fmla="*/ 340519 w 2483644"/>
                    <a:gd name="connsiteY71" fmla="*/ 85725 h 483394"/>
                    <a:gd name="connsiteX72" fmla="*/ 290513 w 2483644"/>
                    <a:gd name="connsiteY72" fmla="*/ 85725 h 483394"/>
                    <a:gd name="connsiteX73" fmla="*/ 290513 w 2483644"/>
                    <a:gd name="connsiteY73" fmla="*/ 78582 h 483394"/>
                    <a:gd name="connsiteX74" fmla="*/ 280988 w 2483644"/>
                    <a:gd name="connsiteY74" fmla="*/ 78582 h 483394"/>
                    <a:gd name="connsiteX75" fmla="*/ 280988 w 2483644"/>
                    <a:gd name="connsiteY75" fmla="*/ 66675 h 483394"/>
                    <a:gd name="connsiteX76" fmla="*/ 257175 w 2483644"/>
                    <a:gd name="connsiteY76" fmla="*/ 66675 h 483394"/>
                    <a:gd name="connsiteX77" fmla="*/ 247650 w 2483644"/>
                    <a:gd name="connsiteY77" fmla="*/ 66675 h 483394"/>
                    <a:gd name="connsiteX78" fmla="*/ 247650 w 2483644"/>
                    <a:gd name="connsiteY78" fmla="*/ 57150 h 483394"/>
                    <a:gd name="connsiteX79" fmla="*/ 228600 w 2483644"/>
                    <a:gd name="connsiteY79" fmla="*/ 57150 h 483394"/>
                    <a:gd name="connsiteX80" fmla="*/ 228600 w 2483644"/>
                    <a:gd name="connsiteY80" fmla="*/ 47625 h 483394"/>
                    <a:gd name="connsiteX81" fmla="*/ 219075 w 2483644"/>
                    <a:gd name="connsiteY81" fmla="*/ 47625 h 483394"/>
                    <a:gd name="connsiteX82" fmla="*/ 219075 w 2483644"/>
                    <a:gd name="connsiteY82" fmla="*/ 42863 h 483394"/>
                    <a:gd name="connsiteX83" fmla="*/ 209550 w 2483644"/>
                    <a:gd name="connsiteY83" fmla="*/ 42863 h 483394"/>
                    <a:gd name="connsiteX84" fmla="*/ 204788 w 2483644"/>
                    <a:gd name="connsiteY84" fmla="*/ 42863 h 483394"/>
                    <a:gd name="connsiteX85" fmla="*/ 202407 w 2483644"/>
                    <a:gd name="connsiteY85" fmla="*/ 40482 h 483394"/>
                    <a:gd name="connsiteX86" fmla="*/ 202407 w 2483644"/>
                    <a:gd name="connsiteY86" fmla="*/ 35719 h 483394"/>
                    <a:gd name="connsiteX87" fmla="*/ 126207 w 2483644"/>
                    <a:gd name="connsiteY87" fmla="*/ 35719 h 483394"/>
                    <a:gd name="connsiteX88" fmla="*/ 126207 w 2483644"/>
                    <a:gd name="connsiteY88" fmla="*/ 28575 h 483394"/>
                    <a:gd name="connsiteX89" fmla="*/ 80963 w 2483644"/>
                    <a:gd name="connsiteY89" fmla="*/ 28575 h 483394"/>
                    <a:gd name="connsiteX90" fmla="*/ 80963 w 2483644"/>
                    <a:gd name="connsiteY90" fmla="*/ 16669 h 483394"/>
                    <a:gd name="connsiteX91" fmla="*/ 42863 w 2483644"/>
                    <a:gd name="connsiteY91" fmla="*/ 16669 h 483394"/>
                    <a:gd name="connsiteX92" fmla="*/ 42863 w 2483644"/>
                    <a:gd name="connsiteY92" fmla="*/ 0 h 483394"/>
                    <a:gd name="connsiteX93" fmla="*/ 0 w 2483644"/>
                    <a:gd name="connsiteY93" fmla="*/ 0 h 483394"/>
                    <a:gd name="connsiteX0" fmla="*/ 2483644 w 2483644"/>
                    <a:gd name="connsiteY0" fmla="*/ 483394 h 483394"/>
                    <a:gd name="connsiteX1" fmla="*/ 2228850 w 2483644"/>
                    <a:gd name="connsiteY1" fmla="*/ 483394 h 483394"/>
                    <a:gd name="connsiteX2" fmla="*/ 2228850 w 2483644"/>
                    <a:gd name="connsiteY2" fmla="*/ 445294 h 483394"/>
                    <a:gd name="connsiteX3" fmla="*/ 1997869 w 2483644"/>
                    <a:gd name="connsiteY3" fmla="*/ 445294 h 483394"/>
                    <a:gd name="connsiteX4" fmla="*/ 1997869 w 2483644"/>
                    <a:gd name="connsiteY4" fmla="*/ 433388 h 483394"/>
                    <a:gd name="connsiteX5" fmla="*/ 1912144 w 2483644"/>
                    <a:gd name="connsiteY5" fmla="*/ 433388 h 483394"/>
                    <a:gd name="connsiteX6" fmla="*/ 1912144 w 2483644"/>
                    <a:gd name="connsiteY6" fmla="*/ 423863 h 483394"/>
                    <a:gd name="connsiteX7" fmla="*/ 1866900 w 2483644"/>
                    <a:gd name="connsiteY7" fmla="*/ 423863 h 483394"/>
                    <a:gd name="connsiteX8" fmla="*/ 1866900 w 2483644"/>
                    <a:gd name="connsiteY8" fmla="*/ 419100 h 483394"/>
                    <a:gd name="connsiteX9" fmla="*/ 1766888 w 2483644"/>
                    <a:gd name="connsiteY9" fmla="*/ 419100 h 483394"/>
                    <a:gd name="connsiteX10" fmla="*/ 1766888 w 2483644"/>
                    <a:gd name="connsiteY10" fmla="*/ 404813 h 483394"/>
                    <a:gd name="connsiteX11" fmla="*/ 1674019 w 2483644"/>
                    <a:gd name="connsiteY11" fmla="*/ 404813 h 483394"/>
                    <a:gd name="connsiteX12" fmla="*/ 1674019 w 2483644"/>
                    <a:gd name="connsiteY12" fmla="*/ 395288 h 483394"/>
                    <a:gd name="connsiteX13" fmla="*/ 1621632 w 2483644"/>
                    <a:gd name="connsiteY13" fmla="*/ 395288 h 483394"/>
                    <a:gd name="connsiteX14" fmla="*/ 1621632 w 2483644"/>
                    <a:gd name="connsiteY14" fmla="*/ 390525 h 483394"/>
                    <a:gd name="connsiteX15" fmla="*/ 1581150 w 2483644"/>
                    <a:gd name="connsiteY15" fmla="*/ 390525 h 483394"/>
                    <a:gd name="connsiteX16" fmla="*/ 1581150 w 2483644"/>
                    <a:gd name="connsiteY16" fmla="*/ 376238 h 483394"/>
                    <a:gd name="connsiteX17" fmla="*/ 1564482 w 2483644"/>
                    <a:gd name="connsiteY17" fmla="*/ 376238 h 483394"/>
                    <a:gd name="connsiteX18" fmla="*/ 1564482 w 2483644"/>
                    <a:gd name="connsiteY18" fmla="*/ 371475 h 483394"/>
                    <a:gd name="connsiteX19" fmla="*/ 1483519 w 2483644"/>
                    <a:gd name="connsiteY19" fmla="*/ 371475 h 483394"/>
                    <a:gd name="connsiteX20" fmla="*/ 1483519 w 2483644"/>
                    <a:gd name="connsiteY20" fmla="*/ 369094 h 483394"/>
                    <a:gd name="connsiteX21" fmla="*/ 1407319 w 2483644"/>
                    <a:gd name="connsiteY21" fmla="*/ 369094 h 483394"/>
                    <a:gd name="connsiteX22" fmla="*/ 1407319 w 2483644"/>
                    <a:gd name="connsiteY22" fmla="*/ 357188 h 483394"/>
                    <a:gd name="connsiteX23" fmla="*/ 1400175 w 2483644"/>
                    <a:gd name="connsiteY23" fmla="*/ 357188 h 483394"/>
                    <a:gd name="connsiteX24" fmla="*/ 1400175 w 2483644"/>
                    <a:gd name="connsiteY24" fmla="*/ 352425 h 483394"/>
                    <a:gd name="connsiteX25" fmla="*/ 1326357 w 2483644"/>
                    <a:gd name="connsiteY25" fmla="*/ 352425 h 483394"/>
                    <a:gd name="connsiteX26" fmla="*/ 1326357 w 2483644"/>
                    <a:gd name="connsiteY26" fmla="*/ 335757 h 483394"/>
                    <a:gd name="connsiteX27" fmla="*/ 1300163 w 2483644"/>
                    <a:gd name="connsiteY27" fmla="*/ 335757 h 483394"/>
                    <a:gd name="connsiteX28" fmla="*/ 1300163 w 2483644"/>
                    <a:gd name="connsiteY28" fmla="*/ 326232 h 483394"/>
                    <a:gd name="connsiteX29" fmla="*/ 1231107 w 2483644"/>
                    <a:gd name="connsiteY29" fmla="*/ 326232 h 483394"/>
                    <a:gd name="connsiteX30" fmla="*/ 1231107 w 2483644"/>
                    <a:gd name="connsiteY30" fmla="*/ 316707 h 483394"/>
                    <a:gd name="connsiteX31" fmla="*/ 1169194 w 2483644"/>
                    <a:gd name="connsiteY31" fmla="*/ 316707 h 483394"/>
                    <a:gd name="connsiteX32" fmla="*/ 1169194 w 2483644"/>
                    <a:gd name="connsiteY32" fmla="*/ 307182 h 483394"/>
                    <a:gd name="connsiteX33" fmla="*/ 1095375 w 2483644"/>
                    <a:gd name="connsiteY33" fmla="*/ 307182 h 483394"/>
                    <a:gd name="connsiteX34" fmla="*/ 1095375 w 2483644"/>
                    <a:gd name="connsiteY34" fmla="*/ 292894 h 483394"/>
                    <a:gd name="connsiteX35" fmla="*/ 1073944 w 2483644"/>
                    <a:gd name="connsiteY35" fmla="*/ 292894 h 483394"/>
                    <a:gd name="connsiteX36" fmla="*/ 1073944 w 2483644"/>
                    <a:gd name="connsiteY36" fmla="*/ 288132 h 483394"/>
                    <a:gd name="connsiteX37" fmla="*/ 983457 w 2483644"/>
                    <a:gd name="connsiteY37" fmla="*/ 288132 h 483394"/>
                    <a:gd name="connsiteX38" fmla="*/ 983457 w 2483644"/>
                    <a:gd name="connsiteY38" fmla="*/ 278607 h 483394"/>
                    <a:gd name="connsiteX39" fmla="*/ 957263 w 2483644"/>
                    <a:gd name="connsiteY39" fmla="*/ 278607 h 483394"/>
                    <a:gd name="connsiteX40" fmla="*/ 957263 w 2483644"/>
                    <a:gd name="connsiteY40" fmla="*/ 269082 h 483394"/>
                    <a:gd name="connsiteX41" fmla="*/ 881063 w 2483644"/>
                    <a:gd name="connsiteY41" fmla="*/ 269082 h 483394"/>
                    <a:gd name="connsiteX42" fmla="*/ 881063 w 2483644"/>
                    <a:gd name="connsiteY42" fmla="*/ 257175 h 483394"/>
                    <a:gd name="connsiteX43" fmla="*/ 835819 w 2483644"/>
                    <a:gd name="connsiteY43" fmla="*/ 257175 h 483394"/>
                    <a:gd name="connsiteX44" fmla="*/ 835819 w 2483644"/>
                    <a:gd name="connsiteY44" fmla="*/ 245269 h 483394"/>
                    <a:gd name="connsiteX45" fmla="*/ 823913 w 2483644"/>
                    <a:gd name="connsiteY45" fmla="*/ 233363 h 483394"/>
                    <a:gd name="connsiteX46" fmla="*/ 790575 w 2483644"/>
                    <a:gd name="connsiteY46" fmla="*/ 233363 h 483394"/>
                    <a:gd name="connsiteX47" fmla="*/ 790575 w 2483644"/>
                    <a:gd name="connsiteY47" fmla="*/ 233363 h 483394"/>
                    <a:gd name="connsiteX48" fmla="*/ 764381 w 2483644"/>
                    <a:gd name="connsiteY48" fmla="*/ 257175 h 483394"/>
                    <a:gd name="connsiteX49" fmla="*/ 762000 w 2483644"/>
                    <a:gd name="connsiteY49" fmla="*/ 257175 h 483394"/>
                    <a:gd name="connsiteX50" fmla="*/ 757238 w 2483644"/>
                    <a:gd name="connsiteY50" fmla="*/ 214313 h 483394"/>
                    <a:gd name="connsiteX51" fmla="*/ 735807 w 2483644"/>
                    <a:gd name="connsiteY51" fmla="*/ 214313 h 483394"/>
                    <a:gd name="connsiteX52" fmla="*/ 735807 w 2483644"/>
                    <a:gd name="connsiteY52" fmla="*/ 207169 h 483394"/>
                    <a:gd name="connsiteX53" fmla="*/ 719138 w 2483644"/>
                    <a:gd name="connsiteY53" fmla="*/ 207169 h 483394"/>
                    <a:gd name="connsiteX54" fmla="*/ 697707 w 2483644"/>
                    <a:gd name="connsiteY54" fmla="*/ 185738 h 483394"/>
                    <a:gd name="connsiteX55" fmla="*/ 666750 w 2483644"/>
                    <a:gd name="connsiteY55" fmla="*/ 185738 h 483394"/>
                    <a:gd name="connsiteX56" fmla="*/ 666750 w 2483644"/>
                    <a:gd name="connsiteY56" fmla="*/ 166688 h 483394"/>
                    <a:gd name="connsiteX57" fmla="*/ 654844 w 2483644"/>
                    <a:gd name="connsiteY57" fmla="*/ 154782 h 483394"/>
                    <a:gd name="connsiteX58" fmla="*/ 633413 w 2483644"/>
                    <a:gd name="connsiteY58" fmla="*/ 154782 h 483394"/>
                    <a:gd name="connsiteX59" fmla="*/ 619125 w 2483644"/>
                    <a:gd name="connsiteY59" fmla="*/ 140494 h 483394"/>
                    <a:gd name="connsiteX60" fmla="*/ 611982 w 2483644"/>
                    <a:gd name="connsiteY60" fmla="*/ 133351 h 483394"/>
                    <a:gd name="connsiteX61" fmla="*/ 569119 w 2483644"/>
                    <a:gd name="connsiteY61" fmla="*/ 133351 h 483394"/>
                    <a:gd name="connsiteX62" fmla="*/ 569119 w 2483644"/>
                    <a:gd name="connsiteY62" fmla="*/ 126207 h 483394"/>
                    <a:gd name="connsiteX63" fmla="*/ 540544 w 2483644"/>
                    <a:gd name="connsiteY63" fmla="*/ 126207 h 483394"/>
                    <a:gd name="connsiteX64" fmla="*/ 540544 w 2483644"/>
                    <a:gd name="connsiteY64" fmla="*/ 116682 h 483394"/>
                    <a:gd name="connsiteX65" fmla="*/ 504825 w 2483644"/>
                    <a:gd name="connsiteY65" fmla="*/ 116682 h 483394"/>
                    <a:gd name="connsiteX66" fmla="*/ 504825 w 2483644"/>
                    <a:gd name="connsiteY66" fmla="*/ 111919 h 483394"/>
                    <a:gd name="connsiteX67" fmla="*/ 404813 w 2483644"/>
                    <a:gd name="connsiteY67" fmla="*/ 111919 h 483394"/>
                    <a:gd name="connsiteX68" fmla="*/ 404813 w 2483644"/>
                    <a:gd name="connsiteY68" fmla="*/ 102394 h 483394"/>
                    <a:gd name="connsiteX69" fmla="*/ 381000 w 2483644"/>
                    <a:gd name="connsiteY69" fmla="*/ 102394 h 483394"/>
                    <a:gd name="connsiteX70" fmla="*/ 381000 w 2483644"/>
                    <a:gd name="connsiteY70" fmla="*/ 97632 h 483394"/>
                    <a:gd name="connsiteX71" fmla="*/ 340519 w 2483644"/>
                    <a:gd name="connsiteY71" fmla="*/ 97632 h 483394"/>
                    <a:gd name="connsiteX72" fmla="*/ 340519 w 2483644"/>
                    <a:gd name="connsiteY72" fmla="*/ 85725 h 483394"/>
                    <a:gd name="connsiteX73" fmla="*/ 290513 w 2483644"/>
                    <a:gd name="connsiteY73" fmla="*/ 85725 h 483394"/>
                    <a:gd name="connsiteX74" fmla="*/ 290513 w 2483644"/>
                    <a:gd name="connsiteY74" fmla="*/ 78582 h 483394"/>
                    <a:gd name="connsiteX75" fmla="*/ 280988 w 2483644"/>
                    <a:gd name="connsiteY75" fmla="*/ 78582 h 483394"/>
                    <a:gd name="connsiteX76" fmla="*/ 280988 w 2483644"/>
                    <a:gd name="connsiteY76" fmla="*/ 66675 h 483394"/>
                    <a:gd name="connsiteX77" fmla="*/ 257175 w 2483644"/>
                    <a:gd name="connsiteY77" fmla="*/ 66675 h 483394"/>
                    <a:gd name="connsiteX78" fmla="*/ 247650 w 2483644"/>
                    <a:gd name="connsiteY78" fmla="*/ 66675 h 483394"/>
                    <a:gd name="connsiteX79" fmla="*/ 247650 w 2483644"/>
                    <a:gd name="connsiteY79" fmla="*/ 57150 h 483394"/>
                    <a:gd name="connsiteX80" fmla="*/ 228600 w 2483644"/>
                    <a:gd name="connsiteY80" fmla="*/ 57150 h 483394"/>
                    <a:gd name="connsiteX81" fmla="*/ 228600 w 2483644"/>
                    <a:gd name="connsiteY81" fmla="*/ 47625 h 483394"/>
                    <a:gd name="connsiteX82" fmla="*/ 219075 w 2483644"/>
                    <a:gd name="connsiteY82" fmla="*/ 47625 h 483394"/>
                    <a:gd name="connsiteX83" fmla="*/ 219075 w 2483644"/>
                    <a:gd name="connsiteY83" fmla="*/ 42863 h 483394"/>
                    <a:gd name="connsiteX84" fmla="*/ 209550 w 2483644"/>
                    <a:gd name="connsiteY84" fmla="*/ 42863 h 483394"/>
                    <a:gd name="connsiteX85" fmla="*/ 204788 w 2483644"/>
                    <a:gd name="connsiteY85" fmla="*/ 42863 h 483394"/>
                    <a:gd name="connsiteX86" fmla="*/ 202407 w 2483644"/>
                    <a:gd name="connsiteY86" fmla="*/ 40482 h 483394"/>
                    <a:gd name="connsiteX87" fmla="*/ 202407 w 2483644"/>
                    <a:gd name="connsiteY87" fmla="*/ 35719 h 483394"/>
                    <a:gd name="connsiteX88" fmla="*/ 126207 w 2483644"/>
                    <a:gd name="connsiteY88" fmla="*/ 35719 h 483394"/>
                    <a:gd name="connsiteX89" fmla="*/ 126207 w 2483644"/>
                    <a:gd name="connsiteY89" fmla="*/ 28575 h 483394"/>
                    <a:gd name="connsiteX90" fmla="*/ 80963 w 2483644"/>
                    <a:gd name="connsiteY90" fmla="*/ 28575 h 483394"/>
                    <a:gd name="connsiteX91" fmla="*/ 80963 w 2483644"/>
                    <a:gd name="connsiteY91" fmla="*/ 16669 h 483394"/>
                    <a:gd name="connsiteX92" fmla="*/ 42863 w 2483644"/>
                    <a:gd name="connsiteY92" fmla="*/ 16669 h 483394"/>
                    <a:gd name="connsiteX93" fmla="*/ 42863 w 2483644"/>
                    <a:gd name="connsiteY93" fmla="*/ 0 h 483394"/>
                    <a:gd name="connsiteX94" fmla="*/ 0 w 2483644"/>
                    <a:gd name="connsiteY94" fmla="*/ 0 h 483394"/>
                    <a:gd name="connsiteX0" fmla="*/ 2483644 w 2483644"/>
                    <a:gd name="connsiteY0" fmla="*/ 483394 h 483394"/>
                    <a:gd name="connsiteX1" fmla="*/ 2228850 w 2483644"/>
                    <a:gd name="connsiteY1" fmla="*/ 483394 h 483394"/>
                    <a:gd name="connsiteX2" fmla="*/ 2228850 w 2483644"/>
                    <a:gd name="connsiteY2" fmla="*/ 445294 h 483394"/>
                    <a:gd name="connsiteX3" fmla="*/ 1997869 w 2483644"/>
                    <a:gd name="connsiteY3" fmla="*/ 445294 h 483394"/>
                    <a:gd name="connsiteX4" fmla="*/ 1997869 w 2483644"/>
                    <a:gd name="connsiteY4" fmla="*/ 433388 h 483394"/>
                    <a:gd name="connsiteX5" fmla="*/ 1912144 w 2483644"/>
                    <a:gd name="connsiteY5" fmla="*/ 433388 h 483394"/>
                    <a:gd name="connsiteX6" fmla="*/ 1912144 w 2483644"/>
                    <a:gd name="connsiteY6" fmla="*/ 423863 h 483394"/>
                    <a:gd name="connsiteX7" fmla="*/ 1866900 w 2483644"/>
                    <a:gd name="connsiteY7" fmla="*/ 423863 h 483394"/>
                    <a:gd name="connsiteX8" fmla="*/ 1866900 w 2483644"/>
                    <a:gd name="connsiteY8" fmla="*/ 419100 h 483394"/>
                    <a:gd name="connsiteX9" fmla="*/ 1766888 w 2483644"/>
                    <a:gd name="connsiteY9" fmla="*/ 419100 h 483394"/>
                    <a:gd name="connsiteX10" fmla="*/ 1766888 w 2483644"/>
                    <a:gd name="connsiteY10" fmla="*/ 404813 h 483394"/>
                    <a:gd name="connsiteX11" fmla="*/ 1674019 w 2483644"/>
                    <a:gd name="connsiteY11" fmla="*/ 404813 h 483394"/>
                    <a:gd name="connsiteX12" fmla="*/ 1674019 w 2483644"/>
                    <a:gd name="connsiteY12" fmla="*/ 395288 h 483394"/>
                    <a:gd name="connsiteX13" fmla="*/ 1621632 w 2483644"/>
                    <a:gd name="connsiteY13" fmla="*/ 395288 h 483394"/>
                    <a:gd name="connsiteX14" fmla="*/ 1621632 w 2483644"/>
                    <a:gd name="connsiteY14" fmla="*/ 390525 h 483394"/>
                    <a:gd name="connsiteX15" fmla="*/ 1581150 w 2483644"/>
                    <a:gd name="connsiteY15" fmla="*/ 390525 h 483394"/>
                    <a:gd name="connsiteX16" fmla="*/ 1581150 w 2483644"/>
                    <a:gd name="connsiteY16" fmla="*/ 376238 h 483394"/>
                    <a:gd name="connsiteX17" fmla="*/ 1564482 w 2483644"/>
                    <a:gd name="connsiteY17" fmla="*/ 376238 h 483394"/>
                    <a:gd name="connsiteX18" fmla="*/ 1564482 w 2483644"/>
                    <a:gd name="connsiteY18" fmla="*/ 371475 h 483394"/>
                    <a:gd name="connsiteX19" fmla="*/ 1483519 w 2483644"/>
                    <a:gd name="connsiteY19" fmla="*/ 371475 h 483394"/>
                    <a:gd name="connsiteX20" fmla="*/ 1483519 w 2483644"/>
                    <a:gd name="connsiteY20" fmla="*/ 369094 h 483394"/>
                    <a:gd name="connsiteX21" fmla="*/ 1407319 w 2483644"/>
                    <a:gd name="connsiteY21" fmla="*/ 369094 h 483394"/>
                    <a:gd name="connsiteX22" fmla="*/ 1407319 w 2483644"/>
                    <a:gd name="connsiteY22" fmla="*/ 357188 h 483394"/>
                    <a:gd name="connsiteX23" fmla="*/ 1400175 w 2483644"/>
                    <a:gd name="connsiteY23" fmla="*/ 357188 h 483394"/>
                    <a:gd name="connsiteX24" fmla="*/ 1400175 w 2483644"/>
                    <a:gd name="connsiteY24" fmla="*/ 352425 h 483394"/>
                    <a:gd name="connsiteX25" fmla="*/ 1326357 w 2483644"/>
                    <a:gd name="connsiteY25" fmla="*/ 352425 h 483394"/>
                    <a:gd name="connsiteX26" fmla="*/ 1326357 w 2483644"/>
                    <a:gd name="connsiteY26" fmla="*/ 335757 h 483394"/>
                    <a:gd name="connsiteX27" fmla="*/ 1300163 w 2483644"/>
                    <a:gd name="connsiteY27" fmla="*/ 335757 h 483394"/>
                    <a:gd name="connsiteX28" fmla="*/ 1300163 w 2483644"/>
                    <a:gd name="connsiteY28" fmla="*/ 326232 h 483394"/>
                    <a:gd name="connsiteX29" fmla="*/ 1231107 w 2483644"/>
                    <a:gd name="connsiteY29" fmla="*/ 326232 h 483394"/>
                    <a:gd name="connsiteX30" fmla="*/ 1231107 w 2483644"/>
                    <a:gd name="connsiteY30" fmla="*/ 316707 h 483394"/>
                    <a:gd name="connsiteX31" fmla="*/ 1169194 w 2483644"/>
                    <a:gd name="connsiteY31" fmla="*/ 316707 h 483394"/>
                    <a:gd name="connsiteX32" fmla="*/ 1169194 w 2483644"/>
                    <a:gd name="connsiteY32" fmla="*/ 307182 h 483394"/>
                    <a:gd name="connsiteX33" fmla="*/ 1095375 w 2483644"/>
                    <a:gd name="connsiteY33" fmla="*/ 307182 h 483394"/>
                    <a:gd name="connsiteX34" fmla="*/ 1095375 w 2483644"/>
                    <a:gd name="connsiteY34" fmla="*/ 292894 h 483394"/>
                    <a:gd name="connsiteX35" fmla="*/ 1073944 w 2483644"/>
                    <a:gd name="connsiteY35" fmla="*/ 292894 h 483394"/>
                    <a:gd name="connsiteX36" fmla="*/ 1073944 w 2483644"/>
                    <a:gd name="connsiteY36" fmla="*/ 288132 h 483394"/>
                    <a:gd name="connsiteX37" fmla="*/ 983457 w 2483644"/>
                    <a:gd name="connsiteY37" fmla="*/ 288132 h 483394"/>
                    <a:gd name="connsiteX38" fmla="*/ 983457 w 2483644"/>
                    <a:gd name="connsiteY38" fmla="*/ 278607 h 483394"/>
                    <a:gd name="connsiteX39" fmla="*/ 957263 w 2483644"/>
                    <a:gd name="connsiteY39" fmla="*/ 278607 h 483394"/>
                    <a:gd name="connsiteX40" fmla="*/ 957263 w 2483644"/>
                    <a:gd name="connsiteY40" fmla="*/ 269082 h 483394"/>
                    <a:gd name="connsiteX41" fmla="*/ 881063 w 2483644"/>
                    <a:gd name="connsiteY41" fmla="*/ 269082 h 483394"/>
                    <a:gd name="connsiteX42" fmla="*/ 881063 w 2483644"/>
                    <a:gd name="connsiteY42" fmla="*/ 257175 h 483394"/>
                    <a:gd name="connsiteX43" fmla="*/ 835819 w 2483644"/>
                    <a:gd name="connsiteY43" fmla="*/ 257175 h 483394"/>
                    <a:gd name="connsiteX44" fmla="*/ 835819 w 2483644"/>
                    <a:gd name="connsiteY44" fmla="*/ 245269 h 483394"/>
                    <a:gd name="connsiteX45" fmla="*/ 823913 w 2483644"/>
                    <a:gd name="connsiteY45" fmla="*/ 233363 h 483394"/>
                    <a:gd name="connsiteX46" fmla="*/ 790575 w 2483644"/>
                    <a:gd name="connsiteY46" fmla="*/ 233363 h 483394"/>
                    <a:gd name="connsiteX47" fmla="*/ 790575 w 2483644"/>
                    <a:gd name="connsiteY47" fmla="*/ 233363 h 483394"/>
                    <a:gd name="connsiteX48" fmla="*/ 764381 w 2483644"/>
                    <a:gd name="connsiteY48" fmla="*/ 257175 h 483394"/>
                    <a:gd name="connsiteX49" fmla="*/ 685800 w 2483644"/>
                    <a:gd name="connsiteY49" fmla="*/ 266700 h 483394"/>
                    <a:gd name="connsiteX50" fmla="*/ 757238 w 2483644"/>
                    <a:gd name="connsiteY50" fmla="*/ 214313 h 483394"/>
                    <a:gd name="connsiteX51" fmla="*/ 735807 w 2483644"/>
                    <a:gd name="connsiteY51" fmla="*/ 214313 h 483394"/>
                    <a:gd name="connsiteX52" fmla="*/ 735807 w 2483644"/>
                    <a:gd name="connsiteY52" fmla="*/ 207169 h 483394"/>
                    <a:gd name="connsiteX53" fmla="*/ 719138 w 2483644"/>
                    <a:gd name="connsiteY53" fmla="*/ 207169 h 483394"/>
                    <a:gd name="connsiteX54" fmla="*/ 697707 w 2483644"/>
                    <a:gd name="connsiteY54" fmla="*/ 185738 h 483394"/>
                    <a:gd name="connsiteX55" fmla="*/ 666750 w 2483644"/>
                    <a:gd name="connsiteY55" fmla="*/ 185738 h 483394"/>
                    <a:gd name="connsiteX56" fmla="*/ 666750 w 2483644"/>
                    <a:gd name="connsiteY56" fmla="*/ 166688 h 483394"/>
                    <a:gd name="connsiteX57" fmla="*/ 654844 w 2483644"/>
                    <a:gd name="connsiteY57" fmla="*/ 154782 h 483394"/>
                    <a:gd name="connsiteX58" fmla="*/ 633413 w 2483644"/>
                    <a:gd name="connsiteY58" fmla="*/ 154782 h 483394"/>
                    <a:gd name="connsiteX59" fmla="*/ 619125 w 2483644"/>
                    <a:gd name="connsiteY59" fmla="*/ 140494 h 483394"/>
                    <a:gd name="connsiteX60" fmla="*/ 611982 w 2483644"/>
                    <a:gd name="connsiteY60" fmla="*/ 133351 h 483394"/>
                    <a:gd name="connsiteX61" fmla="*/ 569119 w 2483644"/>
                    <a:gd name="connsiteY61" fmla="*/ 133351 h 483394"/>
                    <a:gd name="connsiteX62" fmla="*/ 569119 w 2483644"/>
                    <a:gd name="connsiteY62" fmla="*/ 126207 h 483394"/>
                    <a:gd name="connsiteX63" fmla="*/ 540544 w 2483644"/>
                    <a:gd name="connsiteY63" fmla="*/ 126207 h 483394"/>
                    <a:gd name="connsiteX64" fmla="*/ 540544 w 2483644"/>
                    <a:gd name="connsiteY64" fmla="*/ 116682 h 483394"/>
                    <a:gd name="connsiteX65" fmla="*/ 504825 w 2483644"/>
                    <a:gd name="connsiteY65" fmla="*/ 116682 h 483394"/>
                    <a:gd name="connsiteX66" fmla="*/ 504825 w 2483644"/>
                    <a:gd name="connsiteY66" fmla="*/ 111919 h 483394"/>
                    <a:gd name="connsiteX67" fmla="*/ 404813 w 2483644"/>
                    <a:gd name="connsiteY67" fmla="*/ 111919 h 483394"/>
                    <a:gd name="connsiteX68" fmla="*/ 404813 w 2483644"/>
                    <a:gd name="connsiteY68" fmla="*/ 102394 h 483394"/>
                    <a:gd name="connsiteX69" fmla="*/ 381000 w 2483644"/>
                    <a:gd name="connsiteY69" fmla="*/ 102394 h 483394"/>
                    <a:gd name="connsiteX70" fmla="*/ 381000 w 2483644"/>
                    <a:gd name="connsiteY70" fmla="*/ 97632 h 483394"/>
                    <a:gd name="connsiteX71" fmla="*/ 340519 w 2483644"/>
                    <a:gd name="connsiteY71" fmla="*/ 97632 h 483394"/>
                    <a:gd name="connsiteX72" fmla="*/ 340519 w 2483644"/>
                    <a:gd name="connsiteY72" fmla="*/ 85725 h 483394"/>
                    <a:gd name="connsiteX73" fmla="*/ 290513 w 2483644"/>
                    <a:gd name="connsiteY73" fmla="*/ 85725 h 483394"/>
                    <a:gd name="connsiteX74" fmla="*/ 290513 w 2483644"/>
                    <a:gd name="connsiteY74" fmla="*/ 78582 h 483394"/>
                    <a:gd name="connsiteX75" fmla="*/ 280988 w 2483644"/>
                    <a:gd name="connsiteY75" fmla="*/ 78582 h 483394"/>
                    <a:gd name="connsiteX76" fmla="*/ 280988 w 2483644"/>
                    <a:gd name="connsiteY76" fmla="*/ 66675 h 483394"/>
                    <a:gd name="connsiteX77" fmla="*/ 257175 w 2483644"/>
                    <a:gd name="connsiteY77" fmla="*/ 66675 h 483394"/>
                    <a:gd name="connsiteX78" fmla="*/ 247650 w 2483644"/>
                    <a:gd name="connsiteY78" fmla="*/ 66675 h 483394"/>
                    <a:gd name="connsiteX79" fmla="*/ 247650 w 2483644"/>
                    <a:gd name="connsiteY79" fmla="*/ 57150 h 483394"/>
                    <a:gd name="connsiteX80" fmla="*/ 228600 w 2483644"/>
                    <a:gd name="connsiteY80" fmla="*/ 57150 h 483394"/>
                    <a:gd name="connsiteX81" fmla="*/ 228600 w 2483644"/>
                    <a:gd name="connsiteY81" fmla="*/ 47625 h 483394"/>
                    <a:gd name="connsiteX82" fmla="*/ 219075 w 2483644"/>
                    <a:gd name="connsiteY82" fmla="*/ 47625 h 483394"/>
                    <a:gd name="connsiteX83" fmla="*/ 219075 w 2483644"/>
                    <a:gd name="connsiteY83" fmla="*/ 42863 h 483394"/>
                    <a:gd name="connsiteX84" fmla="*/ 209550 w 2483644"/>
                    <a:gd name="connsiteY84" fmla="*/ 42863 h 483394"/>
                    <a:gd name="connsiteX85" fmla="*/ 204788 w 2483644"/>
                    <a:gd name="connsiteY85" fmla="*/ 42863 h 483394"/>
                    <a:gd name="connsiteX86" fmla="*/ 202407 w 2483644"/>
                    <a:gd name="connsiteY86" fmla="*/ 40482 h 483394"/>
                    <a:gd name="connsiteX87" fmla="*/ 202407 w 2483644"/>
                    <a:gd name="connsiteY87" fmla="*/ 35719 h 483394"/>
                    <a:gd name="connsiteX88" fmla="*/ 126207 w 2483644"/>
                    <a:gd name="connsiteY88" fmla="*/ 35719 h 483394"/>
                    <a:gd name="connsiteX89" fmla="*/ 126207 w 2483644"/>
                    <a:gd name="connsiteY89" fmla="*/ 28575 h 483394"/>
                    <a:gd name="connsiteX90" fmla="*/ 80963 w 2483644"/>
                    <a:gd name="connsiteY90" fmla="*/ 28575 h 483394"/>
                    <a:gd name="connsiteX91" fmla="*/ 80963 w 2483644"/>
                    <a:gd name="connsiteY91" fmla="*/ 16669 h 483394"/>
                    <a:gd name="connsiteX92" fmla="*/ 42863 w 2483644"/>
                    <a:gd name="connsiteY92" fmla="*/ 16669 h 483394"/>
                    <a:gd name="connsiteX93" fmla="*/ 42863 w 2483644"/>
                    <a:gd name="connsiteY93" fmla="*/ 0 h 483394"/>
                    <a:gd name="connsiteX94" fmla="*/ 0 w 2483644"/>
                    <a:gd name="connsiteY94" fmla="*/ 0 h 483394"/>
                    <a:gd name="connsiteX0" fmla="*/ 2483644 w 2483644"/>
                    <a:gd name="connsiteY0" fmla="*/ 483394 h 483394"/>
                    <a:gd name="connsiteX1" fmla="*/ 2228850 w 2483644"/>
                    <a:gd name="connsiteY1" fmla="*/ 483394 h 483394"/>
                    <a:gd name="connsiteX2" fmla="*/ 2228850 w 2483644"/>
                    <a:gd name="connsiteY2" fmla="*/ 445294 h 483394"/>
                    <a:gd name="connsiteX3" fmla="*/ 1997869 w 2483644"/>
                    <a:gd name="connsiteY3" fmla="*/ 445294 h 483394"/>
                    <a:gd name="connsiteX4" fmla="*/ 1997869 w 2483644"/>
                    <a:gd name="connsiteY4" fmla="*/ 433388 h 483394"/>
                    <a:gd name="connsiteX5" fmla="*/ 1912144 w 2483644"/>
                    <a:gd name="connsiteY5" fmla="*/ 433388 h 483394"/>
                    <a:gd name="connsiteX6" fmla="*/ 1912144 w 2483644"/>
                    <a:gd name="connsiteY6" fmla="*/ 423863 h 483394"/>
                    <a:gd name="connsiteX7" fmla="*/ 1866900 w 2483644"/>
                    <a:gd name="connsiteY7" fmla="*/ 423863 h 483394"/>
                    <a:gd name="connsiteX8" fmla="*/ 1866900 w 2483644"/>
                    <a:gd name="connsiteY8" fmla="*/ 419100 h 483394"/>
                    <a:gd name="connsiteX9" fmla="*/ 1766888 w 2483644"/>
                    <a:gd name="connsiteY9" fmla="*/ 419100 h 483394"/>
                    <a:gd name="connsiteX10" fmla="*/ 1766888 w 2483644"/>
                    <a:gd name="connsiteY10" fmla="*/ 404813 h 483394"/>
                    <a:gd name="connsiteX11" fmla="*/ 1674019 w 2483644"/>
                    <a:gd name="connsiteY11" fmla="*/ 404813 h 483394"/>
                    <a:gd name="connsiteX12" fmla="*/ 1674019 w 2483644"/>
                    <a:gd name="connsiteY12" fmla="*/ 395288 h 483394"/>
                    <a:gd name="connsiteX13" fmla="*/ 1621632 w 2483644"/>
                    <a:gd name="connsiteY13" fmla="*/ 395288 h 483394"/>
                    <a:gd name="connsiteX14" fmla="*/ 1621632 w 2483644"/>
                    <a:gd name="connsiteY14" fmla="*/ 390525 h 483394"/>
                    <a:gd name="connsiteX15" fmla="*/ 1581150 w 2483644"/>
                    <a:gd name="connsiteY15" fmla="*/ 390525 h 483394"/>
                    <a:gd name="connsiteX16" fmla="*/ 1581150 w 2483644"/>
                    <a:gd name="connsiteY16" fmla="*/ 376238 h 483394"/>
                    <a:gd name="connsiteX17" fmla="*/ 1564482 w 2483644"/>
                    <a:gd name="connsiteY17" fmla="*/ 376238 h 483394"/>
                    <a:gd name="connsiteX18" fmla="*/ 1564482 w 2483644"/>
                    <a:gd name="connsiteY18" fmla="*/ 371475 h 483394"/>
                    <a:gd name="connsiteX19" fmla="*/ 1483519 w 2483644"/>
                    <a:gd name="connsiteY19" fmla="*/ 371475 h 483394"/>
                    <a:gd name="connsiteX20" fmla="*/ 1483519 w 2483644"/>
                    <a:gd name="connsiteY20" fmla="*/ 369094 h 483394"/>
                    <a:gd name="connsiteX21" fmla="*/ 1407319 w 2483644"/>
                    <a:gd name="connsiteY21" fmla="*/ 369094 h 483394"/>
                    <a:gd name="connsiteX22" fmla="*/ 1407319 w 2483644"/>
                    <a:gd name="connsiteY22" fmla="*/ 357188 h 483394"/>
                    <a:gd name="connsiteX23" fmla="*/ 1400175 w 2483644"/>
                    <a:gd name="connsiteY23" fmla="*/ 357188 h 483394"/>
                    <a:gd name="connsiteX24" fmla="*/ 1400175 w 2483644"/>
                    <a:gd name="connsiteY24" fmla="*/ 352425 h 483394"/>
                    <a:gd name="connsiteX25" fmla="*/ 1326357 w 2483644"/>
                    <a:gd name="connsiteY25" fmla="*/ 352425 h 483394"/>
                    <a:gd name="connsiteX26" fmla="*/ 1326357 w 2483644"/>
                    <a:gd name="connsiteY26" fmla="*/ 335757 h 483394"/>
                    <a:gd name="connsiteX27" fmla="*/ 1300163 w 2483644"/>
                    <a:gd name="connsiteY27" fmla="*/ 335757 h 483394"/>
                    <a:gd name="connsiteX28" fmla="*/ 1300163 w 2483644"/>
                    <a:gd name="connsiteY28" fmla="*/ 326232 h 483394"/>
                    <a:gd name="connsiteX29" fmla="*/ 1231107 w 2483644"/>
                    <a:gd name="connsiteY29" fmla="*/ 326232 h 483394"/>
                    <a:gd name="connsiteX30" fmla="*/ 1231107 w 2483644"/>
                    <a:gd name="connsiteY30" fmla="*/ 316707 h 483394"/>
                    <a:gd name="connsiteX31" fmla="*/ 1169194 w 2483644"/>
                    <a:gd name="connsiteY31" fmla="*/ 316707 h 483394"/>
                    <a:gd name="connsiteX32" fmla="*/ 1169194 w 2483644"/>
                    <a:gd name="connsiteY32" fmla="*/ 307182 h 483394"/>
                    <a:gd name="connsiteX33" fmla="*/ 1095375 w 2483644"/>
                    <a:gd name="connsiteY33" fmla="*/ 307182 h 483394"/>
                    <a:gd name="connsiteX34" fmla="*/ 1095375 w 2483644"/>
                    <a:gd name="connsiteY34" fmla="*/ 292894 h 483394"/>
                    <a:gd name="connsiteX35" fmla="*/ 1073944 w 2483644"/>
                    <a:gd name="connsiteY35" fmla="*/ 292894 h 483394"/>
                    <a:gd name="connsiteX36" fmla="*/ 1073944 w 2483644"/>
                    <a:gd name="connsiteY36" fmla="*/ 288132 h 483394"/>
                    <a:gd name="connsiteX37" fmla="*/ 983457 w 2483644"/>
                    <a:gd name="connsiteY37" fmla="*/ 288132 h 483394"/>
                    <a:gd name="connsiteX38" fmla="*/ 983457 w 2483644"/>
                    <a:gd name="connsiteY38" fmla="*/ 278607 h 483394"/>
                    <a:gd name="connsiteX39" fmla="*/ 957263 w 2483644"/>
                    <a:gd name="connsiteY39" fmla="*/ 278607 h 483394"/>
                    <a:gd name="connsiteX40" fmla="*/ 957263 w 2483644"/>
                    <a:gd name="connsiteY40" fmla="*/ 269082 h 483394"/>
                    <a:gd name="connsiteX41" fmla="*/ 881063 w 2483644"/>
                    <a:gd name="connsiteY41" fmla="*/ 269082 h 483394"/>
                    <a:gd name="connsiteX42" fmla="*/ 881063 w 2483644"/>
                    <a:gd name="connsiteY42" fmla="*/ 257175 h 483394"/>
                    <a:gd name="connsiteX43" fmla="*/ 835819 w 2483644"/>
                    <a:gd name="connsiteY43" fmla="*/ 257175 h 483394"/>
                    <a:gd name="connsiteX44" fmla="*/ 835819 w 2483644"/>
                    <a:gd name="connsiteY44" fmla="*/ 245269 h 483394"/>
                    <a:gd name="connsiteX45" fmla="*/ 823913 w 2483644"/>
                    <a:gd name="connsiteY45" fmla="*/ 233363 h 483394"/>
                    <a:gd name="connsiteX46" fmla="*/ 790575 w 2483644"/>
                    <a:gd name="connsiteY46" fmla="*/ 233363 h 483394"/>
                    <a:gd name="connsiteX47" fmla="*/ 790575 w 2483644"/>
                    <a:gd name="connsiteY47" fmla="*/ 233363 h 483394"/>
                    <a:gd name="connsiteX48" fmla="*/ 778668 w 2483644"/>
                    <a:gd name="connsiteY48" fmla="*/ 221457 h 483394"/>
                    <a:gd name="connsiteX49" fmla="*/ 685800 w 2483644"/>
                    <a:gd name="connsiteY49" fmla="*/ 266700 h 483394"/>
                    <a:gd name="connsiteX50" fmla="*/ 757238 w 2483644"/>
                    <a:gd name="connsiteY50" fmla="*/ 214313 h 483394"/>
                    <a:gd name="connsiteX51" fmla="*/ 735807 w 2483644"/>
                    <a:gd name="connsiteY51" fmla="*/ 214313 h 483394"/>
                    <a:gd name="connsiteX52" fmla="*/ 735807 w 2483644"/>
                    <a:gd name="connsiteY52" fmla="*/ 207169 h 483394"/>
                    <a:gd name="connsiteX53" fmla="*/ 719138 w 2483644"/>
                    <a:gd name="connsiteY53" fmla="*/ 207169 h 483394"/>
                    <a:gd name="connsiteX54" fmla="*/ 697707 w 2483644"/>
                    <a:gd name="connsiteY54" fmla="*/ 185738 h 483394"/>
                    <a:gd name="connsiteX55" fmla="*/ 666750 w 2483644"/>
                    <a:gd name="connsiteY55" fmla="*/ 185738 h 483394"/>
                    <a:gd name="connsiteX56" fmla="*/ 666750 w 2483644"/>
                    <a:gd name="connsiteY56" fmla="*/ 166688 h 483394"/>
                    <a:gd name="connsiteX57" fmla="*/ 654844 w 2483644"/>
                    <a:gd name="connsiteY57" fmla="*/ 154782 h 483394"/>
                    <a:gd name="connsiteX58" fmla="*/ 633413 w 2483644"/>
                    <a:gd name="connsiteY58" fmla="*/ 154782 h 483394"/>
                    <a:gd name="connsiteX59" fmla="*/ 619125 w 2483644"/>
                    <a:gd name="connsiteY59" fmla="*/ 140494 h 483394"/>
                    <a:gd name="connsiteX60" fmla="*/ 611982 w 2483644"/>
                    <a:gd name="connsiteY60" fmla="*/ 133351 h 483394"/>
                    <a:gd name="connsiteX61" fmla="*/ 569119 w 2483644"/>
                    <a:gd name="connsiteY61" fmla="*/ 133351 h 483394"/>
                    <a:gd name="connsiteX62" fmla="*/ 569119 w 2483644"/>
                    <a:gd name="connsiteY62" fmla="*/ 126207 h 483394"/>
                    <a:gd name="connsiteX63" fmla="*/ 540544 w 2483644"/>
                    <a:gd name="connsiteY63" fmla="*/ 126207 h 483394"/>
                    <a:gd name="connsiteX64" fmla="*/ 540544 w 2483644"/>
                    <a:gd name="connsiteY64" fmla="*/ 116682 h 483394"/>
                    <a:gd name="connsiteX65" fmla="*/ 504825 w 2483644"/>
                    <a:gd name="connsiteY65" fmla="*/ 116682 h 483394"/>
                    <a:gd name="connsiteX66" fmla="*/ 504825 w 2483644"/>
                    <a:gd name="connsiteY66" fmla="*/ 111919 h 483394"/>
                    <a:gd name="connsiteX67" fmla="*/ 404813 w 2483644"/>
                    <a:gd name="connsiteY67" fmla="*/ 111919 h 483394"/>
                    <a:gd name="connsiteX68" fmla="*/ 404813 w 2483644"/>
                    <a:gd name="connsiteY68" fmla="*/ 102394 h 483394"/>
                    <a:gd name="connsiteX69" fmla="*/ 381000 w 2483644"/>
                    <a:gd name="connsiteY69" fmla="*/ 102394 h 483394"/>
                    <a:gd name="connsiteX70" fmla="*/ 381000 w 2483644"/>
                    <a:gd name="connsiteY70" fmla="*/ 97632 h 483394"/>
                    <a:gd name="connsiteX71" fmla="*/ 340519 w 2483644"/>
                    <a:gd name="connsiteY71" fmla="*/ 97632 h 483394"/>
                    <a:gd name="connsiteX72" fmla="*/ 340519 w 2483644"/>
                    <a:gd name="connsiteY72" fmla="*/ 85725 h 483394"/>
                    <a:gd name="connsiteX73" fmla="*/ 290513 w 2483644"/>
                    <a:gd name="connsiteY73" fmla="*/ 85725 h 483394"/>
                    <a:gd name="connsiteX74" fmla="*/ 290513 w 2483644"/>
                    <a:gd name="connsiteY74" fmla="*/ 78582 h 483394"/>
                    <a:gd name="connsiteX75" fmla="*/ 280988 w 2483644"/>
                    <a:gd name="connsiteY75" fmla="*/ 78582 h 483394"/>
                    <a:gd name="connsiteX76" fmla="*/ 280988 w 2483644"/>
                    <a:gd name="connsiteY76" fmla="*/ 66675 h 483394"/>
                    <a:gd name="connsiteX77" fmla="*/ 257175 w 2483644"/>
                    <a:gd name="connsiteY77" fmla="*/ 66675 h 483394"/>
                    <a:gd name="connsiteX78" fmla="*/ 247650 w 2483644"/>
                    <a:gd name="connsiteY78" fmla="*/ 66675 h 483394"/>
                    <a:gd name="connsiteX79" fmla="*/ 247650 w 2483644"/>
                    <a:gd name="connsiteY79" fmla="*/ 57150 h 483394"/>
                    <a:gd name="connsiteX80" fmla="*/ 228600 w 2483644"/>
                    <a:gd name="connsiteY80" fmla="*/ 57150 h 483394"/>
                    <a:gd name="connsiteX81" fmla="*/ 228600 w 2483644"/>
                    <a:gd name="connsiteY81" fmla="*/ 47625 h 483394"/>
                    <a:gd name="connsiteX82" fmla="*/ 219075 w 2483644"/>
                    <a:gd name="connsiteY82" fmla="*/ 47625 h 483394"/>
                    <a:gd name="connsiteX83" fmla="*/ 219075 w 2483644"/>
                    <a:gd name="connsiteY83" fmla="*/ 42863 h 483394"/>
                    <a:gd name="connsiteX84" fmla="*/ 209550 w 2483644"/>
                    <a:gd name="connsiteY84" fmla="*/ 42863 h 483394"/>
                    <a:gd name="connsiteX85" fmla="*/ 204788 w 2483644"/>
                    <a:gd name="connsiteY85" fmla="*/ 42863 h 483394"/>
                    <a:gd name="connsiteX86" fmla="*/ 202407 w 2483644"/>
                    <a:gd name="connsiteY86" fmla="*/ 40482 h 483394"/>
                    <a:gd name="connsiteX87" fmla="*/ 202407 w 2483644"/>
                    <a:gd name="connsiteY87" fmla="*/ 35719 h 483394"/>
                    <a:gd name="connsiteX88" fmla="*/ 126207 w 2483644"/>
                    <a:gd name="connsiteY88" fmla="*/ 35719 h 483394"/>
                    <a:gd name="connsiteX89" fmla="*/ 126207 w 2483644"/>
                    <a:gd name="connsiteY89" fmla="*/ 28575 h 483394"/>
                    <a:gd name="connsiteX90" fmla="*/ 80963 w 2483644"/>
                    <a:gd name="connsiteY90" fmla="*/ 28575 h 483394"/>
                    <a:gd name="connsiteX91" fmla="*/ 80963 w 2483644"/>
                    <a:gd name="connsiteY91" fmla="*/ 16669 h 483394"/>
                    <a:gd name="connsiteX92" fmla="*/ 42863 w 2483644"/>
                    <a:gd name="connsiteY92" fmla="*/ 16669 h 483394"/>
                    <a:gd name="connsiteX93" fmla="*/ 42863 w 2483644"/>
                    <a:gd name="connsiteY93" fmla="*/ 0 h 483394"/>
                    <a:gd name="connsiteX94" fmla="*/ 0 w 2483644"/>
                    <a:gd name="connsiteY94" fmla="*/ 0 h 483394"/>
                    <a:gd name="connsiteX0" fmla="*/ 2483644 w 2483644"/>
                    <a:gd name="connsiteY0" fmla="*/ 483394 h 483394"/>
                    <a:gd name="connsiteX1" fmla="*/ 2228850 w 2483644"/>
                    <a:gd name="connsiteY1" fmla="*/ 483394 h 483394"/>
                    <a:gd name="connsiteX2" fmla="*/ 2228850 w 2483644"/>
                    <a:gd name="connsiteY2" fmla="*/ 445294 h 483394"/>
                    <a:gd name="connsiteX3" fmla="*/ 1997869 w 2483644"/>
                    <a:gd name="connsiteY3" fmla="*/ 445294 h 483394"/>
                    <a:gd name="connsiteX4" fmla="*/ 1997869 w 2483644"/>
                    <a:gd name="connsiteY4" fmla="*/ 433388 h 483394"/>
                    <a:gd name="connsiteX5" fmla="*/ 1912144 w 2483644"/>
                    <a:gd name="connsiteY5" fmla="*/ 433388 h 483394"/>
                    <a:gd name="connsiteX6" fmla="*/ 1912144 w 2483644"/>
                    <a:gd name="connsiteY6" fmla="*/ 423863 h 483394"/>
                    <a:gd name="connsiteX7" fmla="*/ 1866900 w 2483644"/>
                    <a:gd name="connsiteY7" fmla="*/ 423863 h 483394"/>
                    <a:gd name="connsiteX8" fmla="*/ 1866900 w 2483644"/>
                    <a:gd name="connsiteY8" fmla="*/ 419100 h 483394"/>
                    <a:gd name="connsiteX9" fmla="*/ 1766888 w 2483644"/>
                    <a:gd name="connsiteY9" fmla="*/ 419100 h 483394"/>
                    <a:gd name="connsiteX10" fmla="*/ 1766888 w 2483644"/>
                    <a:gd name="connsiteY10" fmla="*/ 404813 h 483394"/>
                    <a:gd name="connsiteX11" fmla="*/ 1674019 w 2483644"/>
                    <a:gd name="connsiteY11" fmla="*/ 404813 h 483394"/>
                    <a:gd name="connsiteX12" fmla="*/ 1674019 w 2483644"/>
                    <a:gd name="connsiteY12" fmla="*/ 395288 h 483394"/>
                    <a:gd name="connsiteX13" fmla="*/ 1621632 w 2483644"/>
                    <a:gd name="connsiteY13" fmla="*/ 395288 h 483394"/>
                    <a:gd name="connsiteX14" fmla="*/ 1621632 w 2483644"/>
                    <a:gd name="connsiteY14" fmla="*/ 390525 h 483394"/>
                    <a:gd name="connsiteX15" fmla="*/ 1581150 w 2483644"/>
                    <a:gd name="connsiteY15" fmla="*/ 390525 h 483394"/>
                    <a:gd name="connsiteX16" fmla="*/ 1581150 w 2483644"/>
                    <a:gd name="connsiteY16" fmla="*/ 376238 h 483394"/>
                    <a:gd name="connsiteX17" fmla="*/ 1564482 w 2483644"/>
                    <a:gd name="connsiteY17" fmla="*/ 376238 h 483394"/>
                    <a:gd name="connsiteX18" fmla="*/ 1564482 w 2483644"/>
                    <a:gd name="connsiteY18" fmla="*/ 371475 h 483394"/>
                    <a:gd name="connsiteX19" fmla="*/ 1483519 w 2483644"/>
                    <a:gd name="connsiteY19" fmla="*/ 371475 h 483394"/>
                    <a:gd name="connsiteX20" fmla="*/ 1483519 w 2483644"/>
                    <a:gd name="connsiteY20" fmla="*/ 369094 h 483394"/>
                    <a:gd name="connsiteX21" fmla="*/ 1407319 w 2483644"/>
                    <a:gd name="connsiteY21" fmla="*/ 369094 h 483394"/>
                    <a:gd name="connsiteX22" fmla="*/ 1407319 w 2483644"/>
                    <a:gd name="connsiteY22" fmla="*/ 357188 h 483394"/>
                    <a:gd name="connsiteX23" fmla="*/ 1400175 w 2483644"/>
                    <a:gd name="connsiteY23" fmla="*/ 357188 h 483394"/>
                    <a:gd name="connsiteX24" fmla="*/ 1400175 w 2483644"/>
                    <a:gd name="connsiteY24" fmla="*/ 352425 h 483394"/>
                    <a:gd name="connsiteX25" fmla="*/ 1326357 w 2483644"/>
                    <a:gd name="connsiteY25" fmla="*/ 352425 h 483394"/>
                    <a:gd name="connsiteX26" fmla="*/ 1326357 w 2483644"/>
                    <a:gd name="connsiteY26" fmla="*/ 335757 h 483394"/>
                    <a:gd name="connsiteX27" fmla="*/ 1300163 w 2483644"/>
                    <a:gd name="connsiteY27" fmla="*/ 335757 h 483394"/>
                    <a:gd name="connsiteX28" fmla="*/ 1300163 w 2483644"/>
                    <a:gd name="connsiteY28" fmla="*/ 326232 h 483394"/>
                    <a:gd name="connsiteX29" fmla="*/ 1231107 w 2483644"/>
                    <a:gd name="connsiteY29" fmla="*/ 326232 h 483394"/>
                    <a:gd name="connsiteX30" fmla="*/ 1231107 w 2483644"/>
                    <a:gd name="connsiteY30" fmla="*/ 316707 h 483394"/>
                    <a:gd name="connsiteX31" fmla="*/ 1169194 w 2483644"/>
                    <a:gd name="connsiteY31" fmla="*/ 316707 h 483394"/>
                    <a:gd name="connsiteX32" fmla="*/ 1169194 w 2483644"/>
                    <a:gd name="connsiteY32" fmla="*/ 307182 h 483394"/>
                    <a:gd name="connsiteX33" fmla="*/ 1095375 w 2483644"/>
                    <a:gd name="connsiteY33" fmla="*/ 307182 h 483394"/>
                    <a:gd name="connsiteX34" fmla="*/ 1095375 w 2483644"/>
                    <a:gd name="connsiteY34" fmla="*/ 292894 h 483394"/>
                    <a:gd name="connsiteX35" fmla="*/ 1073944 w 2483644"/>
                    <a:gd name="connsiteY35" fmla="*/ 292894 h 483394"/>
                    <a:gd name="connsiteX36" fmla="*/ 1073944 w 2483644"/>
                    <a:gd name="connsiteY36" fmla="*/ 288132 h 483394"/>
                    <a:gd name="connsiteX37" fmla="*/ 983457 w 2483644"/>
                    <a:gd name="connsiteY37" fmla="*/ 288132 h 483394"/>
                    <a:gd name="connsiteX38" fmla="*/ 983457 w 2483644"/>
                    <a:gd name="connsiteY38" fmla="*/ 278607 h 483394"/>
                    <a:gd name="connsiteX39" fmla="*/ 957263 w 2483644"/>
                    <a:gd name="connsiteY39" fmla="*/ 278607 h 483394"/>
                    <a:gd name="connsiteX40" fmla="*/ 957263 w 2483644"/>
                    <a:gd name="connsiteY40" fmla="*/ 269082 h 483394"/>
                    <a:gd name="connsiteX41" fmla="*/ 881063 w 2483644"/>
                    <a:gd name="connsiteY41" fmla="*/ 269082 h 483394"/>
                    <a:gd name="connsiteX42" fmla="*/ 881063 w 2483644"/>
                    <a:gd name="connsiteY42" fmla="*/ 257175 h 483394"/>
                    <a:gd name="connsiteX43" fmla="*/ 835819 w 2483644"/>
                    <a:gd name="connsiteY43" fmla="*/ 257175 h 483394"/>
                    <a:gd name="connsiteX44" fmla="*/ 835819 w 2483644"/>
                    <a:gd name="connsiteY44" fmla="*/ 245269 h 483394"/>
                    <a:gd name="connsiteX45" fmla="*/ 823913 w 2483644"/>
                    <a:gd name="connsiteY45" fmla="*/ 233363 h 483394"/>
                    <a:gd name="connsiteX46" fmla="*/ 790575 w 2483644"/>
                    <a:gd name="connsiteY46" fmla="*/ 233363 h 483394"/>
                    <a:gd name="connsiteX47" fmla="*/ 790575 w 2483644"/>
                    <a:gd name="connsiteY47" fmla="*/ 233363 h 483394"/>
                    <a:gd name="connsiteX48" fmla="*/ 761999 w 2483644"/>
                    <a:gd name="connsiteY48" fmla="*/ 261938 h 483394"/>
                    <a:gd name="connsiteX49" fmla="*/ 685800 w 2483644"/>
                    <a:gd name="connsiteY49" fmla="*/ 266700 h 483394"/>
                    <a:gd name="connsiteX50" fmla="*/ 757238 w 2483644"/>
                    <a:gd name="connsiteY50" fmla="*/ 214313 h 483394"/>
                    <a:gd name="connsiteX51" fmla="*/ 735807 w 2483644"/>
                    <a:gd name="connsiteY51" fmla="*/ 214313 h 483394"/>
                    <a:gd name="connsiteX52" fmla="*/ 735807 w 2483644"/>
                    <a:gd name="connsiteY52" fmla="*/ 207169 h 483394"/>
                    <a:gd name="connsiteX53" fmla="*/ 719138 w 2483644"/>
                    <a:gd name="connsiteY53" fmla="*/ 207169 h 483394"/>
                    <a:gd name="connsiteX54" fmla="*/ 697707 w 2483644"/>
                    <a:gd name="connsiteY54" fmla="*/ 185738 h 483394"/>
                    <a:gd name="connsiteX55" fmla="*/ 666750 w 2483644"/>
                    <a:gd name="connsiteY55" fmla="*/ 185738 h 483394"/>
                    <a:gd name="connsiteX56" fmla="*/ 666750 w 2483644"/>
                    <a:gd name="connsiteY56" fmla="*/ 166688 h 483394"/>
                    <a:gd name="connsiteX57" fmla="*/ 654844 w 2483644"/>
                    <a:gd name="connsiteY57" fmla="*/ 154782 h 483394"/>
                    <a:gd name="connsiteX58" fmla="*/ 633413 w 2483644"/>
                    <a:gd name="connsiteY58" fmla="*/ 154782 h 483394"/>
                    <a:gd name="connsiteX59" fmla="*/ 619125 w 2483644"/>
                    <a:gd name="connsiteY59" fmla="*/ 140494 h 483394"/>
                    <a:gd name="connsiteX60" fmla="*/ 611982 w 2483644"/>
                    <a:gd name="connsiteY60" fmla="*/ 133351 h 483394"/>
                    <a:gd name="connsiteX61" fmla="*/ 569119 w 2483644"/>
                    <a:gd name="connsiteY61" fmla="*/ 133351 h 483394"/>
                    <a:gd name="connsiteX62" fmla="*/ 569119 w 2483644"/>
                    <a:gd name="connsiteY62" fmla="*/ 126207 h 483394"/>
                    <a:gd name="connsiteX63" fmla="*/ 540544 w 2483644"/>
                    <a:gd name="connsiteY63" fmla="*/ 126207 h 483394"/>
                    <a:gd name="connsiteX64" fmla="*/ 540544 w 2483644"/>
                    <a:gd name="connsiteY64" fmla="*/ 116682 h 483394"/>
                    <a:gd name="connsiteX65" fmla="*/ 504825 w 2483644"/>
                    <a:gd name="connsiteY65" fmla="*/ 116682 h 483394"/>
                    <a:gd name="connsiteX66" fmla="*/ 504825 w 2483644"/>
                    <a:gd name="connsiteY66" fmla="*/ 111919 h 483394"/>
                    <a:gd name="connsiteX67" fmla="*/ 404813 w 2483644"/>
                    <a:gd name="connsiteY67" fmla="*/ 111919 h 483394"/>
                    <a:gd name="connsiteX68" fmla="*/ 404813 w 2483644"/>
                    <a:gd name="connsiteY68" fmla="*/ 102394 h 483394"/>
                    <a:gd name="connsiteX69" fmla="*/ 381000 w 2483644"/>
                    <a:gd name="connsiteY69" fmla="*/ 102394 h 483394"/>
                    <a:gd name="connsiteX70" fmla="*/ 381000 w 2483644"/>
                    <a:gd name="connsiteY70" fmla="*/ 97632 h 483394"/>
                    <a:gd name="connsiteX71" fmla="*/ 340519 w 2483644"/>
                    <a:gd name="connsiteY71" fmla="*/ 97632 h 483394"/>
                    <a:gd name="connsiteX72" fmla="*/ 340519 w 2483644"/>
                    <a:gd name="connsiteY72" fmla="*/ 85725 h 483394"/>
                    <a:gd name="connsiteX73" fmla="*/ 290513 w 2483644"/>
                    <a:gd name="connsiteY73" fmla="*/ 85725 h 483394"/>
                    <a:gd name="connsiteX74" fmla="*/ 290513 w 2483644"/>
                    <a:gd name="connsiteY74" fmla="*/ 78582 h 483394"/>
                    <a:gd name="connsiteX75" fmla="*/ 280988 w 2483644"/>
                    <a:gd name="connsiteY75" fmla="*/ 78582 h 483394"/>
                    <a:gd name="connsiteX76" fmla="*/ 280988 w 2483644"/>
                    <a:gd name="connsiteY76" fmla="*/ 66675 h 483394"/>
                    <a:gd name="connsiteX77" fmla="*/ 257175 w 2483644"/>
                    <a:gd name="connsiteY77" fmla="*/ 66675 h 483394"/>
                    <a:gd name="connsiteX78" fmla="*/ 247650 w 2483644"/>
                    <a:gd name="connsiteY78" fmla="*/ 66675 h 483394"/>
                    <a:gd name="connsiteX79" fmla="*/ 247650 w 2483644"/>
                    <a:gd name="connsiteY79" fmla="*/ 57150 h 483394"/>
                    <a:gd name="connsiteX80" fmla="*/ 228600 w 2483644"/>
                    <a:gd name="connsiteY80" fmla="*/ 57150 h 483394"/>
                    <a:gd name="connsiteX81" fmla="*/ 228600 w 2483644"/>
                    <a:gd name="connsiteY81" fmla="*/ 47625 h 483394"/>
                    <a:gd name="connsiteX82" fmla="*/ 219075 w 2483644"/>
                    <a:gd name="connsiteY82" fmla="*/ 47625 h 483394"/>
                    <a:gd name="connsiteX83" fmla="*/ 219075 w 2483644"/>
                    <a:gd name="connsiteY83" fmla="*/ 42863 h 483394"/>
                    <a:gd name="connsiteX84" fmla="*/ 209550 w 2483644"/>
                    <a:gd name="connsiteY84" fmla="*/ 42863 h 483394"/>
                    <a:gd name="connsiteX85" fmla="*/ 204788 w 2483644"/>
                    <a:gd name="connsiteY85" fmla="*/ 42863 h 483394"/>
                    <a:gd name="connsiteX86" fmla="*/ 202407 w 2483644"/>
                    <a:gd name="connsiteY86" fmla="*/ 40482 h 483394"/>
                    <a:gd name="connsiteX87" fmla="*/ 202407 w 2483644"/>
                    <a:gd name="connsiteY87" fmla="*/ 35719 h 483394"/>
                    <a:gd name="connsiteX88" fmla="*/ 126207 w 2483644"/>
                    <a:gd name="connsiteY88" fmla="*/ 35719 h 483394"/>
                    <a:gd name="connsiteX89" fmla="*/ 126207 w 2483644"/>
                    <a:gd name="connsiteY89" fmla="*/ 28575 h 483394"/>
                    <a:gd name="connsiteX90" fmla="*/ 80963 w 2483644"/>
                    <a:gd name="connsiteY90" fmla="*/ 28575 h 483394"/>
                    <a:gd name="connsiteX91" fmla="*/ 80963 w 2483644"/>
                    <a:gd name="connsiteY91" fmla="*/ 16669 h 483394"/>
                    <a:gd name="connsiteX92" fmla="*/ 42863 w 2483644"/>
                    <a:gd name="connsiteY92" fmla="*/ 16669 h 483394"/>
                    <a:gd name="connsiteX93" fmla="*/ 42863 w 2483644"/>
                    <a:gd name="connsiteY93" fmla="*/ 0 h 483394"/>
                    <a:gd name="connsiteX94" fmla="*/ 0 w 2483644"/>
                    <a:gd name="connsiteY94" fmla="*/ 0 h 483394"/>
                    <a:gd name="connsiteX0" fmla="*/ 2483644 w 2483644"/>
                    <a:gd name="connsiteY0" fmla="*/ 483394 h 483394"/>
                    <a:gd name="connsiteX1" fmla="*/ 2228850 w 2483644"/>
                    <a:gd name="connsiteY1" fmla="*/ 483394 h 483394"/>
                    <a:gd name="connsiteX2" fmla="*/ 2228850 w 2483644"/>
                    <a:gd name="connsiteY2" fmla="*/ 445294 h 483394"/>
                    <a:gd name="connsiteX3" fmla="*/ 1997869 w 2483644"/>
                    <a:gd name="connsiteY3" fmla="*/ 445294 h 483394"/>
                    <a:gd name="connsiteX4" fmla="*/ 1997869 w 2483644"/>
                    <a:gd name="connsiteY4" fmla="*/ 433388 h 483394"/>
                    <a:gd name="connsiteX5" fmla="*/ 1912144 w 2483644"/>
                    <a:gd name="connsiteY5" fmla="*/ 433388 h 483394"/>
                    <a:gd name="connsiteX6" fmla="*/ 1912144 w 2483644"/>
                    <a:gd name="connsiteY6" fmla="*/ 423863 h 483394"/>
                    <a:gd name="connsiteX7" fmla="*/ 1866900 w 2483644"/>
                    <a:gd name="connsiteY7" fmla="*/ 423863 h 483394"/>
                    <a:gd name="connsiteX8" fmla="*/ 1866900 w 2483644"/>
                    <a:gd name="connsiteY8" fmla="*/ 419100 h 483394"/>
                    <a:gd name="connsiteX9" fmla="*/ 1766888 w 2483644"/>
                    <a:gd name="connsiteY9" fmla="*/ 419100 h 483394"/>
                    <a:gd name="connsiteX10" fmla="*/ 1766888 w 2483644"/>
                    <a:gd name="connsiteY10" fmla="*/ 404813 h 483394"/>
                    <a:gd name="connsiteX11" fmla="*/ 1674019 w 2483644"/>
                    <a:gd name="connsiteY11" fmla="*/ 404813 h 483394"/>
                    <a:gd name="connsiteX12" fmla="*/ 1674019 w 2483644"/>
                    <a:gd name="connsiteY12" fmla="*/ 395288 h 483394"/>
                    <a:gd name="connsiteX13" fmla="*/ 1621632 w 2483644"/>
                    <a:gd name="connsiteY13" fmla="*/ 395288 h 483394"/>
                    <a:gd name="connsiteX14" fmla="*/ 1621632 w 2483644"/>
                    <a:gd name="connsiteY14" fmla="*/ 390525 h 483394"/>
                    <a:gd name="connsiteX15" fmla="*/ 1581150 w 2483644"/>
                    <a:gd name="connsiteY15" fmla="*/ 390525 h 483394"/>
                    <a:gd name="connsiteX16" fmla="*/ 1581150 w 2483644"/>
                    <a:gd name="connsiteY16" fmla="*/ 376238 h 483394"/>
                    <a:gd name="connsiteX17" fmla="*/ 1564482 w 2483644"/>
                    <a:gd name="connsiteY17" fmla="*/ 376238 h 483394"/>
                    <a:gd name="connsiteX18" fmla="*/ 1564482 w 2483644"/>
                    <a:gd name="connsiteY18" fmla="*/ 371475 h 483394"/>
                    <a:gd name="connsiteX19" fmla="*/ 1483519 w 2483644"/>
                    <a:gd name="connsiteY19" fmla="*/ 371475 h 483394"/>
                    <a:gd name="connsiteX20" fmla="*/ 1483519 w 2483644"/>
                    <a:gd name="connsiteY20" fmla="*/ 369094 h 483394"/>
                    <a:gd name="connsiteX21" fmla="*/ 1407319 w 2483644"/>
                    <a:gd name="connsiteY21" fmla="*/ 369094 h 483394"/>
                    <a:gd name="connsiteX22" fmla="*/ 1407319 w 2483644"/>
                    <a:gd name="connsiteY22" fmla="*/ 357188 h 483394"/>
                    <a:gd name="connsiteX23" fmla="*/ 1400175 w 2483644"/>
                    <a:gd name="connsiteY23" fmla="*/ 357188 h 483394"/>
                    <a:gd name="connsiteX24" fmla="*/ 1400175 w 2483644"/>
                    <a:gd name="connsiteY24" fmla="*/ 352425 h 483394"/>
                    <a:gd name="connsiteX25" fmla="*/ 1326357 w 2483644"/>
                    <a:gd name="connsiteY25" fmla="*/ 352425 h 483394"/>
                    <a:gd name="connsiteX26" fmla="*/ 1326357 w 2483644"/>
                    <a:gd name="connsiteY26" fmla="*/ 335757 h 483394"/>
                    <a:gd name="connsiteX27" fmla="*/ 1300163 w 2483644"/>
                    <a:gd name="connsiteY27" fmla="*/ 335757 h 483394"/>
                    <a:gd name="connsiteX28" fmla="*/ 1300163 w 2483644"/>
                    <a:gd name="connsiteY28" fmla="*/ 326232 h 483394"/>
                    <a:gd name="connsiteX29" fmla="*/ 1231107 w 2483644"/>
                    <a:gd name="connsiteY29" fmla="*/ 326232 h 483394"/>
                    <a:gd name="connsiteX30" fmla="*/ 1231107 w 2483644"/>
                    <a:gd name="connsiteY30" fmla="*/ 316707 h 483394"/>
                    <a:gd name="connsiteX31" fmla="*/ 1169194 w 2483644"/>
                    <a:gd name="connsiteY31" fmla="*/ 316707 h 483394"/>
                    <a:gd name="connsiteX32" fmla="*/ 1169194 w 2483644"/>
                    <a:gd name="connsiteY32" fmla="*/ 307182 h 483394"/>
                    <a:gd name="connsiteX33" fmla="*/ 1095375 w 2483644"/>
                    <a:gd name="connsiteY33" fmla="*/ 307182 h 483394"/>
                    <a:gd name="connsiteX34" fmla="*/ 1095375 w 2483644"/>
                    <a:gd name="connsiteY34" fmla="*/ 292894 h 483394"/>
                    <a:gd name="connsiteX35" fmla="*/ 1073944 w 2483644"/>
                    <a:gd name="connsiteY35" fmla="*/ 292894 h 483394"/>
                    <a:gd name="connsiteX36" fmla="*/ 1073944 w 2483644"/>
                    <a:gd name="connsiteY36" fmla="*/ 288132 h 483394"/>
                    <a:gd name="connsiteX37" fmla="*/ 983457 w 2483644"/>
                    <a:gd name="connsiteY37" fmla="*/ 288132 h 483394"/>
                    <a:gd name="connsiteX38" fmla="*/ 983457 w 2483644"/>
                    <a:gd name="connsiteY38" fmla="*/ 278607 h 483394"/>
                    <a:gd name="connsiteX39" fmla="*/ 957263 w 2483644"/>
                    <a:gd name="connsiteY39" fmla="*/ 278607 h 483394"/>
                    <a:gd name="connsiteX40" fmla="*/ 957263 w 2483644"/>
                    <a:gd name="connsiteY40" fmla="*/ 269082 h 483394"/>
                    <a:gd name="connsiteX41" fmla="*/ 881063 w 2483644"/>
                    <a:gd name="connsiteY41" fmla="*/ 269082 h 483394"/>
                    <a:gd name="connsiteX42" fmla="*/ 881063 w 2483644"/>
                    <a:gd name="connsiteY42" fmla="*/ 257175 h 483394"/>
                    <a:gd name="connsiteX43" fmla="*/ 835819 w 2483644"/>
                    <a:gd name="connsiteY43" fmla="*/ 257175 h 483394"/>
                    <a:gd name="connsiteX44" fmla="*/ 835819 w 2483644"/>
                    <a:gd name="connsiteY44" fmla="*/ 245269 h 483394"/>
                    <a:gd name="connsiteX45" fmla="*/ 823913 w 2483644"/>
                    <a:gd name="connsiteY45" fmla="*/ 233363 h 483394"/>
                    <a:gd name="connsiteX46" fmla="*/ 790575 w 2483644"/>
                    <a:gd name="connsiteY46" fmla="*/ 233363 h 483394"/>
                    <a:gd name="connsiteX47" fmla="*/ 790575 w 2483644"/>
                    <a:gd name="connsiteY47" fmla="*/ 233363 h 483394"/>
                    <a:gd name="connsiteX48" fmla="*/ 783431 w 2483644"/>
                    <a:gd name="connsiteY48" fmla="*/ 219076 h 483394"/>
                    <a:gd name="connsiteX49" fmla="*/ 685800 w 2483644"/>
                    <a:gd name="connsiteY49" fmla="*/ 266700 h 483394"/>
                    <a:gd name="connsiteX50" fmla="*/ 757238 w 2483644"/>
                    <a:gd name="connsiteY50" fmla="*/ 214313 h 483394"/>
                    <a:gd name="connsiteX51" fmla="*/ 735807 w 2483644"/>
                    <a:gd name="connsiteY51" fmla="*/ 214313 h 483394"/>
                    <a:gd name="connsiteX52" fmla="*/ 735807 w 2483644"/>
                    <a:gd name="connsiteY52" fmla="*/ 207169 h 483394"/>
                    <a:gd name="connsiteX53" fmla="*/ 719138 w 2483644"/>
                    <a:gd name="connsiteY53" fmla="*/ 207169 h 483394"/>
                    <a:gd name="connsiteX54" fmla="*/ 697707 w 2483644"/>
                    <a:gd name="connsiteY54" fmla="*/ 185738 h 483394"/>
                    <a:gd name="connsiteX55" fmla="*/ 666750 w 2483644"/>
                    <a:gd name="connsiteY55" fmla="*/ 185738 h 483394"/>
                    <a:gd name="connsiteX56" fmla="*/ 666750 w 2483644"/>
                    <a:gd name="connsiteY56" fmla="*/ 166688 h 483394"/>
                    <a:gd name="connsiteX57" fmla="*/ 654844 w 2483644"/>
                    <a:gd name="connsiteY57" fmla="*/ 154782 h 483394"/>
                    <a:gd name="connsiteX58" fmla="*/ 633413 w 2483644"/>
                    <a:gd name="connsiteY58" fmla="*/ 154782 h 483394"/>
                    <a:gd name="connsiteX59" fmla="*/ 619125 w 2483644"/>
                    <a:gd name="connsiteY59" fmla="*/ 140494 h 483394"/>
                    <a:gd name="connsiteX60" fmla="*/ 611982 w 2483644"/>
                    <a:gd name="connsiteY60" fmla="*/ 133351 h 483394"/>
                    <a:gd name="connsiteX61" fmla="*/ 569119 w 2483644"/>
                    <a:gd name="connsiteY61" fmla="*/ 133351 h 483394"/>
                    <a:gd name="connsiteX62" fmla="*/ 569119 w 2483644"/>
                    <a:gd name="connsiteY62" fmla="*/ 126207 h 483394"/>
                    <a:gd name="connsiteX63" fmla="*/ 540544 w 2483644"/>
                    <a:gd name="connsiteY63" fmla="*/ 126207 h 483394"/>
                    <a:gd name="connsiteX64" fmla="*/ 540544 w 2483644"/>
                    <a:gd name="connsiteY64" fmla="*/ 116682 h 483394"/>
                    <a:gd name="connsiteX65" fmla="*/ 504825 w 2483644"/>
                    <a:gd name="connsiteY65" fmla="*/ 116682 h 483394"/>
                    <a:gd name="connsiteX66" fmla="*/ 504825 w 2483644"/>
                    <a:gd name="connsiteY66" fmla="*/ 111919 h 483394"/>
                    <a:gd name="connsiteX67" fmla="*/ 404813 w 2483644"/>
                    <a:gd name="connsiteY67" fmla="*/ 111919 h 483394"/>
                    <a:gd name="connsiteX68" fmla="*/ 404813 w 2483644"/>
                    <a:gd name="connsiteY68" fmla="*/ 102394 h 483394"/>
                    <a:gd name="connsiteX69" fmla="*/ 381000 w 2483644"/>
                    <a:gd name="connsiteY69" fmla="*/ 102394 h 483394"/>
                    <a:gd name="connsiteX70" fmla="*/ 381000 w 2483644"/>
                    <a:gd name="connsiteY70" fmla="*/ 97632 h 483394"/>
                    <a:gd name="connsiteX71" fmla="*/ 340519 w 2483644"/>
                    <a:gd name="connsiteY71" fmla="*/ 97632 h 483394"/>
                    <a:gd name="connsiteX72" fmla="*/ 340519 w 2483644"/>
                    <a:gd name="connsiteY72" fmla="*/ 85725 h 483394"/>
                    <a:gd name="connsiteX73" fmla="*/ 290513 w 2483644"/>
                    <a:gd name="connsiteY73" fmla="*/ 85725 h 483394"/>
                    <a:gd name="connsiteX74" fmla="*/ 290513 w 2483644"/>
                    <a:gd name="connsiteY74" fmla="*/ 78582 h 483394"/>
                    <a:gd name="connsiteX75" fmla="*/ 280988 w 2483644"/>
                    <a:gd name="connsiteY75" fmla="*/ 78582 h 483394"/>
                    <a:gd name="connsiteX76" fmla="*/ 280988 w 2483644"/>
                    <a:gd name="connsiteY76" fmla="*/ 66675 h 483394"/>
                    <a:gd name="connsiteX77" fmla="*/ 257175 w 2483644"/>
                    <a:gd name="connsiteY77" fmla="*/ 66675 h 483394"/>
                    <a:gd name="connsiteX78" fmla="*/ 247650 w 2483644"/>
                    <a:gd name="connsiteY78" fmla="*/ 66675 h 483394"/>
                    <a:gd name="connsiteX79" fmla="*/ 247650 w 2483644"/>
                    <a:gd name="connsiteY79" fmla="*/ 57150 h 483394"/>
                    <a:gd name="connsiteX80" fmla="*/ 228600 w 2483644"/>
                    <a:gd name="connsiteY80" fmla="*/ 57150 h 483394"/>
                    <a:gd name="connsiteX81" fmla="*/ 228600 w 2483644"/>
                    <a:gd name="connsiteY81" fmla="*/ 47625 h 483394"/>
                    <a:gd name="connsiteX82" fmla="*/ 219075 w 2483644"/>
                    <a:gd name="connsiteY82" fmla="*/ 47625 h 483394"/>
                    <a:gd name="connsiteX83" fmla="*/ 219075 w 2483644"/>
                    <a:gd name="connsiteY83" fmla="*/ 42863 h 483394"/>
                    <a:gd name="connsiteX84" fmla="*/ 209550 w 2483644"/>
                    <a:gd name="connsiteY84" fmla="*/ 42863 h 483394"/>
                    <a:gd name="connsiteX85" fmla="*/ 204788 w 2483644"/>
                    <a:gd name="connsiteY85" fmla="*/ 42863 h 483394"/>
                    <a:gd name="connsiteX86" fmla="*/ 202407 w 2483644"/>
                    <a:gd name="connsiteY86" fmla="*/ 40482 h 483394"/>
                    <a:gd name="connsiteX87" fmla="*/ 202407 w 2483644"/>
                    <a:gd name="connsiteY87" fmla="*/ 35719 h 483394"/>
                    <a:gd name="connsiteX88" fmla="*/ 126207 w 2483644"/>
                    <a:gd name="connsiteY88" fmla="*/ 35719 h 483394"/>
                    <a:gd name="connsiteX89" fmla="*/ 126207 w 2483644"/>
                    <a:gd name="connsiteY89" fmla="*/ 28575 h 483394"/>
                    <a:gd name="connsiteX90" fmla="*/ 80963 w 2483644"/>
                    <a:gd name="connsiteY90" fmla="*/ 28575 h 483394"/>
                    <a:gd name="connsiteX91" fmla="*/ 80963 w 2483644"/>
                    <a:gd name="connsiteY91" fmla="*/ 16669 h 483394"/>
                    <a:gd name="connsiteX92" fmla="*/ 42863 w 2483644"/>
                    <a:gd name="connsiteY92" fmla="*/ 16669 h 483394"/>
                    <a:gd name="connsiteX93" fmla="*/ 42863 w 2483644"/>
                    <a:gd name="connsiteY93" fmla="*/ 0 h 483394"/>
                    <a:gd name="connsiteX94" fmla="*/ 0 w 2483644"/>
                    <a:gd name="connsiteY94" fmla="*/ 0 h 483394"/>
                    <a:gd name="connsiteX0" fmla="*/ 2483644 w 2483644"/>
                    <a:gd name="connsiteY0" fmla="*/ 483394 h 483394"/>
                    <a:gd name="connsiteX1" fmla="*/ 2228850 w 2483644"/>
                    <a:gd name="connsiteY1" fmla="*/ 483394 h 483394"/>
                    <a:gd name="connsiteX2" fmla="*/ 2228850 w 2483644"/>
                    <a:gd name="connsiteY2" fmla="*/ 445294 h 483394"/>
                    <a:gd name="connsiteX3" fmla="*/ 1997869 w 2483644"/>
                    <a:gd name="connsiteY3" fmla="*/ 445294 h 483394"/>
                    <a:gd name="connsiteX4" fmla="*/ 1997869 w 2483644"/>
                    <a:gd name="connsiteY4" fmla="*/ 433388 h 483394"/>
                    <a:gd name="connsiteX5" fmla="*/ 1912144 w 2483644"/>
                    <a:gd name="connsiteY5" fmla="*/ 433388 h 483394"/>
                    <a:gd name="connsiteX6" fmla="*/ 1912144 w 2483644"/>
                    <a:gd name="connsiteY6" fmla="*/ 423863 h 483394"/>
                    <a:gd name="connsiteX7" fmla="*/ 1866900 w 2483644"/>
                    <a:gd name="connsiteY7" fmla="*/ 423863 h 483394"/>
                    <a:gd name="connsiteX8" fmla="*/ 1866900 w 2483644"/>
                    <a:gd name="connsiteY8" fmla="*/ 419100 h 483394"/>
                    <a:gd name="connsiteX9" fmla="*/ 1766888 w 2483644"/>
                    <a:gd name="connsiteY9" fmla="*/ 419100 h 483394"/>
                    <a:gd name="connsiteX10" fmla="*/ 1766888 w 2483644"/>
                    <a:gd name="connsiteY10" fmla="*/ 404813 h 483394"/>
                    <a:gd name="connsiteX11" fmla="*/ 1674019 w 2483644"/>
                    <a:gd name="connsiteY11" fmla="*/ 404813 h 483394"/>
                    <a:gd name="connsiteX12" fmla="*/ 1674019 w 2483644"/>
                    <a:gd name="connsiteY12" fmla="*/ 395288 h 483394"/>
                    <a:gd name="connsiteX13" fmla="*/ 1621632 w 2483644"/>
                    <a:gd name="connsiteY13" fmla="*/ 395288 h 483394"/>
                    <a:gd name="connsiteX14" fmla="*/ 1621632 w 2483644"/>
                    <a:gd name="connsiteY14" fmla="*/ 390525 h 483394"/>
                    <a:gd name="connsiteX15" fmla="*/ 1581150 w 2483644"/>
                    <a:gd name="connsiteY15" fmla="*/ 390525 h 483394"/>
                    <a:gd name="connsiteX16" fmla="*/ 1581150 w 2483644"/>
                    <a:gd name="connsiteY16" fmla="*/ 376238 h 483394"/>
                    <a:gd name="connsiteX17" fmla="*/ 1564482 w 2483644"/>
                    <a:gd name="connsiteY17" fmla="*/ 376238 h 483394"/>
                    <a:gd name="connsiteX18" fmla="*/ 1564482 w 2483644"/>
                    <a:gd name="connsiteY18" fmla="*/ 371475 h 483394"/>
                    <a:gd name="connsiteX19" fmla="*/ 1483519 w 2483644"/>
                    <a:gd name="connsiteY19" fmla="*/ 371475 h 483394"/>
                    <a:gd name="connsiteX20" fmla="*/ 1483519 w 2483644"/>
                    <a:gd name="connsiteY20" fmla="*/ 369094 h 483394"/>
                    <a:gd name="connsiteX21" fmla="*/ 1407319 w 2483644"/>
                    <a:gd name="connsiteY21" fmla="*/ 369094 h 483394"/>
                    <a:gd name="connsiteX22" fmla="*/ 1407319 w 2483644"/>
                    <a:gd name="connsiteY22" fmla="*/ 357188 h 483394"/>
                    <a:gd name="connsiteX23" fmla="*/ 1400175 w 2483644"/>
                    <a:gd name="connsiteY23" fmla="*/ 357188 h 483394"/>
                    <a:gd name="connsiteX24" fmla="*/ 1400175 w 2483644"/>
                    <a:gd name="connsiteY24" fmla="*/ 352425 h 483394"/>
                    <a:gd name="connsiteX25" fmla="*/ 1326357 w 2483644"/>
                    <a:gd name="connsiteY25" fmla="*/ 352425 h 483394"/>
                    <a:gd name="connsiteX26" fmla="*/ 1326357 w 2483644"/>
                    <a:gd name="connsiteY26" fmla="*/ 335757 h 483394"/>
                    <a:gd name="connsiteX27" fmla="*/ 1300163 w 2483644"/>
                    <a:gd name="connsiteY27" fmla="*/ 335757 h 483394"/>
                    <a:gd name="connsiteX28" fmla="*/ 1300163 w 2483644"/>
                    <a:gd name="connsiteY28" fmla="*/ 326232 h 483394"/>
                    <a:gd name="connsiteX29" fmla="*/ 1231107 w 2483644"/>
                    <a:gd name="connsiteY29" fmla="*/ 326232 h 483394"/>
                    <a:gd name="connsiteX30" fmla="*/ 1231107 w 2483644"/>
                    <a:gd name="connsiteY30" fmla="*/ 316707 h 483394"/>
                    <a:gd name="connsiteX31" fmla="*/ 1169194 w 2483644"/>
                    <a:gd name="connsiteY31" fmla="*/ 316707 h 483394"/>
                    <a:gd name="connsiteX32" fmla="*/ 1169194 w 2483644"/>
                    <a:gd name="connsiteY32" fmla="*/ 307182 h 483394"/>
                    <a:gd name="connsiteX33" fmla="*/ 1095375 w 2483644"/>
                    <a:gd name="connsiteY33" fmla="*/ 307182 h 483394"/>
                    <a:gd name="connsiteX34" fmla="*/ 1095375 w 2483644"/>
                    <a:gd name="connsiteY34" fmla="*/ 292894 h 483394"/>
                    <a:gd name="connsiteX35" fmla="*/ 1073944 w 2483644"/>
                    <a:gd name="connsiteY35" fmla="*/ 292894 h 483394"/>
                    <a:gd name="connsiteX36" fmla="*/ 1073944 w 2483644"/>
                    <a:gd name="connsiteY36" fmla="*/ 288132 h 483394"/>
                    <a:gd name="connsiteX37" fmla="*/ 983457 w 2483644"/>
                    <a:gd name="connsiteY37" fmla="*/ 288132 h 483394"/>
                    <a:gd name="connsiteX38" fmla="*/ 983457 w 2483644"/>
                    <a:gd name="connsiteY38" fmla="*/ 278607 h 483394"/>
                    <a:gd name="connsiteX39" fmla="*/ 957263 w 2483644"/>
                    <a:gd name="connsiteY39" fmla="*/ 278607 h 483394"/>
                    <a:gd name="connsiteX40" fmla="*/ 957263 w 2483644"/>
                    <a:gd name="connsiteY40" fmla="*/ 269082 h 483394"/>
                    <a:gd name="connsiteX41" fmla="*/ 881063 w 2483644"/>
                    <a:gd name="connsiteY41" fmla="*/ 269082 h 483394"/>
                    <a:gd name="connsiteX42" fmla="*/ 881063 w 2483644"/>
                    <a:gd name="connsiteY42" fmla="*/ 257175 h 483394"/>
                    <a:gd name="connsiteX43" fmla="*/ 835819 w 2483644"/>
                    <a:gd name="connsiteY43" fmla="*/ 257175 h 483394"/>
                    <a:gd name="connsiteX44" fmla="*/ 835819 w 2483644"/>
                    <a:gd name="connsiteY44" fmla="*/ 245269 h 483394"/>
                    <a:gd name="connsiteX45" fmla="*/ 823913 w 2483644"/>
                    <a:gd name="connsiteY45" fmla="*/ 233363 h 483394"/>
                    <a:gd name="connsiteX46" fmla="*/ 790575 w 2483644"/>
                    <a:gd name="connsiteY46" fmla="*/ 233363 h 483394"/>
                    <a:gd name="connsiteX47" fmla="*/ 790575 w 2483644"/>
                    <a:gd name="connsiteY47" fmla="*/ 233363 h 483394"/>
                    <a:gd name="connsiteX48" fmla="*/ 783431 w 2483644"/>
                    <a:gd name="connsiteY48" fmla="*/ 221457 h 483394"/>
                    <a:gd name="connsiteX49" fmla="*/ 685800 w 2483644"/>
                    <a:gd name="connsiteY49" fmla="*/ 266700 h 483394"/>
                    <a:gd name="connsiteX50" fmla="*/ 757238 w 2483644"/>
                    <a:gd name="connsiteY50" fmla="*/ 214313 h 483394"/>
                    <a:gd name="connsiteX51" fmla="*/ 735807 w 2483644"/>
                    <a:gd name="connsiteY51" fmla="*/ 214313 h 483394"/>
                    <a:gd name="connsiteX52" fmla="*/ 735807 w 2483644"/>
                    <a:gd name="connsiteY52" fmla="*/ 207169 h 483394"/>
                    <a:gd name="connsiteX53" fmla="*/ 719138 w 2483644"/>
                    <a:gd name="connsiteY53" fmla="*/ 207169 h 483394"/>
                    <a:gd name="connsiteX54" fmla="*/ 697707 w 2483644"/>
                    <a:gd name="connsiteY54" fmla="*/ 185738 h 483394"/>
                    <a:gd name="connsiteX55" fmla="*/ 666750 w 2483644"/>
                    <a:gd name="connsiteY55" fmla="*/ 185738 h 483394"/>
                    <a:gd name="connsiteX56" fmla="*/ 666750 w 2483644"/>
                    <a:gd name="connsiteY56" fmla="*/ 166688 h 483394"/>
                    <a:gd name="connsiteX57" fmla="*/ 654844 w 2483644"/>
                    <a:gd name="connsiteY57" fmla="*/ 154782 h 483394"/>
                    <a:gd name="connsiteX58" fmla="*/ 633413 w 2483644"/>
                    <a:gd name="connsiteY58" fmla="*/ 154782 h 483394"/>
                    <a:gd name="connsiteX59" fmla="*/ 619125 w 2483644"/>
                    <a:gd name="connsiteY59" fmla="*/ 140494 h 483394"/>
                    <a:gd name="connsiteX60" fmla="*/ 611982 w 2483644"/>
                    <a:gd name="connsiteY60" fmla="*/ 133351 h 483394"/>
                    <a:gd name="connsiteX61" fmla="*/ 569119 w 2483644"/>
                    <a:gd name="connsiteY61" fmla="*/ 133351 h 483394"/>
                    <a:gd name="connsiteX62" fmla="*/ 569119 w 2483644"/>
                    <a:gd name="connsiteY62" fmla="*/ 126207 h 483394"/>
                    <a:gd name="connsiteX63" fmla="*/ 540544 w 2483644"/>
                    <a:gd name="connsiteY63" fmla="*/ 126207 h 483394"/>
                    <a:gd name="connsiteX64" fmla="*/ 540544 w 2483644"/>
                    <a:gd name="connsiteY64" fmla="*/ 116682 h 483394"/>
                    <a:gd name="connsiteX65" fmla="*/ 504825 w 2483644"/>
                    <a:gd name="connsiteY65" fmla="*/ 116682 h 483394"/>
                    <a:gd name="connsiteX66" fmla="*/ 504825 w 2483644"/>
                    <a:gd name="connsiteY66" fmla="*/ 111919 h 483394"/>
                    <a:gd name="connsiteX67" fmla="*/ 404813 w 2483644"/>
                    <a:gd name="connsiteY67" fmla="*/ 111919 h 483394"/>
                    <a:gd name="connsiteX68" fmla="*/ 404813 w 2483644"/>
                    <a:gd name="connsiteY68" fmla="*/ 102394 h 483394"/>
                    <a:gd name="connsiteX69" fmla="*/ 381000 w 2483644"/>
                    <a:gd name="connsiteY69" fmla="*/ 102394 h 483394"/>
                    <a:gd name="connsiteX70" fmla="*/ 381000 w 2483644"/>
                    <a:gd name="connsiteY70" fmla="*/ 97632 h 483394"/>
                    <a:gd name="connsiteX71" fmla="*/ 340519 w 2483644"/>
                    <a:gd name="connsiteY71" fmla="*/ 97632 h 483394"/>
                    <a:gd name="connsiteX72" fmla="*/ 340519 w 2483644"/>
                    <a:gd name="connsiteY72" fmla="*/ 85725 h 483394"/>
                    <a:gd name="connsiteX73" fmla="*/ 290513 w 2483644"/>
                    <a:gd name="connsiteY73" fmla="*/ 85725 h 483394"/>
                    <a:gd name="connsiteX74" fmla="*/ 290513 w 2483644"/>
                    <a:gd name="connsiteY74" fmla="*/ 78582 h 483394"/>
                    <a:gd name="connsiteX75" fmla="*/ 280988 w 2483644"/>
                    <a:gd name="connsiteY75" fmla="*/ 78582 h 483394"/>
                    <a:gd name="connsiteX76" fmla="*/ 280988 w 2483644"/>
                    <a:gd name="connsiteY76" fmla="*/ 66675 h 483394"/>
                    <a:gd name="connsiteX77" fmla="*/ 257175 w 2483644"/>
                    <a:gd name="connsiteY77" fmla="*/ 66675 h 483394"/>
                    <a:gd name="connsiteX78" fmla="*/ 247650 w 2483644"/>
                    <a:gd name="connsiteY78" fmla="*/ 66675 h 483394"/>
                    <a:gd name="connsiteX79" fmla="*/ 247650 w 2483644"/>
                    <a:gd name="connsiteY79" fmla="*/ 57150 h 483394"/>
                    <a:gd name="connsiteX80" fmla="*/ 228600 w 2483644"/>
                    <a:gd name="connsiteY80" fmla="*/ 57150 h 483394"/>
                    <a:gd name="connsiteX81" fmla="*/ 228600 w 2483644"/>
                    <a:gd name="connsiteY81" fmla="*/ 47625 h 483394"/>
                    <a:gd name="connsiteX82" fmla="*/ 219075 w 2483644"/>
                    <a:gd name="connsiteY82" fmla="*/ 47625 h 483394"/>
                    <a:gd name="connsiteX83" fmla="*/ 219075 w 2483644"/>
                    <a:gd name="connsiteY83" fmla="*/ 42863 h 483394"/>
                    <a:gd name="connsiteX84" fmla="*/ 209550 w 2483644"/>
                    <a:gd name="connsiteY84" fmla="*/ 42863 h 483394"/>
                    <a:gd name="connsiteX85" fmla="*/ 204788 w 2483644"/>
                    <a:gd name="connsiteY85" fmla="*/ 42863 h 483394"/>
                    <a:gd name="connsiteX86" fmla="*/ 202407 w 2483644"/>
                    <a:gd name="connsiteY86" fmla="*/ 40482 h 483394"/>
                    <a:gd name="connsiteX87" fmla="*/ 202407 w 2483644"/>
                    <a:gd name="connsiteY87" fmla="*/ 35719 h 483394"/>
                    <a:gd name="connsiteX88" fmla="*/ 126207 w 2483644"/>
                    <a:gd name="connsiteY88" fmla="*/ 35719 h 483394"/>
                    <a:gd name="connsiteX89" fmla="*/ 126207 w 2483644"/>
                    <a:gd name="connsiteY89" fmla="*/ 28575 h 483394"/>
                    <a:gd name="connsiteX90" fmla="*/ 80963 w 2483644"/>
                    <a:gd name="connsiteY90" fmla="*/ 28575 h 483394"/>
                    <a:gd name="connsiteX91" fmla="*/ 80963 w 2483644"/>
                    <a:gd name="connsiteY91" fmla="*/ 16669 h 483394"/>
                    <a:gd name="connsiteX92" fmla="*/ 42863 w 2483644"/>
                    <a:gd name="connsiteY92" fmla="*/ 16669 h 483394"/>
                    <a:gd name="connsiteX93" fmla="*/ 42863 w 2483644"/>
                    <a:gd name="connsiteY93" fmla="*/ 0 h 483394"/>
                    <a:gd name="connsiteX94" fmla="*/ 0 w 2483644"/>
                    <a:gd name="connsiteY94" fmla="*/ 0 h 483394"/>
                    <a:gd name="connsiteX0" fmla="*/ 2483644 w 2483644"/>
                    <a:gd name="connsiteY0" fmla="*/ 483394 h 483394"/>
                    <a:gd name="connsiteX1" fmla="*/ 2228850 w 2483644"/>
                    <a:gd name="connsiteY1" fmla="*/ 483394 h 483394"/>
                    <a:gd name="connsiteX2" fmla="*/ 2228850 w 2483644"/>
                    <a:gd name="connsiteY2" fmla="*/ 445294 h 483394"/>
                    <a:gd name="connsiteX3" fmla="*/ 1997869 w 2483644"/>
                    <a:gd name="connsiteY3" fmla="*/ 445294 h 483394"/>
                    <a:gd name="connsiteX4" fmla="*/ 1997869 w 2483644"/>
                    <a:gd name="connsiteY4" fmla="*/ 433388 h 483394"/>
                    <a:gd name="connsiteX5" fmla="*/ 1912144 w 2483644"/>
                    <a:gd name="connsiteY5" fmla="*/ 433388 h 483394"/>
                    <a:gd name="connsiteX6" fmla="*/ 1912144 w 2483644"/>
                    <a:gd name="connsiteY6" fmla="*/ 423863 h 483394"/>
                    <a:gd name="connsiteX7" fmla="*/ 1866900 w 2483644"/>
                    <a:gd name="connsiteY7" fmla="*/ 423863 h 483394"/>
                    <a:gd name="connsiteX8" fmla="*/ 1866900 w 2483644"/>
                    <a:gd name="connsiteY8" fmla="*/ 419100 h 483394"/>
                    <a:gd name="connsiteX9" fmla="*/ 1766888 w 2483644"/>
                    <a:gd name="connsiteY9" fmla="*/ 419100 h 483394"/>
                    <a:gd name="connsiteX10" fmla="*/ 1766888 w 2483644"/>
                    <a:gd name="connsiteY10" fmla="*/ 404813 h 483394"/>
                    <a:gd name="connsiteX11" fmla="*/ 1674019 w 2483644"/>
                    <a:gd name="connsiteY11" fmla="*/ 404813 h 483394"/>
                    <a:gd name="connsiteX12" fmla="*/ 1674019 w 2483644"/>
                    <a:gd name="connsiteY12" fmla="*/ 395288 h 483394"/>
                    <a:gd name="connsiteX13" fmla="*/ 1621632 w 2483644"/>
                    <a:gd name="connsiteY13" fmla="*/ 395288 h 483394"/>
                    <a:gd name="connsiteX14" fmla="*/ 1621632 w 2483644"/>
                    <a:gd name="connsiteY14" fmla="*/ 390525 h 483394"/>
                    <a:gd name="connsiteX15" fmla="*/ 1581150 w 2483644"/>
                    <a:gd name="connsiteY15" fmla="*/ 390525 h 483394"/>
                    <a:gd name="connsiteX16" fmla="*/ 1581150 w 2483644"/>
                    <a:gd name="connsiteY16" fmla="*/ 376238 h 483394"/>
                    <a:gd name="connsiteX17" fmla="*/ 1564482 w 2483644"/>
                    <a:gd name="connsiteY17" fmla="*/ 376238 h 483394"/>
                    <a:gd name="connsiteX18" fmla="*/ 1564482 w 2483644"/>
                    <a:gd name="connsiteY18" fmla="*/ 371475 h 483394"/>
                    <a:gd name="connsiteX19" fmla="*/ 1483519 w 2483644"/>
                    <a:gd name="connsiteY19" fmla="*/ 371475 h 483394"/>
                    <a:gd name="connsiteX20" fmla="*/ 1483519 w 2483644"/>
                    <a:gd name="connsiteY20" fmla="*/ 369094 h 483394"/>
                    <a:gd name="connsiteX21" fmla="*/ 1407319 w 2483644"/>
                    <a:gd name="connsiteY21" fmla="*/ 369094 h 483394"/>
                    <a:gd name="connsiteX22" fmla="*/ 1407319 w 2483644"/>
                    <a:gd name="connsiteY22" fmla="*/ 357188 h 483394"/>
                    <a:gd name="connsiteX23" fmla="*/ 1400175 w 2483644"/>
                    <a:gd name="connsiteY23" fmla="*/ 357188 h 483394"/>
                    <a:gd name="connsiteX24" fmla="*/ 1400175 w 2483644"/>
                    <a:gd name="connsiteY24" fmla="*/ 352425 h 483394"/>
                    <a:gd name="connsiteX25" fmla="*/ 1326357 w 2483644"/>
                    <a:gd name="connsiteY25" fmla="*/ 352425 h 483394"/>
                    <a:gd name="connsiteX26" fmla="*/ 1326357 w 2483644"/>
                    <a:gd name="connsiteY26" fmla="*/ 335757 h 483394"/>
                    <a:gd name="connsiteX27" fmla="*/ 1300163 w 2483644"/>
                    <a:gd name="connsiteY27" fmla="*/ 335757 h 483394"/>
                    <a:gd name="connsiteX28" fmla="*/ 1300163 w 2483644"/>
                    <a:gd name="connsiteY28" fmla="*/ 326232 h 483394"/>
                    <a:gd name="connsiteX29" fmla="*/ 1231107 w 2483644"/>
                    <a:gd name="connsiteY29" fmla="*/ 326232 h 483394"/>
                    <a:gd name="connsiteX30" fmla="*/ 1231107 w 2483644"/>
                    <a:gd name="connsiteY30" fmla="*/ 316707 h 483394"/>
                    <a:gd name="connsiteX31" fmla="*/ 1169194 w 2483644"/>
                    <a:gd name="connsiteY31" fmla="*/ 316707 h 483394"/>
                    <a:gd name="connsiteX32" fmla="*/ 1169194 w 2483644"/>
                    <a:gd name="connsiteY32" fmla="*/ 307182 h 483394"/>
                    <a:gd name="connsiteX33" fmla="*/ 1095375 w 2483644"/>
                    <a:gd name="connsiteY33" fmla="*/ 307182 h 483394"/>
                    <a:gd name="connsiteX34" fmla="*/ 1095375 w 2483644"/>
                    <a:gd name="connsiteY34" fmla="*/ 292894 h 483394"/>
                    <a:gd name="connsiteX35" fmla="*/ 1073944 w 2483644"/>
                    <a:gd name="connsiteY35" fmla="*/ 292894 h 483394"/>
                    <a:gd name="connsiteX36" fmla="*/ 1073944 w 2483644"/>
                    <a:gd name="connsiteY36" fmla="*/ 288132 h 483394"/>
                    <a:gd name="connsiteX37" fmla="*/ 983457 w 2483644"/>
                    <a:gd name="connsiteY37" fmla="*/ 288132 h 483394"/>
                    <a:gd name="connsiteX38" fmla="*/ 983457 w 2483644"/>
                    <a:gd name="connsiteY38" fmla="*/ 278607 h 483394"/>
                    <a:gd name="connsiteX39" fmla="*/ 957263 w 2483644"/>
                    <a:gd name="connsiteY39" fmla="*/ 278607 h 483394"/>
                    <a:gd name="connsiteX40" fmla="*/ 957263 w 2483644"/>
                    <a:gd name="connsiteY40" fmla="*/ 269082 h 483394"/>
                    <a:gd name="connsiteX41" fmla="*/ 881063 w 2483644"/>
                    <a:gd name="connsiteY41" fmla="*/ 269082 h 483394"/>
                    <a:gd name="connsiteX42" fmla="*/ 881063 w 2483644"/>
                    <a:gd name="connsiteY42" fmla="*/ 257175 h 483394"/>
                    <a:gd name="connsiteX43" fmla="*/ 835819 w 2483644"/>
                    <a:gd name="connsiteY43" fmla="*/ 257175 h 483394"/>
                    <a:gd name="connsiteX44" fmla="*/ 835819 w 2483644"/>
                    <a:gd name="connsiteY44" fmla="*/ 245269 h 483394"/>
                    <a:gd name="connsiteX45" fmla="*/ 823913 w 2483644"/>
                    <a:gd name="connsiteY45" fmla="*/ 233363 h 483394"/>
                    <a:gd name="connsiteX46" fmla="*/ 790575 w 2483644"/>
                    <a:gd name="connsiteY46" fmla="*/ 233363 h 483394"/>
                    <a:gd name="connsiteX47" fmla="*/ 790575 w 2483644"/>
                    <a:gd name="connsiteY47" fmla="*/ 233363 h 483394"/>
                    <a:gd name="connsiteX48" fmla="*/ 788194 w 2483644"/>
                    <a:gd name="connsiteY48" fmla="*/ 223838 h 483394"/>
                    <a:gd name="connsiteX49" fmla="*/ 685800 w 2483644"/>
                    <a:gd name="connsiteY49" fmla="*/ 266700 h 483394"/>
                    <a:gd name="connsiteX50" fmla="*/ 757238 w 2483644"/>
                    <a:gd name="connsiteY50" fmla="*/ 214313 h 483394"/>
                    <a:gd name="connsiteX51" fmla="*/ 735807 w 2483644"/>
                    <a:gd name="connsiteY51" fmla="*/ 214313 h 483394"/>
                    <a:gd name="connsiteX52" fmla="*/ 735807 w 2483644"/>
                    <a:gd name="connsiteY52" fmla="*/ 207169 h 483394"/>
                    <a:gd name="connsiteX53" fmla="*/ 719138 w 2483644"/>
                    <a:gd name="connsiteY53" fmla="*/ 207169 h 483394"/>
                    <a:gd name="connsiteX54" fmla="*/ 697707 w 2483644"/>
                    <a:gd name="connsiteY54" fmla="*/ 185738 h 483394"/>
                    <a:gd name="connsiteX55" fmla="*/ 666750 w 2483644"/>
                    <a:gd name="connsiteY55" fmla="*/ 185738 h 483394"/>
                    <a:gd name="connsiteX56" fmla="*/ 666750 w 2483644"/>
                    <a:gd name="connsiteY56" fmla="*/ 166688 h 483394"/>
                    <a:gd name="connsiteX57" fmla="*/ 654844 w 2483644"/>
                    <a:gd name="connsiteY57" fmla="*/ 154782 h 483394"/>
                    <a:gd name="connsiteX58" fmla="*/ 633413 w 2483644"/>
                    <a:gd name="connsiteY58" fmla="*/ 154782 h 483394"/>
                    <a:gd name="connsiteX59" fmla="*/ 619125 w 2483644"/>
                    <a:gd name="connsiteY59" fmla="*/ 140494 h 483394"/>
                    <a:gd name="connsiteX60" fmla="*/ 611982 w 2483644"/>
                    <a:gd name="connsiteY60" fmla="*/ 133351 h 483394"/>
                    <a:gd name="connsiteX61" fmla="*/ 569119 w 2483644"/>
                    <a:gd name="connsiteY61" fmla="*/ 133351 h 483394"/>
                    <a:gd name="connsiteX62" fmla="*/ 569119 w 2483644"/>
                    <a:gd name="connsiteY62" fmla="*/ 126207 h 483394"/>
                    <a:gd name="connsiteX63" fmla="*/ 540544 w 2483644"/>
                    <a:gd name="connsiteY63" fmla="*/ 126207 h 483394"/>
                    <a:gd name="connsiteX64" fmla="*/ 540544 w 2483644"/>
                    <a:gd name="connsiteY64" fmla="*/ 116682 h 483394"/>
                    <a:gd name="connsiteX65" fmla="*/ 504825 w 2483644"/>
                    <a:gd name="connsiteY65" fmla="*/ 116682 h 483394"/>
                    <a:gd name="connsiteX66" fmla="*/ 504825 w 2483644"/>
                    <a:gd name="connsiteY66" fmla="*/ 111919 h 483394"/>
                    <a:gd name="connsiteX67" fmla="*/ 404813 w 2483644"/>
                    <a:gd name="connsiteY67" fmla="*/ 111919 h 483394"/>
                    <a:gd name="connsiteX68" fmla="*/ 404813 w 2483644"/>
                    <a:gd name="connsiteY68" fmla="*/ 102394 h 483394"/>
                    <a:gd name="connsiteX69" fmla="*/ 381000 w 2483644"/>
                    <a:gd name="connsiteY69" fmla="*/ 102394 h 483394"/>
                    <a:gd name="connsiteX70" fmla="*/ 381000 w 2483644"/>
                    <a:gd name="connsiteY70" fmla="*/ 97632 h 483394"/>
                    <a:gd name="connsiteX71" fmla="*/ 340519 w 2483644"/>
                    <a:gd name="connsiteY71" fmla="*/ 97632 h 483394"/>
                    <a:gd name="connsiteX72" fmla="*/ 340519 w 2483644"/>
                    <a:gd name="connsiteY72" fmla="*/ 85725 h 483394"/>
                    <a:gd name="connsiteX73" fmla="*/ 290513 w 2483644"/>
                    <a:gd name="connsiteY73" fmla="*/ 85725 h 483394"/>
                    <a:gd name="connsiteX74" fmla="*/ 290513 w 2483644"/>
                    <a:gd name="connsiteY74" fmla="*/ 78582 h 483394"/>
                    <a:gd name="connsiteX75" fmla="*/ 280988 w 2483644"/>
                    <a:gd name="connsiteY75" fmla="*/ 78582 h 483394"/>
                    <a:gd name="connsiteX76" fmla="*/ 280988 w 2483644"/>
                    <a:gd name="connsiteY76" fmla="*/ 66675 h 483394"/>
                    <a:gd name="connsiteX77" fmla="*/ 257175 w 2483644"/>
                    <a:gd name="connsiteY77" fmla="*/ 66675 h 483394"/>
                    <a:gd name="connsiteX78" fmla="*/ 247650 w 2483644"/>
                    <a:gd name="connsiteY78" fmla="*/ 66675 h 483394"/>
                    <a:gd name="connsiteX79" fmla="*/ 247650 w 2483644"/>
                    <a:gd name="connsiteY79" fmla="*/ 57150 h 483394"/>
                    <a:gd name="connsiteX80" fmla="*/ 228600 w 2483644"/>
                    <a:gd name="connsiteY80" fmla="*/ 57150 h 483394"/>
                    <a:gd name="connsiteX81" fmla="*/ 228600 w 2483644"/>
                    <a:gd name="connsiteY81" fmla="*/ 47625 h 483394"/>
                    <a:gd name="connsiteX82" fmla="*/ 219075 w 2483644"/>
                    <a:gd name="connsiteY82" fmla="*/ 47625 h 483394"/>
                    <a:gd name="connsiteX83" fmla="*/ 219075 w 2483644"/>
                    <a:gd name="connsiteY83" fmla="*/ 42863 h 483394"/>
                    <a:gd name="connsiteX84" fmla="*/ 209550 w 2483644"/>
                    <a:gd name="connsiteY84" fmla="*/ 42863 h 483394"/>
                    <a:gd name="connsiteX85" fmla="*/ 204788 w 2483644"/>
                    <a:gd name="connsiteY85" fmla="*/ 42863 h 483394"/>
                    <a:gd name="connsiteX86" fmla="*/ 202407 w 2483644"/>
                    <a:gd name="connsiteY86" fmla="*/ 40482 h 483394"/>
                    <a:gd name="connsiteX87" fmla="*/ 202407 w 2483644"/>
                    <a:gd name="connsiteY87" fmla="*/ 35719 h 483394"/>
                    <a:gd name="connsiteX88" fmla="*/ 126207 w 2483644"/>
                    <a:gd name="connsiteY88" fmla="*/ 35719 h 483394"/>
                    <a:gd name="connsiteX89" fmla="*/ 126207 w 2483644"/>
                    <a:gd name="connsiteY89" fmla="*/ 28575 h 483394"/>
                    <a:gd name="connsiteX90" fmla="*/ 80963 w 2483644"/>
                    <a:gd name="connsiteY90" fmla="*/ 28575 h 483394"/>
                    <a:gd name="connsiteX91" fmla="*/ 80963 w 2483644"/>
                    <a:gd name="connsiteY91" fmla="*/ 16669 h 483394"/>
                    <a:gd name="connsiteX92" fmla="*/ 42863 w 2483644"/>
                    <a:gd name="connsiteY92" fmla="*/ 16669 h 483394"/>
                    <a:gd name="connsiteX93" fmla="*/ 42863 w 2483644"/>
                    <a:gd name="connsiteY93" fmla="*/ 0 h 483394"/>
                    <a:gd name="connsiteX94" fmla="*/ 0 w 2483644"/>
                    <a:gd name="connsiteY94" fmla="*/ 0 h 483394"/>
                    <a:gd name="connsiteX0" fmla="*/ 2483644 w 2483644"/>
                    <a:gd name="connsiteY0" fmla="*/ 483394 h 483394"/>
                    <a:gd name="connsiteX1" fmla="*/ 2228850 w 2483644"/>
                    <a:gd name="connsiteY1" fmla="*/ 483394 h 483394"/>
                    <a:gd name="connsiteX2" fmla="*/ 2228850 w 2483644"/>
                    <a:gd name="connsiteY2" fmla="*/ 445294 h 483394"/>
                    <a:gd name="connsiteX3" fmla="*/ 1997869 w 2483644"/>
                    <a:gd name="connsiteY3" fmla="*/ 445294 h 483394"/>
                    <a:gd name="connsiteX4" fmla="*/ 1997869 w 2483644"/>
                    <a:gd name="connsiteY4" fmla="*/ 433388 h 483394"/>
                    <a:gd name="connsiteX5" fmla="*/ 1912144 w 2483644"/>
                    <a:gd name="connsiteY5" fmla="*/ 433388 h 483394"/>
                    <a:gd name="connsiteX6" fmla="*/ 1912144 w 2483644"/>
                    <a:gd name="connsiteY6" fmla="*/ 423863 h 483394"/>
                    <a:gd name="connsiteX7" fmla="*/ 1866900 w 2483644"/>
                    <a:gd name="connsiteY7" fmla="*/ 423863 h 483394"/>
                    <a:gd name="connsiteX8" fmla="*/ 1866900 w 2483644"/>
                    <a:gd name="connsiteY8" fmla="*/ 419100 h 483394"/>
                    <a:gd name="connsiteX9" fmla="*/ 1766888 w 2483644"/>
                    <a:gd name="connsiteY9" fmla="*/ 419100 h 483394"/>
                    <a:gd name="connsiteX10" fmla="*/ 1766888 w 2483644"/>
                    <a:gd name="connsiteY10" fmla="*/ 404813 h 483394"/>
                    <a:gd name="connsiteX11" fmla="*/ 1674019 w 2483644"/>
                    <a:gd name="connsiteY11" fmla="*/ 404813 h 483394"/>
                    <a:gd name="connsiteX12" fmla="*/ 1674019 w 2483644"/>
                    <a:gd name="connsiteY12" fmla="*/ 395288 h 483394"/>
                    <a:gd name="connsiteX13" fmla="*/ 1621632 w 2483644"/>
                    <a:gd name="connsiteY13" fmla="*/ 395288 h 483394"/>
                    <a:gd name="connsiteX14" fmla="*/ 1621632 w 2483644"/>
                    <a:gd name="connsiteY14" fmla="*/ 390525 h 483394"/>
                    <a:gd name="connsiteX15" fmla="*/ 1581150 w 2483644"/>
                    <a:gd name="connsiteY15" fmla="*/ 390525 h 483394"/>
                    <a:gd name="connsiteX16" fmla="*/ 1581150 w 2483644"/>
                    <a:gd name="connsiteY16" fmla="*/ 376238 h 483394"/>
                    <a:gd name="connsiteX17" fmla="*/ 1564482 w 2483644"/>
                    <a:gd name="connsiteY17" fmla="*/ 376238 h 483394"/>
                    <a:gd name="connsiteX18" fmla="*/ 1564482 w 2483644"/>
                    <a:gd name="connsiteY18" fmla="*/ 371475 h 483394"/>
                    <a:gd name="connsiteX19" fmla="*/ 1483519 w 2483644"/>
                    <a:gd name="connsiteY19" fmla="*/ 371475 h 483394"/>
                    <a:gd name="connsiteX20" fmla="*/ 1483519 w 2483644"/>
                    <a:gd name="connsiteY20" fmla="*/ 369094 h 483394"/>
                    <a:gd name="connsiteX21" fmla="*/ 1407319 w 2483644"/>
                    <a:gd name="connsiteY21" fmla="*/ 369094 h 483394"/>
                    <a:gd name="connsiteX22" fmla="*/ 1407319 w 2483644"/>
                    <a:gd name="connsiteY22" fmla="*/ 357188 h 483394"/>
                    <a:gd name="connsiteX23" fmla="*/ 1400175 w 2483644"/>
                    <a:gd name="connsiteY23" fmla="*/ 357188 h 483394"/>
                    <a:gd name="connsiteX24" fmla="*/ 1400175 w 2483644"/>
                    <a:gd name="connsiteY24" fmla="*/ 352425 h 483394"/>
                    <a:gd name="connsiteX25" fmla="*/ 1326357 w 2483644"/>
                    <a:gd name="connsiteY25" fmla="*/ 352425 h 483394"/>
                    <a:gd name="connsiteX26" fmla="*/ 1326357 w 2483644"/>
                    <a:gd name="connsiteY26" fmla="*/ 335757 h 483394"/>
                    <a:gd name="connsiteX27" fmla="*/ 1300163 w 2483644"/>
                    <a:gd name="connsiteY27" fmla="*/ 335757 h 483394"/>
                    <a:gd name="connsiteX28" fmla="*/ 1300163 w 2483644"/>
                    <a:gd name="connsiteY28" fmla="*/ 326232 h 483394"/>
                    <a:gd name="connsiteX29" fmla="*/ 1231107 w 2483644"/>
                    <a:gd name="connsiteY29" fmla="*/ 326232 h 483394"/>
                    <a:gd name="connsiteX30" fmla="*/ 1231107 w 2483644"/>
                    <a:gd name="connsiteY30" fmla="*/ 316707 h 483394"/>
                    <a:gd name="connsiteX31" fmla="*/ 1169194 w 2483644"/>
                    <a:gd name="connsiteY31" fmla="*/ 316707 h 483394"/>
                    <a:gd name="connsiteX32" fmla="*/ 1169194 w 2483644"/>
                    <a:gd name="connsiteY32" fmla="*/ 307182 h 483394"/>
                    <a:gd name="connsiteX33" fmla="*/ 1095375 w 2483644"/>
                    <a:gd name="connsiteY33" fmla="*/ 307182 h 483394"/>
                    <a:gd name="connsiteX34" fmla="*/ 1095375 w 2483644"/>
                    <a:gd name="connsiteY34" fmla="*/ 292894 h 483394"/>
                    <a:gd name="connsiteX35" fmla="*/ 1073944 w 2483644"/>
                    <a:gd name="connsiteY35" fmla="*/ 292894 h 483394"/>
                    <a:gd name="connsiteX36" fmla="*/ 1073944 w 2483644"/>
                    <a:gd name="connsiteY36" fmla="*/ 288132 h 483394"/>
                    <a:gd name="connsiteX37" fmla="*/ 983457 w 2483644"/>
                    <a:gd name="connsiteY37" fmla="*/ 288132 h 483394"/>
                    <a:gd name="connsiteX38" fmla="*/ 983457 w 2483644"/>
                    <a:gd name="connsiteY38" fmla="*/ 278607 h 483394"/>
                    <a:gd name="connsiteX39" fmla="*/ 957263 w 2483644"/>
                    <a:gd name="connsiteY39" fmla="*/ 278607 h 483394"/>
                    <a:gd name="connsiteX40" fmla="*/ 957263 w 2483644"/>
                    <a:gd name="connsiteY40" fmla="*/ 269082 h 483394"/>
                    <a:gd name="connsiteX41" fmla="*/ 881063 w 2483644"/>
                    <a:gd name="connsiteY41" fmla="*/ 269082 h 483394"/>
                    <a:gd name="connsiteX42" fmla="*/ 881063 w 2483644"/>
                    <a:gd name="connsiteY42" fmla="*/ 257175 h 483394"/>
                    <a:gd name="connsiteX43" fmla="*/ 835819 w 2483644"/>
                    <a:gd name="connsiteY43" fmla="*/ 257175 h 483394"/>
                    <a:gd name="connsiteX44" fmla="*/ 835819 w 2483644"/>
                    <a:gd name="connsiteY44" fmla="*/ 245269 h 483394"/>
                    <a:gd name="connsiteX45" fmla="*/ 823913 w 2483644"/>
                    <a:gd name="connsiteY45" fmla="*/ 233363 h 483394"/>
                    <a:gd name="connsiteX46" fmla="*/ 790575 w 2483644"/>
                    <a:gd name="connsiteY46" fmla="*/ 233363 h 483394"/>
                    <a:gd name="connsiteX47" fmla="*/ 790575 w 2483644"/>
                    <a:gd name="connsiteY47" fmla="*/ 233363 h 483394"/>
                    <a:gd name="connsiteX48" fmla="*/ 788194 w 2483644"/>
                    <a:gd name="connsiteY48" fmla="*/ 223838 h 483394"/>
                    <a:gd name="connsiteX49" fmla="*/ 759619 w 2483644"/>
                    <a:gd name="connsiteY49" fmla="*/ 228600 h 483394"/>
                    <a:gd name="connsiteX50" fmla="*/ 757238 w 2483644"/>
                    <a:gd name="connsiteY50" fmla="*/ 214313 h 483394"/>
                    <a:gd name="connsiteX51" fmla="*/ 735807 w 2483644"/>
                    <a:gd name="connsiteY51" fmla="*/ 214313 h 483394"/>
                    <a:gd name="connsiteX52" fmla="*/ 735807 w 2483644"/>
                    <a:gd name="connsiteY52" fmla="*/ 207169 h 483394"/>
                    <a:gd name="connsiteX53" fmla="*/ 719138 w 2483644"/>
                    <a:gd name="connsiteY53" fmla="*/ 207169 h 483394"/>
                    <a:gd name="connsiteX54" fmla="*/ 697707 w 2483644"/>
                    <a:gd name="connsiteY54" fmla="*/ 185738 h 483394"/>
                    <a:gd name="connsiteX55" fmla="*/ 666750 w 2483644"/>
                    <a:gd name="connsiteY55" fmla="*/ 185738 h 483394"/>
                    <a:gd name="connsiteX56" fmla="*/ 666750 w 2483644"/>
                    <a:gd name="connsiteY56" fmla="*/ 166688 h 483394"/>
                    <a:gd name="connsiteX57" fmla="*/ 654844 w 2483644"/>
                    <a:gd name="connsiteY57" fmla="*/ 154782 h 483394"/>
                    <a:gd name="connsiteX58" fmla="*/ 633413 w 2483644"/>
                    <a:gd name="connsiteY58" fmla="*/ 154782 h 483394"/>
                    <a:gd name="connsiteX59" fmla="*/ 619125 w 2483644"/>
                    <a:gd name="connsiteY59" fmla="*/ 140494 h 483394"/>
                    <a:gd name="connsiteX60" fmla="*/ 611982 w 2483644"/>
                    <a:gd name="connsiteY60" fmla="*/ 133351 h 483394"/>
                    <a:gd name="connsiteX61" fmla="*/ 569119 w 2483644"/>
                    <a:gd name="connsiteY61" fmla="*/ 133351 h 483394"/>
                    <a:gd name="connsiteX62" fmla="*/ 569119 w 2483644"/>
                    <a:gd name="connsiteY62" fmla="*/ 126207 h 483394"/>
                    <a:gd name="connsiteX63" fmla="*/ 540544 w 2483644"/>
                    <a:gd name="connsiteY63" fmla="*/ 126207 h 483394"/>
                    <a:gd name="connsiteX64" fmla="*/ 540544 w 2483644"/>
                    <a:gd name="connsiteY64" fmla="*/ 116682 h 483394"/>
                    <a:gd name="connsiteX65" fmla="*/ 504825 w 2483644"/>
                    <a:gd name="connsiteY65" fmla="*/ 116682 h 483394"/>
                    <a:gd name="connsiteX66" fmla="*/ 504825 w 2483644"/>
                    <a:gd name="connsiteY66" fmla="*/ 111919 h 483394"/>
                    <a:gd name="connsiteX67" fmla="*/ 404813 w 2483644"/>
                    <a:gd name="connsiteY67" fmla="*/ 111919 h 483394"/>
                    <a:gd name="connsiteX68" fmla="*/ 404813 w 2483644"/>
                    <a:gd name="connsiteY68" fmla="*/ 102394 h 483394"/>
                    <a:gd name="connsiteX69" fmla="*/ 381000 w 2483644"/>
                    <a:gd name="connsiteY69" fmla="*/ 102394 h 483394"/>
                    <a:gd name="connsiteX70" fmla="*/ 381000 w 2483644"/>
                    <a:gd name="connsiteY70" fmla="*/ 97632 h 483394"/>
                    <a:gd name="connsiteX71" fmla="*/ 340519 w 2483644"/>
                    <a:gd name="connsiteY71" fmla="*/ 97632 h 483394"/>
                    <a:gd name="connsiteX72" fmla="*/ 340519 w 2483644"/>
                    <a:gd name="connsiteY72" fmla="*/ 85725 h 483394"/>
                    <a:gd name="connsiteX73" fmla="*/ 290513 w 2483644"/>
                    <a:gd name="connsiteY73" fmla="*/ 85725 h 483394"/>
                    <a:gd name="connsiteX74" fmla="*/ 290513 w 2483644"/>
                    <a:gd name="connsiteY74" fmla="*/ 78582 h 483394"/>
                    <a:gd name="connsiteX75" fmla="*/ 280988 w 2483644"/>
                    <a:gd name="connsiteY75" fmla="*/ 78582 h 483394"/>
                    <a:gd name="connsiteX76" fmla="*/ 280988 w 2483644"/>
                    <a:gd name="connsiteY76" fmla="*/ 66675 h 483394"/>
                    <a:gd name="connsiteX77" fmla="*/ 257175 w 2483644"/>
                    <a:gd name="connsiteY77" fmla="*/ 66675 h 483394"/>
                    <a:gd name="connsiteX78" fmla="*/ 247650 w 2483644"/>
                    <a:gd name="connsiteY78" fmla="*/ 66675 h 483394"/>
                    <a:gd name="connsiteX79" fmla="*/ 247650 w 2483644"/>
                    <a:gd name="connsiteY79" fmla="*/ 57150 h 483394"/>
                    <a:gd name="connsiteX80" fmla="*/ 228600 w 2483644"/>
                    <a:gd name="connsiteY80" fmla="*/ 57150 h 483394"/>
                    <a:gd name="connsiteX81" fmla="*/ 228600 w 2483644"/>
                    <a:gd name="connsiteY81" fmla="*/ 47625 h 483394"/>
                    <a:gd name="connsiteX82" fmla="*/ 219075 w 2483644"/>
                    <a:gd name="connsiteY82" fmla="*/ 47625 h 483394"/>
                    <a:gd name="connsiteX83" fmla="*/ 219075 w 2483644"/>
                    <a:gd name="connsiteY83" fmla="*/ 42863 h 483394"/>
                    <a:gd name="connsiteX84" fmla="*/ 209550 w 2483644"/>
                    <a:gd name="connsiteY84" fmla="*/ 42863 h 483394"/>
                    <a:gd name="connsiteX85" fmla="*/ 204788 w 2483644"/>
                    <a:gd name="connsiteY85" fmla="*/ 42863 h 483394"/>
                    <a:gd name="connsiteX86" fmla="*/ 202407 w 2483644"/>
                    <a:gd name="connsiteY86" fmla="*/ 40482 h 483394"/>
                    <a:gd name="connsiteX87" fmla="*/ 202407 w 2483644"/>
                    <a:gd name="connsiteY87" fmla="*/ 35719 h 483394"/>
                    <a:gd name="connsiteX88" fmla="*/ 126207 w 2483644"/>
                    <a:gd name="connsiteY88" fmla="*/ 35719 h 483394"/>
                    <a:gd name="connsiteX89" fmla="*/ 126207 w 2483644"/>
                    <a:gd name="connsiteY89" fmla="*/ 28575 h 483394"/>
                    <a:gd name="connsiteX90" fmla="*/ 80963 w 2483644"/>
                    <a:gd name="connsiteY90" fmla="*/ 28575 h 483394"/>
                    <a:gd name="connsiteX91" fmla="*/ 80963 w 2483644"/>
                    <a:gd name="connsiteY91" fmla="*/ 16669 h 483394"/>
                    <a:gd name="connsiteX92" fmla="*/ 42863 w 2483644"/>
                    <a:gd name="connsiteY92" fmla="*/ 16669 h 483394"/>
                    <a:gd name="connsiteX93" fmla="*/ 42863 w 2483644"/>
                    <a:gd name="connsiteY93" fmla="*/ 0 h 483394"/>
                    <a:gd name="connsiteX94" fmla="*/ 0 w 2483644"/>
                    <a:gd name="connsiteY94" fmla="*/ 0 h 483394"/>
                    <a:gd name="connsiteX0" fmla="*/ 2483644 w 2483644"/>
                    <a:gd name="connsiteY0" fmla="*/ 483394 h 483394"/>
                    <a:gd name="connsiteX1" fmla="*/ 2228850 w 2483644"/>
                    <a:gd name="connsiteY1" fmla="*/ 483394 h 483394"/>
                    <a:gd name="connsiteX2" fmla="*/ 2228850 w 2483644"/>
                    <a:gd name="connsiteY2" fmla="*/ 445294 h 483394"/>
                    <a:gd name="connsiteX3" fmla="*/ 1997869 w 2483644"/>
                    <a:gd name="connsiteY3" fmla="*/ 445294 h 483394"/>
                    <a:gd name="connsiteX4" fmla="*/ 1997869 w 2483644"/>
                    <a:gd name="connsiteY4" fmla="*/ 433388 h 483394"/>
                    <a:gd name="connsiteX5" fmla="*/ 1912144 w 2483644"/>
                    <a:gd name="connsiteY5" fmla="*/ 433388 h 483394"/>
                    <a:gd name="connsiteX6" fmla="*/ 1912144 w 2483644"/>
                    <a:gd name="connsiteY6" fmla="*/ 423863 h 483394"/>
                    <a:gd name="connsiteX7" fmla="*/ 1866900 w 2483644"/>
                    <a:gd name="connsiteY7" fmla="*/ 423863 h 483394"/>
                    <a:gd name="connsiteX8" fmla="*/ 1866900 w 2483644"/>
                    <a:gd name="connsiteY8" fmla="*/ 419100 h 483394"/>
                    <a:gd name="connsiteX9" fmla="*/ 1766888 w 2483644"/>
                    <a:gd name="connsiteY9" fmla="*/ 419100 h 483394"/>
                    <a:gd name="connsiteX10" fmla="*/ 1766888 w 2483644"/>
                    <a:gd name="connsiteY10" fmla="*/ 404813 h 483394"/>
                    <a:gd name="connsiteX11" fmla="*/ 1674019 w 2483644"/>
                    <a:gd name="connsiteY11" fmla="*/ 404813 h 483394"/>
                    <a:gd name="connsiteX12" fmla="*/ 1674019 w 2483644"/>
                    <a:gd name="connsiteY12" fmla="*/ 395288 h 483394"/>
                    <a:gd name="connsiteX13" fmla="*/ 1621632 w 2483644"/>
                    <a:gd name="connsiteY13" fmla="*/ 395288 h 483394"/>
                    <a:gd name="connsiteX14" fmla="*/ 1621632 w 2483644"/>
                    <a:gd name="connsiteY14" fmla="*/ 390525 h 483394"/>
                    <a:gd name="connsiteX15" fmla="*/ 1581150 w 2483644"/>
                    <a:gd name="connsiteY15" fmla="*/ 390525 h 483394"/>
                    <a:gd name="connsiteX16" fmla="*/ 1581150 w 2483644"/>
                    <a:gd name="connsiteY16" fmla="*/ 376238 h 483394"/>
                    <a:gd name="connsiteX17" fmla="*/ 1564482 w 2483644"/>
                    <a:gd name="connsiteY17" fmla="*/ 376238 h 483394"/>
                    <a:gd name="connsiteX18" fmla="*/ 1564482 w 2483644"/>
                    <a:gd name="connsiteY18" fmla="*/ 371475 h 483394"/>
                    <a:gd name="connsiteX19" fmla="*/ 1483519 w 2483644"/>
                    <a:gd name="connsiteY19" fmla="*/ 371475 h 483394"/>
                    <a:gd name="connsiteX20" fmla="*/ 1483519 w 2483644"/>
                    <a:gd name="connsiteY20" fmla="*/ 369094 h 483394"/>
                    <a:gd name="connsiteX21" fmla="*/ 1407319 w 2483644"/>
                    <a:gd name="connsiteY21" fmla="*/ 369094 h 483394"/>
                    <a:gd name="connsiteX22" fmla="*/ 1407319 w 2483644"/>
                    <a:gd name="connsiteY22" fmla="*/ 357188 h 483394"/>
                    <a:gd name="connsiteX23" fmla="*/ 1400175 w 2483644"/>
                    <a:gd name="connsiteY23" fmla="*/ 357188 h 483394"/>
                    <a:gd name="connsiteX24" fmla="*/ 1400175 w 2483644"/>
                    <a:gd name="connsiteY24" fmla="*/ 352425 h 483394"/>
                    <a:gd name="connsiteX25" fmla="*/ 1326357 w 2483644"/>
                    <a:gd name="connsiteY25" fmla="*/ 352425 h 483394"/>
                    <a:gd name="connsiteX26" fmla="*/ 1326357 w 2483644"/>
                    <a:gd name="connsiteY26" fmla="*/ 335757 h 483394"/>
                    <a:gd name="connsiteX27" fmla="*/ 1300163 w 2483644"/>
                    <a:gd name="connsiteY27" fmla="*/ 335757 h 483394"/>
                    <a:gd name="connsiteX28" fmla="*/ 1300163 w 2483644"/>
                    <a:gd name="connsiteY28" fmla="*/ 326232 h 483394"/>
                    <a:gd name="connsiteX29" fmla="*/ 1231107 w 2483644"/>
                    <a:gd name="connsiteY29" fmla="*/ 326232 h 483394"/>
                    <a:gd name="connsiteX30" fmla="*/ 1231107 w 2483644"/>
                    <a:gd name="connsiteY30" fmla="*/ 316707 h 483394"/>
                    <a:gd name="connsiteX31" fmla="*/ 1169194 w 2483644"/>
                    <a:gd name="connsiteY31" fmla="*/ 316707 h 483394"/>
                    <a:gd name="connsiteX32" fmla="*/ 1169194 w 2483644"/>
                    <a:gd name="connsiteY32" fmla="*/ 307182 h 483394"/>
                    <a:gd name="connsiteX33" fmla="*/ 1095375 w 2483644"/>
                    <a:gd name="connsiteY33" fmla="*/ 307182 h 483394"/>
                    <a:gd name="connsiteX34" fmla="*/ 1095375 w 2483644"/>
                    <a:gd name="connsiteY34" fmla="*/ 292894 h 483394"/>
                    <a:gd name="connsiteX35" fmla="*/ 1073944 w 2483644"/>
                    <a:gd name="connsiteY35" fmla="*/ 292894 h 483394"/>
                    <a:gd name="connsiteX36" fmla="*/ 1073944 w 2483644"/>
                    <a:gd name="connsiteY36" fmla="*/ 288132 h 483394"/>
                    <a:gd name="connsiteX37" fmla="*/ 983457 w 2483644"/>
                    <a:gd name="connsiteY37" fmla="*/ 288132 h 483394"/>
                    <a:gd name="connsiteX38" fmla="*/ 983457 w 2483644"/>
                    <a:gd name="connsiteY38" fmla="*/ 278607 h 483394"/>
                    <a:gd name="connsiteX39" fmla="*/ 957263 w 2483644"/>
                    <a:gd name="connsiteY39" fmla="*/ 278607 h 483394"/>
                    <a:gd name="connsiteX40" fmla="*/ 957263 w 2483644"/>
                    <a:gd name="connsiteY40" fmla="*/ 269082 h 483394"/>
                    <a:gd name="connsiteX41" fmla="*/ 881063 w 2483644"/>
                    <a:gd name="connsiteY41" fmla="*/ 269082 h 483394"/>
                    <a:gd name="connsiteX42" fmla="*/ 881063 w 2483644"/>
                    <a:gd name="connsiteY42" fmla="*/ 257175 h 483394"/>
                    <a:gd name="connsiteX43" fmla="*/ 835819 w 2483644"/>
                    <a:gd name="connsiteY43" fmla="*/ 257175 h 483394"/>
                    <a:gd name="connsiteX44" fmla="*/ 835819 w 2483644"/>
                    <a:gd name="connsiteY44" fmla="*/ 245269 h 483394"/>
                    <a:gd name="connsiteX45" fmla="*/ 823913 w 2483644"/>
                    <a:gd name="connsiteY45" fmla="*/ 233363 h 483394"/>
                    <a:gd name="connsiteX46" fmla="*/ 790575 w 2483644"/>
                    <a:gd name="connsiteY46" fmla="*/ 233363 h 483394"/>
                    <a:gd name="connsiteX47" fmla="*/ 790575 w 2483644"/>
                    <a:gd name="connsiteY47" fmla="*/ 233363 h 483394"/>
                    <a:gd name="connsiteX48" fmla="*/ 788194 w 2483644"/>
                    <a:gd name="connsiteY48" fmla="*/ 223838 h 483394"/>
                    <a:gd name="connsiteX49" fmla="*/ 757238 w 2483644"/>
                    <a:gd name="connsiteY49" fmla="*/ 223837 h 483394"/>
                    <a:gd name="connsiteX50" fmla="*/ 757238 w 2483644"/>
                    <a:gd name="connsiteY50" fmla="*/ 214313 h 483394"/>
                    <a:gd name="connsiteX51" fmla="*/ 735807 w 2483644"/>
                    <a:gd name="connsiteY51" fmla="*/ 214313 h 483394"/>
                    <a:gd name="connsiteX52" fmla="*/ 735807 w 2483644"/>
                    <a:gd name="connsiteY52" fmla="*/ 207169 h 483394"/>
                    <a:gd name="connsiteX53" fmla="*/ 719138 w 2483644"/>
                    <a:gd name="connsiteY53" fmla="*/ 207169 h 483394"/>
                    <a:gd name="connsiteX54" fmla="*/ 697707 w 2483644"/>
                    <a:gd name="connsiteY54" fmla="*/ 185738 h 483394"/>
                    <a:gd name="connsiteX55" fmla="*/ 666750 w 2483644"/>
                    <a:gd name="connsiteY55" fmla="*/ 185738 h 483394"/>
                    <a:gd name="connsiteX56" fmla="*/ 666750 w 2483644"/>
                    <a:gd name="connsiteY56" fmla="*/ 166688 h 483394"/>
                    <a:gd name="connsiteX57" fmla="*/ 654844 w 2483644"/>
                    <a:gd name="connsiteY57" fmla="*/ 154782 h 483394"/>
                    <a:gd name="connsiteX58" fmla="*/ 633413 w 2483644"/>
                    <a:gd name="connsiteY58" fmla="*/ 154782 h 483394"/>
                    <a:gd name="connsiteX59" fmla="*/ 619125 w 2483644"/>
                    <a:gd name="connsiteY59" fmla="*/ 140494 h 483394"/>
                    <a:gd name="connsiteX60" fmla="*/ 611982 w 2483644"/>
                    <a:gd name="connsiteY60" fmla="*/ 133351 h 483394"/>
                    <a:gd name="connsiteX61" fmla="*/ 569119 w 2483644"/>
                    <a:gd name="connsiteY61" fmla="*/ 133351 h 483394"/>
                    <a:gd name="connsiteX62" fmla="*/ 569119 w 2483644"/>
                    <a:gd name="connsiteY62" fmla="*/ 126207 h 483394"/>
                    <a:gd name="connsiteX63" fmla="*/ 540544 w 2483644"/>
                    <a:gd name="connsiteY63" fmla="*/ 126207 h 483394"/>
                    <a:gd name="connsiteX64" fmla="*/ 540544 w 2483644"/>
                    <a:gd name="connsiteY64" fmla="*/ 116682 h 483394"/>
                    <a:gd name="connsiteX65" fmla="*/ 504825 w 2483644"/>
                    <a:gd name="connsiteY65" fmla="*/ 116682 h 483394"/>
                    <a:gd name="connsiteX66" fmla="*/ 504825 w 2483644"/>
                    <a:gd name="connsiteY66" fmla="*/ 111919 h 483394"/>
                    <a:gd name="connsiteX67" fmla="*/ 404813 w 2483644"/>
                    <a:gd name="connsiteY67" fmla="*/ 111919 h 483394"/>
                    <a:gd name="connsiteX68" fmla="*/ 404813 w 2483644"/>
                    <a:gd name="connsiteY68" fmla="*/ 102394 h 483394"/>
                    <a:gd name="connsiteX69" fmla="*/ 381000 w 2483644"/>
                    <a:gd name="connsiteY69" fmla="*/ 102394 h 483394"/>
                    <a:gd name="connsiteX70" fmla="*/ 381000 w 2483644"/>
                    <a:gd name="connsiteY70" fmla="*/ 97632 h 483394"/>
                    <a:gd name="connsiteX71" fmla="*/ 340519 w 2483644"/>
                    <a:gd name="connsiteY71" fmla="*/ 97632 h 483394"/>
                    <a:gd name="connsiteX72" fmla="*/ 340519 w 2483644"/>
                    <a:gd name="connsiteY72" fmla="*/ 85725 h 483394"/>
                    <a:gd name="connsiteX73" fmla="*/ 290513 w 2483644"/>
                    <a:gd name="connsiteY73" fmla="*/ 85725 h 483394"/>
                    <a:gd name="connsiteX74" fmla="*/ 290513 w 2483644"/>
                    <a:gd name="connsiteY74" fmla="*/ 78582 h 483394"/>
                    <a:gd name="connsiteX75" fmla="*/ 280988 w 2483644"/>
                    <a:gd name="connsiteY75" fmla="*/ 78582 h 483394"/>
                    <a:gd name="connsiteX76" fmla="*/ 280988 w 2483644"/>
                    <a:gd name="connsiteY76" fmla="*/ 66675 h 483394"/>
                    <a:gd name="connsiteX77" fmla="*/ 257175 w 2483644"/>
                    <a:gd name="connsiteY77" fmla="*/ 66675 h 483394"/>
                    <a:gd name="connsiteX78" fmla="*/ 247650 w 2483644"/>
                    <a:gd name="connsiteY78" fmla="*/ 66675 h 483394"/>
                    <a:gd name="connsiteX79" fmla="*/ 247650 w 2483644"/>
                    <a:gd name="connsiteY79" fmla="*/ 57150 h 483394"/>
                    <a:gd name="connsiteX80" fmla="*/ 228600 w 2483644"/>
                    <a:gd name="connsiteY80" fmla="*/ 57150 h 483394"/>
                    <a:gd name="connsiteX81" fmla="*/ 228600 w 2483644"/>
                    <a:gd name="connsiteY81" fmla="*/ 47625 h 483394"/>
                    <a:gd name="connsiteX82" fmla="*/ 219075 w 2483644"/>
                    <a:gd name="connsiteY82" fmla="*/ 47625 h 483394"/>
                    <a:gd name="connsiteX83" fmla="*/ 219075 w 2483644"/>
                    <a:gd name="connsiteY83" fmla="*/ 42863 h 483394"/>
                    <a:gd name="connsiteX84" fmla="*/ 209550 w 2483644"/>
                    <a:gd name="connsiteY84" fmla="*/ 42863 h 483394"/>
                    <a:gd name="connsiteX85" fmla="*/ 204788 w 2483644"/>
                    <a:gd name="connsiteY85" fmla="*/ 42863 h 483394"/>
                    <a:gd name="connsiteX86" fmla="*/ 202407 w 2483644"/>
                    <a:gd name="connsiteY86" fmla="*/ 40482 h 483394"/>
                    <a:gd name="connsiteX87" fmla="*/ 202407 w 2483644"/>
                    <a:gd name="connsiteY87" fmla="*/ 35719 h 483394"/>
                    <a:gd name="connsiteX88" fmla="*/ 126207 w 2483644"/>
                    <a:gd name="connsiteY88" fmla="*/ 35719 h 483394"/>
                    <a:gd name="connsiteX89" fmla="*/ 126207 w 2483644"/>
                    <a:gd name="connsiteY89" fmla="*/ 28575 h 483394"/>
                    <a:gd name="connsiteX90" fmla="*/ 80963 w 2483644"/>
                    <a:gd name="connsiteY90" fmla="*/ 28575 h 483394"/>
                    <a:gd name="connsiteX91" fmla="*/ 80963 w 2483644"/>
                    <a:gd name="connsiteY91" fmla="*/ 16669 h 483394"/>
                    <a:gd name="connsiteX92" fmla="*/ 42863 w 2483644"/>
                    <a:gd name="connsiteY92" fmla="*/ 16669 h 483394"/>
                    <a:gd name="connsiteX93" fmla="*/ 42863 w 2483644"/>
                    <a:gd name="connsiteY93" fmla="*/ 0 h 483394"/>
                    <a:gd name="connsiteX94" fmla="*/ 0 w 2483644"/>
                    <a:gd name="connsiteY94" fmla="*/ 0 h 483394"/>
                    <a:gd name="connsiteX0" fmla="*/ 2483644 w 2483644"/>
                    <a:gd name="connsiteY0" fmla="*/ 483394 h 483394"/>
                    <a:gd name="connsiteX1" fmla="*/ 2228850 w 2483644"/>
                    <a:gd name="connsiteY1" fmla="*/ 483394 h 483394"/>
                    <a:gd name="connsiteX2" fmla="*/ 2228850 w 2483644"/>
                    <a:gd name="connsiteY2" fmla="*/ 445294 h 483394"/>
                    <a:gd name="connsiteX3" fmla="*/ 1997869 w 2483644"/>
                    <a:gd name="connsiteY3" fmla="*/ 445294 h 483394"/>
                    <a:gd name="connsiteX4" fmla="*/ 1997869 w 2483644"/>
                    <a:gd name="connsiteY4" fmla="*/ 433388 h 483394"/>
                    <a:gd name="connsiteX5" fmla="*/ 1912144 w 2483644"/>
                    <a:gd name="connsiteY5" fmla="*/ 433388 h 483394"/>
                    <a:gd name="connsiteX6" fmla="*/ 1912144 w 2483644"/>
                    <a:gd name="connsiteY6" fmla="*/ 423863 h 483394"/>
                    <a:gd name="connsiteX7" fmla="*/ 1866900 w 2483644"/>
                    <a:gd name="connsiteY7" fmla="*/ 423863 h 483394"/>
                    <a:gd name="connsiteX8" fmla="*/ 1866900 w 2483644"/>
                    <a:gd name="connsiteY8" fmla="*/ 419100 h 483394"/>
                    <a:gd name="connsiteX9" fmla="*/ 1766888 w 2483644"/>
                    <a:gd name="connsiteY9" fmla="*/ 419100 h 483394"/>
                    <a:gd name="connsiteX10" fmla="*/ 1766888 w 2483644"/>
                    <a:gd name="connsiteY10" fmla="*/ 404813 h 483394"/>
                    <a:gd name="connsiteX11" fmla="*/ 1674019 w 2483644"/>
                    <a:gd name="connsiteY11" fmla="*/ 404813 h 483394"/>
                    <a:gd name="connsiteX12" fmla="*/ 1674019 w 2483644"/>
                    <a:gd name="connsiteY12" fmla="*/ 395288 h 483394"/>
                    <a:gd name="connsiteX13" fmla="*/ 1621632 w 2483644"/>
                    <a:gd name="connsiteY13" fmla="*/ 395288 h 483394"/>
                    <a:gd name="connsiteX14" fmla="*/ 1621632 w 2483644"/>
                    <a:gd name="connsiteY14" fmla="*/ 390525 h 483394"/>
                    <a:gd name="connsiteX15" fmla="*/ 1581150 w 2483644"/>
                    <a:gd name="connsiteY15" fmla="*/ 390525 h 483394"/>
                    <a:gd name="connsiteX16" fmla="*/ 1581150 w 2483644"/>
                    <a:gd name="connsiteY16" fmla="*/ 376238 h 483394"/>
                    <a:gd name="connsiteX17" fmla="*/ 1564482 w 2483644"/>
                    <a:gd name="connsiteY17" fmla="*/ 376238 h 483394"/>
                    <a:gd name="connsiteX18" fmla="*/ 1564482 w 2483644"/>
                    <a:gd name="connsiteY18" fmla="*/ 371475 h 483394"/>
                    <a:gd name="connsiteX19" fmla="*/ 1483519 w 2483644"/>
                    <a:gd name="connsiteY19" fmla="*/ 371475 h 483394"/>
                    <a:gd name="connsiteX20" fmla="*/ 1483519 w 2483644"/>
                    <a:gd name="connsiteY20" fmla="*/ 369094 h 483394"/>
                    <a:gd name="connsiteX21" fmla="*/ 1407319 w 2483644"/>
                    <a:gd name="connsiteY21" fmla="*/ 369094 h 483394"/>
                    <a:gd name="connsiteX22" fmla="*/ 1407319 w 2483644"/>
                    <a:gd name="connsiteY22" fmla="*/ 357188 h 483394"/>
                    <a:gd name="connsiteX23" fmla="*/ 1400175 w 2483644"/>
                    <a:gd name="connsiteY23" fmla="*/ 357188 h 483394"/>
                    <a:gd name="connsiteX24" fmla="*/ 1400175 w 2483644"/>
                    <a:gd name="connsiteY24" fmla="*/ 352425 h 483394"/>
                    <a:gd name="connsiteX25" fmla="*/ 1326357 w 2483644"/>
                    <a:gd name="connsiteY25" fmla="*/ 352425 h 483394"/>
                    <a:gd name="connsiteX26" fmla="*/ 1326357 w 2483644"/>
                    <a:gd name="connsiteY26" fmla="*/ 335757 h 483394"/>
                    <a:gd name="connsiteX27" fmla="*/ 1300163 w 2483644"/>
                    <a:gd name="connsiteY27" fmla="*/ 335757 h 483394"/>
                    <a:gd name="connsiteX28" fmla="*/ 1300163 w 2483644"/>
                    <a:gd name="connsiteY28" fmla="*/ 326232 h 483394"/>
                    <a:gd name="connsiteX29" fmla="*/ 1231107 w 2483644"/>
                    <a:gd name="connsiteY29" fmla="*/ 326232 h 483394"/>
                    <a:gd name="connsiteX30" fmla="*/ 1231107 w 2483644"/>
                    <a:gd name="connsiteY30" fmla="*/ 316707 h 483394"/>
                    <a:gd name="connsiteX31" fmla="*/ 1169194 w 2483644"/>
                    <a:gd name="connsiteY31" fmla="*/ 316707 h 483394"/>
                    <a:gd name="connsiteX32" fmla="*/ 1169194 w 2483644"/>
                    <a:gd name="connsiteY32" fmla="*/ 307182 h 483394"/>
                    <a:gd name="connsiteX33" fmla="*/ 1095375 w 2483644"/>
                    <a:gd name="connsiteY33" fmla="*/ 307182 h 483394"/>
                    <a:gd name="connsiteX34" fmla="*/ 1095375 w 2483644"/>
                    <a:gd name="connsiteY34" fmla="*/ 292894 h 483394"/>
                    <a:gd name="connsiteX35" fmla="*/ 1073944 w 2483644"/>
                    <a:gd name="connsiteY35" fmla="*/ 292894 h 483394"/>
                    <a:gd name="connsiteX36" fmla="*/ 1073944 w 2483644"/>
                    <a:gd name="connsiteY36" fmla="*/ 288132 h 483394"/>
                    <a:gd name="connsiteX37" fmla="*/ 983457 w 2483644"/>
                    <a:gd name="connsiteY37" fmla="*/ 288132 h 483394"/>
                    <a:gd name="connsiteX38" fmla="*/ 983457 w 2483644"/>
                    <a:gd name="connsiteY38" fmla="*/ 278607 h 483394"/>
                    <a:gd name="connsiteX39" fmla="*/ 957263 w 2483644"/>
                    <a:gd name="connsiteY39" fmla="*/ 278607 h 483394"/>
                    <a:gd name="connsiteX40" fmla="*/ 957263 w 2483644"/>
                    <a:gd name="connsiteY40" fmla="*/ 269082 h 483394"/>
                    <a:gd name="connsiteX41" fmla="*/ 881063 w 2483644"/>
                    <a:gd name="connsiteY41" fmla="*/ 269082 h 483394"/>
                    <a:gd name="connsiteX42" fmla="*/ 881063 w 2483644"/>
                    <a:gd name="connsiteY42" fmla="*/ 257175 h 483394"/>
                    <a:gd name="connsiteX43" fmla="*/ 835819 w 2483644"/>
                    <a:gd name="connsiteY43" fmla="*/ 257175 h 483394"/>
                    <a:gd name="connsiteX44" fmla="*/ 835819 w 2483644"/>
                    <a:gd name="connsiteY44" fmla="*/ 245269 h 483394"/>
                    <a:gd name="connsiteX45" fmla="*/ 823913 w 2483644"/>
                    <a:gd name="connsiteY45" fmla="*/ 233363 h 483394"/>
                    <a:gd name="connsiteX46" fmla="*/ 790575 w 2483644"/>
                    <a:gd name="connsiteY46" fmla="*/ 233363 h 483394"/>
                    <a:gd name="connsiteX47" fmla="*/ 790575 w 2483644"/>
                    <a:gd name="connsiteY47" fmla="*/ 233363 h 483394"/>
                    <a:gd name="connsiteX48" fmla="*/ 788194 w 2483644"/>
                    <a:gd name="connsiteY48" fmla="*/ 226220 h 483394"/>
                    <a:gd name="connsiteX49" fmla="*/ 757238 w 2483644"/>
                    <a:gd name="connsiteY49" fmla="*/ 223837 h 483394"/>
                    <a:gd name="connsiteX50" fmla="*/ 757238 w 2483644"/>
                    <a:gd name="connsiteY50" fmla="*/ 214313 h 483394"/>
                    <a:gd name="connsiteX51" fmla="*/ 735807 w 2483644"/>
                    <a:gd name="connsiteY51" fmla="*/ 214313 h 483394"/>
                    <a:gd name="connsiteX52" fmla="*/ 735807 w 2483644"/>
                    <a:gd name="connsiteY52" fmla="*/ 207169 h 483394"/>
                    <a:gd name="connsiteX53" fmla="*/ 719138 w 2483644"/>
                    <a:gd name="connsiteY53" fmla="*/ 207169 h 483394"/>
                    <a:gd name="connsiteX54" fmla="*/ 697707 w 2483644"/>
                    <a:gd name="connsiteY54" fmla="*/ 185738 h 483394"/>
                    <a:gd name="connsiteX55" fmla="*/ 666750 w 2483644"/>
                    <a:gd name="connsiteY55" fmla="*/ 185738 h 483394"/>
                    <a:gd name="connsiteX56" fmla="*/ 666750 w 2483644"/>
                    <a:gd name="connsiteY56" fmla="*/ 166688 h 483394"/>
                    <a:gd name="connsiteX57" fmla="*/ 654844 w 2483644"/>
                    <a:gd name="connsiteY57" fmla="*/ 154782 h 483394"/>
                    <a:gd name="connsiteX58" fmla="*/ 633413 w 2483644"/>
                    <a:gd name="connsiteY58" fmla="*/ 154782 h 483394"/>
                    <a:gd name="connsiteX59" fmla="*/ 619125 w 2483644"/>
                    <a:gd name="connsiteY59" fmla="*/ 140494 h 483394"/>
                    <a:gd name="connsiteX60" fmla="*/ 611982 w 2483644"/>
                    <a:gd name="connsiteY60" fmla="*/ 133351 h 483394"/>
                    <a:gd name="connsiteX61" fmla="*/ 569119 w 2483644"/>
                    <a:gd name="connsiteY61" fmla="*/ 133351 h 483394"/>
                    <a:gd name="connsiteX62" fmla="*/ 569119 w 2483644"/>
                    <a:gd name="connsiteY62" fmla="*/ 126207 h 483394"/>
                    <a:gd name="connsiteX63" fmla="*/ 540544 w 2483644"/>
                    <a:gd name="connsiteY63" fmla="*/ 126207 h 483394"/>
                    <a:gd name="connsiteX64" fmla="*/ 540544 w 2483644"/>
                    <a:gd name="connsiteY64" fmla="*/ 116682 h 483394"/>
                    <a:gd name="connsiteX65" fmla="*/ 504825 w 2483644"/>
                    <a:gd name="connsiteY65" fmla="*/ 116682 h 483394"/>
                    <a:gd name="connsiteX66" fmla="*/ 504825 w 2483644"/>
                    <a:gd name="connsiteY66" fmla="*/ 111919 h 483394"/>
                    <a:gd name="connsiteX67" fmla="*/ 404813 w 2483644"/>
                    <a:gd name="connsiteY67" fmla="*/ 111919 h 483394"/>
                    <a:gd name="connsiteX68" fmla="*/ 404813 w 2483644"/>
                    <a:gd name="connsiteY68" fmla="*/ 102394 h 483394"/>
                    <a:gd name="connsiteX69" fmla="*/ 381000 w 2483644"/>
                    <a:gd name="connsiteY69" fmla="*/ 102394 h 483394"/>
                    <a:gd name="connsiteX70" fmla="*/ 381000 w 2483644"/>
                    <a:gd name="connsiteY70" fmla="*/ 97632 h 483394"/>
                    <a:gd name="connsiteX71" fmla="*/ 340519 w 2483644"/>
                    <a:gd name="connsiteY71" fmla="*/ 97632 h 483394"/>
                    <a:gd name="connsiteX72" fmla="*/ 340519 w 2483644"/>
                    <a:gd name="connsiteY72" fmla="*/ 85725 h 483394"/>
                    <a:gd name="connsiteX73" fmla="*/ 290513 w 2483644"/>
                    <a:gd name="connsiteY73" fmla="*/ 85725 h 483394"/>
                    <a:gd name="connsiteX74" fmla="*/ 290513 w 2483644"/>
                    <a:gd name="connsiteY74" fmla="*/ 78582 h 483394"/>
                    <a:gd name="connsiteX75" fmla="*/ 280988 w 2483644"/>
                    <a:gd name="connsiteY75" fmla="*/ 78582 h 483394"/>
                    <a:gd name="connsiteX76" fmla="*/ 280988 w 2483644"/>
                    <a:gd name="connsiteY76" fmla="*/ 66675 h 483394"/>
                    <a:gd name="connsiteX77" fmla="*/ 257175 w 2483644"/>
                    <a:gd name="connsiteY77" fmla="*/ 66675 h 483394"/>
                    <a:gd name="connsiteX78" fmla="*/ 247650 w 2483644"/>
                    <a:gd name="connsiteY78" fmla="*/ 66675 h 483394"/>
                    <a:gd name="connsiteX79" fmla="*/ 247650 w 2483644"/>
                    <a:gd name="connsiteY79" fmla="*/ 57150 h 483394"/>
                    <a:gd name="connsiteX80" fmla="*/ 228600 w 2483644"/>
                    <a:gd name="connsiteY80" fmla="*/ 57150 h 483394"/>
                    <a:gd name="connsiteX81" fmla="*/ 228600 w 2483644"/>
                    <a:gd name="connsiteY81" fmla="*/ 47625 h 483394"/>
                    <a:gd name="connsiteX82" fmla="*/ 219075 w 2483644"/>
                    <a:gd name="connsiteY82" fmla="*/ 47625 h 483394"/>
                    <a:gd name="connsiteX83" fmla="*/ 219075 w 2483644"/>
                    <a:gd name="connsiteY83" fmla="*/ 42863 h 483394"/>
                    <a:gd name="connsiteX84" fmla="*/ 209550 w 2483644"/>
                    <a:gd name="connsiteY84" fmla="*/ 42863 h 483394"/>
                    <a:gd name="connsiteX85" fmla="*/ 204788 w 2483644"/>
                    <a:gd name="connsiteY85" fmla="*/ 42863 h 483394"/>
                    <a:gd name="connsiteX86" fmla="*/ 202407 w 2483644"/>
                    <a:gd name="connsiteY86" fmla="*/ 40482 h 483394"/>
                    <a:gd name="connsiteX87" fmla="*/ 202407 w 2483644"/>
                    <a:gd name="connsiteY87" fmla="*/ 35719 h 483394"/>
                    <a:gd name="connsiteX88" fmla="*/ 126207 w 2483644"/>
                    <a:gd name="connsiteY88" fmla="*/ 35719 h 483394"/>
                    <a:gd name="connsiteX89" fmla="*/ 126207 w 2483644"/>
                    <a:gd name="connsiteY89" fmla="*/ 28575 h 483394"/>
                    <a:gd name="connsiteX90" fmla="*/ 80963 w 2483644"/>
                    <a:gd name="connsiteY90" fmla="*/ 28575 h 483394"/>
                    <a:gd name="connsiteX91" fmla="*/ 80963 w 2483644"/>
                    <a:gd name="connsiteY91" fmla="*/ 16669 h 483394"/>
                    <a:gd name="connsiteX92" fmla="*/ 42863 w 2483644"/>
                    <a:gd name="connsiteY92" fmla="*/ 16669 h 483394"/>
                    <a:gd name="connsiteX93" fmla="*/ 42863 w 2483644"/>
                    <a:gd name="connsiteY93" fmla="*/ 0 h 483394"/>
                    <a:gd name="connsiteX94" fmla="*/ 0 w 2483644"/>
                    <a:gd name="connsiteY94" fmla="*/ 0 h 48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483644" h="483394">
                      <a:moveTo>
                        <a:pt x="2483644" y="483394"/>
                      </a:moveTo>
                      <a:lnTo>
                        <a:pt x="2228850" y="483394"/>
                      </a:lnTo>
                      <a:lnTo>
                        <a:pt x="2228850" y="445294"/>
                      </a:lnTo>
                      <a:lnTo>
                        <a:pt x="1997869" y="445294"/>
                      </a:lnTo>
                      <a:lnTo>
                        <a:pt x="1997869" y="433388"/>
                      </a:lnTo>
                      <a:lnTo>
                        <a:pt x="1912144" y="433388"/>
                      </a:lnTo>
                      <a:lnTo>
                        <a:pt x="1912144" y="423863"/>
                      </a:lnTo>
                      <a:lnTo>
                        <a:pt x="1866900" y="423863"/>
                      </a:lnTo>
                      <a:lnTo>
                        <a:pt x="1866900" y="419100"/>
                      </a:lnTo>
                      <a:lnTo>
                        <a:pt x="1766888" y="419100"/>
                      </a:lnTo>
                      <a:lnTo>
                        <a:pt x="1766888" y="404813"/>
                      </a:lnTo>
                      <a:lnTo>
                        <a:pt x="1674019" y="404813"/>
                      </a:lnTo>
                      <a:lnTo>
                        <a:pt x="1674019" y="395288"/>
                      </a:lnTo>
                      <a:lnTo>
                        <a:pt x="1621632" y="395288"/>
                      </a:lnTo>
                      <a:lnTo>
                        <a:pt x="1621632" y="390525"/>
                      </a:lnTo>
                      <a:lnTo>
                        <a:pt x="1581150" y="390525"/>
                      </a:lnTo>
                      <a:lnTo>
                        <a:pt x="1581150" y="376238"/>
                      </a:lnTo>
                      <a:lnTo>
                        <a:pt x="1564482" y="376238"/>
                      </a:lnTo>
                      <a:lnTo>
                        <a:pt x="1564482" y="371475"/>
                      </a:lnTo>
                      <a:lnTo>
                        <a:pt x="1483519" y="371475"/>
                      </a:lnTo>
                      <a:lnTo>
                        <a:pt x="1483519" y="369094"/>
                      </a:lnTo>
                      <a:lnTo>
                        <a:pt x="1407319" y="369094"/>
                      </a:lnTo>
                      <a:lnTo>
                        <a:pt x="1407319" y="357188"/>
                      </a:lnTo>
                      <a:lnTo>
                        <a:pt x="1400175" y="357188"/>
                      </a:lnTo>
                      <a:lnTo>
                        <a:pt x="1400175" y="352425"/>
                      </a:lnTo>
                      <a:lnTo>
                        <a:pt x="1326357" y="352425"/>
                      </a:lnTo>
                      <a:lnTo>
                        <a:pt x="1326357" y="335757"/>
                      </a:lnTo>
                      <a:lnTo>
                        <a:pt x="1300163" y="335757"/>
                      </a:lnTo>
                      <a:lnTo>
                        <a:pt x="1300163" y="326232"/>
                      </a:lnTo>
                      <a:lnTo>
                        <a:pt x="1231107" y="326232"/>
                      </a:lnTo>
                      <a:lnTo>
                        <a:pt x="1231107" y="316707"/>
                      </a:lnTo>
                      <a:lnTo>
                        <a:pt x="1169194" y="316707"/>
                      </a:lnTo>
                      <a:lnTo>
                        <a:pt x="1169194" y="307182"/>
                      </a:lnTo>
                      <a:lnTo>
                        <a:pt x="1095375" y="307182"/>
                      </a:lnTo>
                      <a:lnTo>
                        <a:pt x="1095375" y="292894"/>
                      </a:lnTo>
                      <a:lnTo>
                        <a:pt x="1073944" y="292894"/>
                      </a:lnTo>
                      <a:lnTo>
                        <a:pt x="1073944" y="288132"/>
                      </a:lnTo>
                      <a:lnTo>
                        <a:pt x="983457" y="288132"/>
                      </a:lnTo>
                      <a:lnTo>
                        <a:pt x="983457" y="278607"/>
                      </a:lnTo>
                      <a:lnTo>
                        <a:pt x="957263" y="278607"/>
                      </a:lnTo>
                      <a:lnTo>
                        <a:pt x="957263" y="269082"/>
                      </a:lnTo>
                      <a:lnTo>
                        <a:pt x="881063" y="269082"/>
                      </a:lnTo>
                      <a:lnTo>
                        <a:pt x="881063" y="257175"/>
                      </a:lnTo>
                      <a:lnTo>
                        <a:pt x="835819" y="257175"/>
                      </a:lnTo>
                      <a:lnTo>
                        <a:pt x="835819" y="245269"/>
                      </a:lnTo>
                      <a:lnTo>
                        <a:pt x="823913" y="233363"/>
                      </a:lnTo>
                      <a:lnTo>
                        <a:pt x="790575" y="233363"/>
                      </a:lnTo>
                      <a:lnTo>
                        <a:pt x="790575" y="233363"/>
                      </a:lnTo>
                      <a:lnTo>
                        <a:pt x="788194" y="226220"/>
                      </a:lnTo>
                      <a:lnTo>
                        <a:pt x="757238" y="223837"/>
                      </a:lnTo>
                      <a:lnTo>
                        <a:pt x="757238" y="214313"/>
                      </a:lnTo>
                      <a:lnTo>
                        <a:pt x="735807" y="214313"/>
                      </a:lnTo>
                      <a:lnTo>
                        <a:pt x="735807" y="207169"/>
                      </a:lnTo>
                      <a:lnTo>
                        <a:pt x="719138" y="207169"/>
                      </a:lnTo>
                      <a:lnTo>
                        <a:pt x="697707" y="185738"/>
                      </a:lnTo>
                      <a:lnTo>
                        <a:pt x="666750" y="185738"/>
                      </a:lnTo>
                      <a:lnTo>
                        <a:pt x="666750" y="166688"/>
                      </a:lnTo>
                      <a:lnTo>
                        <a:pt x="654844" y="154782"/>
                      </a:lnTo>
                      <a:lnTo>
                        <a:pt x="633413" y="154782"/>
                      </a:lnTo>
                      <a:lnTo>
                        <a:pt x="619125" y="140494"/>
                      </a:lnTo>
                      <a:lnTo>
                        <a:pt x="611982" y="133351"/>
                      </a:lnTo>
                      <a:lnTo>
                        <a:pt x="569119" y="133351"/>
                      </a:lnTo>
                      <a:lnTo>
                        <a:pt x="569119" y="126207"/>
                      </a:lnTo>
                      <a:lnTo>
                        <a:pt x="540544" y="126207"/>
                      </a:lnTo>
                      <a:lnTo>
                        <a:pt x="540544" y="116682"/>
                      </a:lnTo>
                      <a:lnTo>
                        <a:pt x="504825" y="116682"/>
                      </a:lnTo>
                      <a:lnTo>
                        <a:pt x="504825" y="111919"/>
                      </a:lnTo>
                      <a:lnTo>
                        <a:pt x="404813" y="111919"/>
                      </a:lnTo>
                      <a:lnTo>
                        <a:pt x="404813" y="102394"/>
                      </a:lnTo>
                      <a:lnTo>
                        <a:pt x="381000" y="102394"/>
                      </a:lnTo>
                      <a:lnTo>
                        <a:pt x="381000" y="97632"/>
                      </a:lnTo>
                      <a:lnTo>
                        <a:pt x="340519" y="97632"/>
                      </a:lnTo>
                      <a:lnTo>
                        <a:pt x="340519" y="85725"/>
                      </a:lnTo>
                      <a:lnTo>
                        <a:pt x="290513" y="85725"/>
                      </a:lnTo>
                      <a:lnTo>
                        <a:pt x="290513" y="78582"/>
                      </a:lnTo>
                      <a:lnTo>
                        <a:pt x="280988" y="78582"/>
                      </a:lnTo>
                      <a:lnTo>
                        <a:pt x="280988" y="66675"/>
                      </a:lnTo>
                      <a:lnTo>
                        <a:pt x="257175" y="66675"/>
                      </a:lnTo>
                      <a:lnTo>
                        <a:pt x="247650" y="66675"/>
                      </a:lnTo>
                      <a:lnTo>
                        <a:pt x="247650" y="57150"/>
                      </a:lnTo>
                      <a:lnTo>
                        <a:pt x="228600" y="57150"/>
                      </a:lnTo>
                      <a:lnTo>
                        <a:pt x="228600" y="47625"/>
                      </a:lnTo>
                      <a:lnTo>
                        <a:pt x="219075" y="47625"/>
                      </a:lnTo>
                      <a:lnTo>
                        <a:pt x="219075" y="42863"/>
                      </a:lnTo>
                      <a:lnTo>
                        <a:pt x="209550" y="42863"/>
                      </a:lnTo>
                      <a:lnTo>
                        <a:pt x="204788" y="42863"/>
                      </a:lnTo>
                      <a:lnTo>
                        <a:pt x="202407" y="40482"/>
                      </a:lnTo>
                      <a:lnTo>
                        <a:pt x="202407" y="35719"/>
                      </a:lnTo>
                      <a:lnTo>
                        <a:pt x="126207" y="35719"/>
                      </a:lnTo>
                      <a:lnTo>
                        <a:pt x="126207" y="28575"/>
                      </a:lnTo>
                      <a:lnTo>
                        <a:pt x="80963" y="28575"/>
                      </a:lnTo>
                      <a:lnTo>
                        <a:pt x="80963" y="16669"/>
                      </a:lnTo>
                      <a:lnTo>
                        <a:pt x="42863" y="16669"/>
                      </a:lnTo>
                      <a:lnTo>
                        <a:pt x="42863" y="0"/>
                      </a:lnTo>
                      <a:lnTo>
                        <a:pt x="0" y="0"/>
                      </a:lnTo>
                    </a:path>
                  </a:pathLst>
                </a:cu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Freihandform: Form 7">
                  <a:extLst>
                    <a:ext uri="{FF2B5EF4-FFF2-40B4-BE49-F238E27FC236}">
                      <a16:creationId xmlns="" xmlns:a16="http://schemas.microsoft.com/office/drawing/2014/main" id="{8AD90A32-9B4B-42F2-9161-E1A8DEAD1220}"/>
                    </a:ext>
                  </a:extLst>
                </p:cNvPr>
                <p:cNvSpPr/>
                <p:nvPr/>
              </p:nvSpPr>
              <p:spPr>
                <a:xfrm>
                  <a:off x="3824086" y="1778189"/>
                  <a:ext cx="28867" cy="24556"/>
                </a:xfrm>
                <a:custGeom>
                  <a:avLst/>
                  <a:gdLst>
                    <a:gd name="connsiteX0" fmla="*/ 202 w 28867"/>
                    <a:gd name="connsiteY0" fmla="*/ 605 h 24556"/>
                    <a:gd name="connsiteX1" fmla="*/ 16870 w 28867"/>
                    <a:gd name="connsiteY1" fmla="*/ 7749 h 24556"/>
                    <a:gd name="connsiteX2" fmla="*/ 28777 w 28867"/>
                    <a:gd name="connsiteY2" fmla="*/ 24417 h 24556"/>
                    <a:gd name="connsiteX3" fmla="*/ 202 w 28867"/>
                    <a:gd name="connsiteY3" fmla="*/ 605 h 24556"/>
                  </a:gdLst>
                  <a:ahLst/>
                  <a:cxnLst>
                    <a:cxn ang="0">
                      <a:pos x="connsiteX0" y="connsiteY0"/>
                    </a:cxn>
                    <a:cxn ang="0">
                      <a:pos x="connsiteX1" y="connsiteY1"/>
                    </a:cxn>
                    <a:cxn ang="0">
                      <a:pos x="connsiteX2" y="connsiteY2"/>
                    </a:cxn>
                    <a:cxn ang="0">
                      <a:pos x="connsiteX3" y="connsiteY3"/>
                    </a:cxn>
                  </a:cxnLst>
                  <a:rect l="l" t="t" r="r" b="b"/>
                  <a:pathLst>
                    <a:path w="28867" h="24556">
                      <a:moveTo>
                        <a:pt x="202" y="605"/>
                      </a:moveTo>
                      <a:cubicBezTo>
                        <a:pt x="-1782" y="-2173"/>
                        <a:pt x="11314" y="5368"/>
                        <a:pt x="16870" y="7749"/>
                      </a:cubicBezTo>
                      <a:cubicBezTo>
                        <a:pt x="20839" y="13305"/>
                        <a:pt x="24241" y="19314"/>
                        <a:pt x="28777" y="24417"/>
                      </a:cubicBezTo>
                      <a:cubicBezTo>
                        <a:pt x="30678" y="26556"/>
                        <a:pt x="2186" y="3383"/>
                        <a:pt x="202" y="605"/>
                      </a:cubicBezTo>
                      <a:close/>
                    </a:path>
                  </a:pathLst>
                </a:custGeom>
                <a:solidFill>
                  <a:srgbClr val="004D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Freihandform: Form 8">
                  <a:extLst>
                    <a:ext uri="{FF2B5EF4-FFF2-40B4-BE49-F238E27FC236}">
                      <a16:creationId xmlns="" xmlns:a16="http://schemas.microsoft.com/office/drawing/2014/main" id="{5689E05F-991D-42B2-AC49-B198EE3937B5}"/>
                    </a:ext>
                  </a:extLst>
                </p:cNvPr>
                <p:cNvSpPr/>
                <p:nvPr/>
              </p:nvSpPr>
              <p:spPr>
                <a:xfrm>
                  <a:off x="3843338" y="1785938"/>
                  <a:ext cx="454818" cy="119062"/>
                </a:xfrm>
                <a:custGeom>
                  <a:avLst/>
                  <a:gdLst>
                    <a:gd name="connsiteX0" fmla="*/ 454818 w 454818"/>
                    <a:gd name="connsiteY0" fmla="*/ 119062 h 119062"/>
                    <a:gd name="connsiteX1" fmla="*/ 383381 w 454818"/>
                    <a:gd name="connsiteY1" fmla="*/ 116681 h 119062"/>
                    <a:gd name="connsiteX2" fmla="*/ 383381 w 454818"/>
                    <a:gd name="connsiteY2" fmla="*/ 104775 h 119062"/>
                    <a:gd name="connsiteX3" fmla="*/ 345281 w 454818"/>
                    <a:gd name="connsiteY3" fmla="*/ 104775 h 119062"/>
                    <a:gd name="connsiteX4" fmla="*/ 345281 w 454818"/>
                    <a:gd name="connsiteY4" fmla="*/ 97631 h 119062"/>
                    <a:gd name="connsiteX5" fmla="*/ 295275 w 454818"/>
                    <a:gd name="connsiteY5" fmla="*/ 97631 h 119062"/>
                    <a:gd name="connsiteX6" fmla="*/ 290512 w 454818"/>
                    <a:gd name="connsiteY6" fmla="*/ 92868 h 119062"/>
                    <a:gd name="connsiteX7" fmla="*/ 250031 w 454818"/>
                    <a:gd name="connsiteY7" fmla="*/ 92868 h 119062"/>
                    <a:gd name="connsiteX8" fmla="*/ 250031 w 454818"/>
                    <a:gd name="connsiteY8" fmla="*/ 83343 h 119062"/>
                    <a:gd name="connsiteX9" fmla="*/ 230981 w 454818"/>
                    <a:gd name="connsiteY9" fmla="*/ 83343 h 119062"/>
                    <a:gd name="connsiteX10" fmla="*/ 230981 w 454818"/>
                    <a:gd name="connsiteY10" fmla="*/ 78581 h 119062"/>
                    <a:gd name="connsiteX11" fmla="*/ 223837 w 454818"/>
                    <a:gd name="connsiteY11" fmla="*/ 78581 h 119062"/>
                    <a:gd name="connsiteX12" fmla="*/ 223837 w 454818"/>
                    <a:gd name="connsiteY12" fmla="*/ 73818 h 119062"/>
                    <a:gd name="connsiteX13" fmla="*/ 202406 w 454818"/>
                    <a:gd name="connsiteY13" fmla="*/ 73818 h 119062"/>
                    <a:gd name="connsiteX14" fmla="*/ 202406 w 454818"/>
                    <a:gd name="connsiteY14" fmla="*/ 52387 h 119062"/>
                    <a:gd name="connsiteX15" fmla="*/ 128587 w 454818"/>
                    <a:gd name="connsiteY15" fmla="*/ 52387 h 119062"/>
                    <a:gd name="connsiteX16" fmla="*/ 128587 w 454818"/>
                    <a:gd name="connsiteY16" fmla="*/ 40481 h 119062"/>
                    <a:gd name="connsiteX17" fmla="*/ 119062 w 454818"/>
                    <a:gd name="connsiteY17" fmla="*/ 40481 h 119062"/>
                    <a:gd name="connsiteX18" fmla="*/ 119062 w 454818"/>
                    <a:gd name="connsiteY18" fmla="*/ 35718 h 119062"/>
                    <a:gd name="connsiteX19" fmla="*/ 114300 w 454818"/>
                    <a:gd name="connsiteY19" fmla="*/ 35718 h 119062"/>
                    <a:gd name="connsiteX20" fmla="*/ 114300 w 454818"/>
                    <a:gd name="connsiteY20" fmla="*/ 30956 h 119062"/>
                    <a:gd name="connsiteX21" fmla="*/ 78581 w 454818"/>
                    <a:gd name="connsiteY21" fmla="*/ 30956 h 119062"/>
                    <a:gd name="connsiteX22" fmla="*/ 78581 w 454818"/>
                    <a:gd name="connsiteY22" fmla="*/ 21431 h 119062"/>
                    <a:gd name="connsiteX23" fmla="*/ 45243 w 454818"/>
                    <a:gd name="connsiteY23" fmla="*/ 21431 h 119062"/>
                    <a:gd name="connsiteX24" fmla="*/ 45243 w 454818"/>
                    <a:gd name="connsiteY24" fmla="*/ 16668 h 119062"/>
                    <a:gd name="connsiteX25" fmla="*/ 16668 w 454818"/>
                    <a:gd name="connsiteY25" fmla="*/ 16668 h 119062"/>
                    <a:gd name="connsiteX26" fmla="*/ 14287 w 454818"/>
                    <a:gd name="connsiteY26" fmla="*/ 14287 h 119062"/>
                    <a:gd name="connsiteX27" fmla="*/ 14287 w 454818"/>
                    <a:gd name="connsiteY27" fmla="*/ 11906 h 119062"/>
                    <a:gd name="connsiteX28" fmla="*/ 9525 w 454818"/>
                    <a:gd name="connsiteY28" fmla="*/ 11906 h 119062"/>
                    <a:gd name="connsiteX29" fmla="*/ 7144 w 454818"/>
                    <a:gd name="connsiteY29" fmla="*/ 9525 h 119062"/>
                    <a:gd name="connsiteX30" fmla="*/ 7144 w 454818"/>
                    <a:gd name="connsiteY30" fmla="*/ 7143 h 119062"/>
                    <a:gd name="connsiteX31" fmla="*/ 1 w 454818"/>
                    <a:gd name="connsiteY31" fmla="*/ 0 h 119062"/>
                    <a:gd name="connsiteX32" fmla="*/ 0 w 454818"/>
                    <a:gd name="connsiteY32"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4818" h="119062">
                      <a:moveTo>
                        <a:pt x="454818" y="119062"/>
                      </a:moveTo>
                      <a:lnTo>
                        <a:pt x="383381" y="116681"/>
                      </a:lnTo>
                      <a:lnTo>
                        <a:pt x="383381" y="104775"/>
                      </a:lnTo>
                      <a:lnTo>
                        <a:pt x="345281" y="104775"/>
                      </a:lnTo>
                      <a:lnTo>
                        <a:pt x="345281" y="97631"/>
                      </a:lnTo>
                      <a:lnTo>
                        <a:pt x="295275" y="97631"/>
                      </a:lnTo>
                      <a:lnTo>
                        <a:pt x="290512" y="92868"/>
                      </a:lnTo>
                      <a:lnTo>
                        <a:pt x="250031" y="92868"/>
                      </a:lnTo>
                      <a:lnTo>
                        <a:pt x="250031" y="83343"/>
                      </a:lnTo>
                      <a:lnTo>
                        <a:pt x="230981" y="83343"/>
                      </a:lnTo>
                      <a:lnTo>
                        <a:pt x="230981" y="78581"/>
                      </a:lnTo>
                      <a:lnTo>
                        <a:pt x="223837" y="78581"/>
                      </a:lnTo>
                      <a:lnTo>
                        <a:pt x="223837" y="73818"/>
                      </a:lnTo>
                      <a:lnTo>
                        <a:pt x="202406" y="73818"/>
                      </a:lnTo>
                      <a:lnTo>
                        <a:pt x="202406" y="52387"/>
                      </a:lnTo>
                      <a:lnTo>
                        <a:pt x="128587" y="52387"/>
                      </a:lnTo>
                      <a:lnTo>
                        <a:pt x="128587" y="40481"/>
                      </a:lnTo>
                      <a:lnTo>
                        <a:pt x="119062" y="40481"/>
                      </a:lnTo>
                      <a:lnTo>
                        <a:pt x="119062" y="35718"/>
                      </a:lnTo>
                      <a:lnTo>
                        <a:pt x="114300" y="35718"/>
                      </a:lnTo>
                      <a:lnTo>
                        <a:pt x="114300" y="30956"/>
                      </a:lnTo>
                      <a:lnTo>
                        <a:pt x="78581" y="30956"/>
                      </a:lnTo>
                      <a:lnTo>
                        <a:pt x="78581" y="21431"/>
                      </a:lnTo>
                      <a:lnTo>
                        <a:pt x="45243" y="21431"/>
                      </a:lnTo>
                      <a:lnTo>
                        <a:pt x="45243" y="16668"/>
                      </a:lnTo>
                      <a:lnTo>
                        <a:pt x="16668" y="16668"/>
                      </a:lnTo>
                      <a:lnTo>
                        <a:pt x="14287" y="14287"/>
                      </a:lnTo>
                      <a:lnTo>
                        <a:pt x="14287" y="11906"/>
                      </a:lnTo>
                      <a:lnTo>
                        <a:pt x="9525" y="11906"/>
                      </a:lnTo>
                      <a:lnTo>
                        <a:pt x="7144" y="9525"/>
                      </a:lnTo>
                      <a:lnTo>
                        <a:pt x="7144" y="7143"/>
                      </a:lnTo>
                      <a:lnTo>
                        <a:pt x="1" y="0"/>
                      </a:lnTo>
                      <a:lnTo>
                        <a:pt x="0" y="0"/>
                      </a:lnTo>
                    </a:path>
                  </a:pathLst>
                </a:cu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16" name="Freihandform: Form 15">
                <a:extLst>
                  <a:ext uri="{FF2B5EF4-FFF2-40B4-BE49-F238E27FC236}">
                    <a16:creationId xmlns="" xmlns:a16="http://schemas.microsoft.com/office/drawing/2014/main" id="{951AC5B7-5036-4C2F-A2F1-6320F28D0B6D}"/>
                  </a:ext>
                </a:extLst>
              </p:cNvPr>
              <p:cNvSpPr/>
              <p:nvPr/>
            </p:nvSpPr>
            <p:spPr>
              <a:xfrm>
                <a:off x="6711602" y="2372680"/>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6" name="Freihandform: Form 45">
                <a:extLst>
                  <a:ext uri="{FF2B5EF4-FFF2-40B4-BE49-F238E27FC236}">
                    <a16:creationId xmlns="" xmlns:a16="http://schemas.microsoft.com/office/drawing/2014/main" id="{E43FB4CC-CF6A-4590-AF45-48DCE9312E6A}"/>
                  </a:ext>
                </a:extLst>
              </p:cNvPr>
              <p:cNvSpPr/>
              <p:nvPr/>
            </p:nvSpPr>
            <p:spPr>
              <a:xfrm>
                <a:off x="6630638" y="2372679"/>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7" name="Freihandform: Form 46">
                <a:extLst>
                  <a:ext uri="{FF2B5EF4-FFF2-40B4-BE49-F238E27FC236}">
                    <a16:creationId xmlns="" xmlns:a16="http://schemas.microsoft.com/office/drawing/2014/main" id="{2C338881-E0EE-4A33-95E8-DDE2C87C52EB}"/>
                  </a:ext>
                </a:extLst>
              </p:cNvPr>
              <p:cNvSpPr/>
              <p:nvPr/>
            </p:nvSpPr>
            <p:spPr>
              <a:xfrm>
                <a:off x="6530626" y="2372678"/>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1238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9" name="Freihandform: Form 48">
                <a:extLst>
                  <a:ext uri="{FF2B5EF4-FFF2-40B4-BE49-F238E27FC236}">
                    <a16:creationId xmlns="" xmlns:a16="http://schemas.microsoft.com/office/drawing/2014/main" id="{D82F7530-82F0-4199-94D7-11564BDF36E4}"/>
                  </a:ext>
                </a:extLst>
              </p:cNvPr>
              <p:cNvSpPr/>
              <p:nvPr/>
            </p:nvSpPr>
            <p:spPr>
              <a:xfrm>
                <a:off x="6418707" y="2332199"/>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952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0" name="Freihandform: Form 49">
                <a:extLst>
                  <a:ext uri="{FF2B5EF4-FFF2-40B4-BE49-F238E27FC236}">
                    <a16:creationId xmlns="" xmlns:a16="http://schemas.microsoft.com/office/drawing/2014/main" id="{2DD48C11-BF16-4D02-85F6-CEA784939949}"/>
                  </a:ext>
                </a:extLst>
              </p:cNvPr>
              <p:cNvSpPr/>
              <p:nvPr/>
            </p:nvSpPr>
            <p:spPr>
              <a:xfrm>
                <a:off x="6292502" y="2332200"/>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130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1" name="Freihandform: Form 50">
                <a:extLst>
                  <a:ext uri="{FF2B5EF4-FFF2-40B4-BE49-F238E27FC236}">
                    <a16:creationId xmlns="" xmlns:a16="http://schemas.microsoft.com/office/drawing/2014/main" id="{D72E656A-BA71-4258-9C75-F9B77726D377}"/>
                  </a:ext>
                </a:extLst>
              </p:cNvPr>
              <p:cNvSpPr/>
              <p:nvPr/>
            </p:nvSpPr>
            <p:spPr>
              <a:xfrm>
                <a:off x="6192490" y="2325059"/>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1143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2" name="Freihandform: Form 51">
                <a:extLst>
                  <a:ext uri="{FF2B5EF4-FFF2-40B4-BE49-F238E27FC236}">
                    <a16:creationId xmlns="" xmlns:a16="http://schemas.microsoft.com/office/drawing/2014/main" id="{7E74ED29-44C8-459D-BD6F-5A87C59FF137}"/>
                  </a:ext>
                </a:extLst>
              </p:cNvPr>
              <p:cNvSpPr/>
              <p:nvPr/>
            </p:nvSpPr>
            <p:spPr>
              <a:xfrm>
                <a:off x="6130576" y="2317920"/>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730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3" name="Freihandform: Form 52">
                <a:extLst>
                  <a:ext uri="{FF2B5EF4-FFF2-40B4-BE49-F238E27FC236}">
                    <a16:creationId xmlns="" xmlns:a16="http://schemas.microsoft.com/office/drawing/2014/main" id="{DF6A3F82-640E-4AFB-9DA2-7E6FBFA902BB}"/>
                  </a:ext>
                </a:extLst>
              </p:cNvPr>
              <p:cNvSpPr/>
              <p:nvPr/>
            </p:nvSpPr>
            <p:spPr>
              <a:xfrm>
                <a:off x="6051995" y="2306019"/>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1238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4" name="Freihandform: Form 53">
                <a:extLst>
                  <a:ext uri="{FF2B5EF4-FFF2-40B4-BE49-F238E27FC236}">
                    <a16:creationId xmlns="" xmlns:a16="http://schemas.microsoft.com/office/drawing/2014/main" id="{4BFFFA12-DED9-4FBC-8D18-0F803D07B306}"/>
                  </a:ext>
                </a:extLst>
              </p:cNvPr>
              <p:cNvSpPr/>
              <p:nvPr/>
            </p:nvSpPr>
            <p:spPr>
              <a:xfrm>
                <a:off x="5951981" y="2294118"/>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1238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5" name="Freihandform: Form 54">
                <a:extLst>
                  <a:ext uri="{FF2B5EF4-FFF2-40B4-BE49-F238E27FC236}">
                    <a16:creationId xmlns="" xmlns:a16="http://schemas.microsoft.com/office/drawing/2014/main" id="{55F9F40D-8AA7-4182-AF1C-8128687DC29A}"/>
                  </a:ext>
                </a:extLst>
              </p:cNvPr>
              <p:cNvSpPr/>
              <p:nvPr/>
            </p:nvSpPr>
            <p:spPr>
              <a:xfrm>
                <a:off x="5887686" y="2291747"/>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1047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6" name="Freihandform: Form 55">
                <a:extLst>
                  <a:ext uri="{FF2B5EF4-FFF2-40B4-BE49-F238E27FC236}">
                    <a16:creationId xmlns="" xmlns:a16="http://schemas.microsoft.com/office/drawing/2014/main" id="{00CF2E77-F7E1-4FFB-B653-49AAB373D2A9}"/>
                  </a:ext>
                </a:extLst>
              </p:cNvPr>
              <p:cNvSpPr/>
              <p:nvPr/>
            </p:nvSpPr>
            <p:spPr>
              <a:xfrm>
                <a:off x="5866252" y="2286996"/>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7" name="Freihandform: Form 56">
                <a:extLst>
                  <a:ext uri="{FF2B5EF4-FFF2-40B4-BE49-F238E27FC236}">
                    <a16:creationId xmlns="" xmlns:a16="http://schemas.microsoft.com/office/drawing/2014/main" id="{29ABCD4E-E73E-4821-9CF3-84141438CD32}"/>
                  </a:ext>
                </a:extLst>
              </p:cNvPr>
              <p:cNvSpPr/>
              <p:nvPr/>
            </p:nvSpPr>
            <p:spPr>
              <a:xfrm>
                <a:off x="5823389" y="2277485"/>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476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8" name="Freihandform: Form 57">
                <a:extLst>
                  <a:ext uri="{FF2B5EF4-FFF2-40B4-BE49-F238E27FC236}">
                    <a16:creationId xmlns="" xmlns:a16="http://schemas.microsoft.com/office/drawing/2014/main" id="{2F95757F-3EC6-4E76-ADBB-36B76D97AFD0}"/>
                  </a:ext>
                </a:extLst>
              </p:cNvPr>
              <p:cNvSpPr/>
              <p:nvPr/>
            </p:nvSpPr>
            <p:spPr>
              <a:xfrm>
                <a:off x="5801955" y="2265595"/>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9" name="Freihandform: Form 58">
                <a:extLst>
                  <a:ext uri="{FF2B5EF4-FFF2-40B4-BE49-F238E27FC236}">
                    <a16:creationId xmlns="" xmlns:a16="http://schemas.microsoft.com/office/drawing/2014/main" id="{D6376D22-A7FC-4962-9FD4-A569AED832F1}"/>
                  </a:ext>
                </a:extLst>
              </p:cNvPr>
              <p:cNvSpPr/>
              <p:nvPr/>
            </p:nvSpPr>
            <p:spPr>
              <a:xfrm>
                <a:off x="5773378" y="2258468"/>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539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0" name="Freihandform: Form 59">
                <a:extLst>
                  <a:ext uri="{FF2B5EF4-FFF2-40B4-BE49-F238E27FC236}">
                    <a16:creationId xmlns="" xmlns:a16="http://schemas.microsoft.com/office/drawing/2014/main" id="{8B5C0CAE-315B-418B-860E-16F19D3094BD}"/>
                  </a:ext>
                </a:extLst>
              </p:cNvPr>
              <p:cNvSpPr/>
              <p:nvPr/>
            </p:nvSpPr>
            <p:spPr>
              <a:xfrm>
                <a:off x="5663838" y="2251342"/>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49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1" name="Freihandform: Form 60">
                <a:extLst>
                  <a:ext uri="{FF2B5EF4-FFF2-40B4-BE49-F238E27FC236}">
                    <a16:creationId xmlns="" xmlns:a16="http://schemas.microsoft.com/office/drawing/2014/main" id="{4D8F6927-ECCA-4059-8787-FB6C18705DE6}"/>
                  </a:ext>
                </a:extLst>
              </p:cNvPr>
              <p:cNvSpPr/>
              <p:nvPr/>
            </p:nvSpPr>
            <p:spPr>
              <a:xfrm>
                <a:off x="5609061" y="2241835"/>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2" name="Freihandform: Form 61">
                <a:extLst>
                  <a:ext uri="{FF2B5EF4-FFF2-40B4-BE49-F238E27FC236}">
                    <a16:creationId xmlns="" xmlns:a16="http://schemas.microsoft.com/office/drawing/2014/main" id="{509DF8EC-6FC8-4C6A-A384-1EC21814C3DB}"/>
                  </a:ext>
                </a:extLst>
              </p:cNvPr>
              <p:cNvSpPr/>
              <p:nvPr/>
            </p:nvSpPr>
            <p:spPr>
              <a:xfrm>
                <a:off x="5573334" y="2232328"/>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4" name="Freihandform: Form 63">
                <a:extLst>
                  <a:ext uri="{FF2B5EF4-FFF2-40B4-BE49-F238E27FC236}">
                    <a16:creationId xmlns="" xmlns:a16="http://schemas.microsoft.com/office/drawing/2014/main" id="{110DCA06-354A-46B9-BF8A-47077838F51F}"/>
                  </a:ext>
                </a:extLst>
              </p:cNvPr>
              <p:cNvSpPr/>
              <p:nvPr/>
            </p:nvSpPr>
            <p:spPr>
              <a:xfrm>
                <a:off x="5347104" y="2191867"/>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5" name="Freihandform: Form 64">
                <a:extLst>
                  <a:ext uri="{FF2B5EF4-FFF2-40B4-BE49-F238E27FC236}">
                    <a16:creationId xmlns="" xmlns:a16="http://schemas.microsoft.com/office/drawing/2014/main" id="{DD815F3C-021C-4FA2-8468-E5720BCD3BA6}"/>
                  </a:ext>
                </a:extLst>
              </p:cNvPr>
              <p:cNvSpPr/>
              <p:nvPr/>
            </p:nvSpPr>
            <p:spPr>
              <a:xfrm>
                <a:off x="5113731" y="2151406"/>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6" name="Freihandform: Form 65">
                <a:extLst>
                  <a:ext uri="{FF2B5EF4-FFF2-40B4-BE49-F238E27FC236}">
                    <a16:creationId xmlns="" xmlns:a16="http://schemas.microsoft.com/office/drawing/2014/main" id="{0F09C1B3-2BAD-4D57-A629-919C592CD1D3}"/>
                  </a:ext>
                </a:extLst>
              </p:cNvPr>
              <p:cNvSpPr/>
              <p:nvPr/>
            </p:nvSpPr>
            <p:spPr>
              <a:xfrm>
                <a:off x="4820825" y="2020459"/>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49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7" name="Freihandform: Form 66">
                <a:extLst>
                  <a:ext uri="{FF2B5EF4-FFF2-40B4-BE49-F238E27FC236}">
                    <a16:creationId xmlns="" xmlns:a16="http://schemas.microsoft.com/office/drawing/2014/main" id="{17BC5A6E-026F-4C55-9063-D3E715734030}"/>
                  </a:ext>
                </a:extLst>
              </p:cNvPr>
              <p:cNvSpPr/>
              <p:nvPr/>
            </p:nvSpPr>
            <p:spPr>
              <a:xfrm>
                <a:off x="4756519" y="2003813"/>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49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8" name="Freihandform: Form 67">
                <a:extLst>
                  <a:ext uri="{FF2B5EF4-FFF2-40B4-BE49-F238E27FC236}">
                    <a16:creationId xmlns="" xmlns:a16="http://schemas.microsoft.com/office/drawing/2014/main" id="{0069926C-DE03-4667-96C2-95BA4C6DE821}"/>
                  </a:ext>
                </a:extLst>
              </p:cNvPr>
              <p:cNvSpPr/>
              <p:nvPr/>
            </p:nvSpPr>
            <p:spPr>
              <a:xfrm>
                <a:off x="4554099" y="1972880"/>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49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9" name="Freihandform: Form 68">
                <a:extLst>
                  <a:ext uri="{FF2B5EF4-FFF2-40B4-BE49-F238E27FC236}">
                    <a16:creationId xmlns="" xmlns:a16="http://schemas.microsoft.com/office/drawing/2014/main" id="{4763AC08-472E-4D4D-A617-B3C7B19723B2}"/>
                  </a:ext>
                </a:extLst>
              </p:cNvPr>
              <p:cNvSpPr/>
              <p:nvPr/>
            </p:nvSpPr>
            <p:spPr>
              <a:xfrm>
                <a:off x="4420735" y="1922897"/>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49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0" name="Freihandform: Form 69">
                <a:extLst>
                  <a:ext uri="{FF2B5EF4-FFF2-40B4-BE49-F238E27FC236}">
                    <a16:creationId xmlns="" xmlns:a16="http://schemas.microsoft.com/office/drawing/2014/main" id="{5B3AD78A-3185-438F-A897-AC146EEF64A6}"/>
                  </a:ext>
                </a:extLst>
              </p:cNvPr>
              <p:cNvSpPr/>
              <p:nvPr/>
            </p:nvSpPr>
            <p:spPr>
              <a:xfrm>
                <a:off x="4330233" y="1911013"/>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1" name="Freihandform: Form 70">
                <a:extLst>
                  <a:ext uri="{FF2B5EF4-FFF2-40B4-BE49-F238E27FC236}">
                    <a16:creationId xmlns="" xmlns:a16="http://schemas.microsoft.com/office/drawing/2014/main" id="{8BDE7B3F-D93A-47A7-884E-91E2B04C32CE}"/>
                  </a:ext>
                </a:extLst>
              </p:cNvPr>
              <p:cNvSpPr/>
              <p:nvPr/>
            </p:nvSpPr>
            <p:spPr>
              <a:xfrm>
                <a:off x="4292119" y="1896748"/>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2" name="Freihandform: Form 71">
                <a:extLst>
                  <a:ext uri="{FF2B5EF4-FFF2-40B4-BE49-F238E27FC236}">
                    <a16:creationId xmlns="" xmlns:a16="http://schemas.microsoft.com/office/drawing/2014/main" id="{D28E154D-CC7D-4E15-8AE5-A93C31774737}"/>
                  </a:ext>
                </a:extLst>
              </p:cNvPr>
              <p:cNvSpPr/>
              <p:nvPr/>
            </p:nvSpPr>
            <p:spPr>
              <a:xfrm>
                <a:off x="4249243" y="1887245"/>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5" name="Freihandform: Form 74">
                <a:extLst>
                  <a:ext uri="{FF2B5EF4-FFF2-40B4-BE49-F238E27FC236}">
                    <a16:creationId xmlns="" xmlns:a16="http://schemas.microsoft.com/office/drawing/2014/main" id="{D2E73796-103D-4089-BF3F-03D5A152E735}"/>
                  </a:ext>
                </a:extLst>
              </p:cNvPr>
              <p:cNvSpPr/>
              <p:nvPr/>
            </p:nvSpPr>
            <p:spPr>
              <a:xfrm>
                <a:off x="4230177" y="1875361"/>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7" name="Freihandform: Form 76">
                <a:extLst>
                  <a:ext uri="{FF2B5EF4-FFF2-40B4-BE49-F238E27FC236}">
                    <a16:creationId xmlns="" xmlns:a16="http://schemas.microsoft.com/office/drawing/2014/main" id="{513A7764-455C-4DE1-BD5A-2ED6F76DE0AD}"/>
                  </a:ext>
                </a:extLst>
              </p:cNvPr>
              <p:cNvSpPr/>
              <p:nvPr/>
            </p:nvSpPr>
            <p:spPr>
              <a:xfrm>
                <a:off x="4049185" y="1830141"/>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8" name="Freihandform: Form 77">
                <a:extLst>
                  <a:ext uri="{FF2B5EF4-FFF2-40B4-BE49-F238E27FC236}">
                    <a16:creationId xmlns="" xmlns:a16="http://schemas.microsoft.com/office/drawing/2014/main" id="{71B15769-7C60-4395-BE11-1DCBE8A336AC}"/>
                  </a:ext>
                </a:extLst>
              </p:cNvPr>
              <p:cNvSpPr/>
              <p:nvPr/>
            </p:nvSpPr>
            <p:spPr>
              <a:xfrm>
                <a:off x="4032499" y="1820641"/>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2" name="Freihandform: Form 81">
                <a:extLst>
                  <a:ext uri="{FF2B5EF4-FFF2-40B4-BE49-F238E27FC236}">
                    <a16:creationId xmlns="" xmlns:a16="http://schemas.microsoft.com/office/drawing/2014/main" id="{400F5294-F28F-4183-B918-5470676A2579}"/>
                  </a:ext>
                </a:extLst>
              </p:cNvPr>
              <p:cNvSpPr/>
              <p:nvPr/>
            </p:nvSpPr>
            <p:spPr>
              <a:xfrm>
                <a:off x="3980096" y="1820666"/>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19" name="Gruppieren 18">
              <a:extLst>
                <a:ext uri="{FF2B5EF4-FFF2-40B4-BE49-F238E27FC236}">
                  <a16:creationId xmlns="" xmlns:a16="http://schemas.microsoft.com/office/drawing/2014/main" id="{4905C61A-4DF5-4552-9A7D-4768AFDDBA23}"/>
                </a:ext>
              </a:extLst>
            </p:cNvPr>
            <p:cNvGrpSpPr/>
            <p:nvPr/>
          </p:nvGrpSpPr>
          <p:grpSpPr>
            <a:xfrm>
              <a:off x="2185988" y="41875"/>
              <a:ext cx="1666874" cy="381286"/>
              <a:chOff x="2185988" y="1416558"/>
              <a:chExt cx="1666874" cy="381286"/>
            </a:xfrm>
          </p:grpSpPr>
          <p:sp>
            <p:nvSpPr>
              <p:cNvPr id="7" name="Freihandform: Form 6">
                <a:extLst>
                  <a:ext uri="{FF2B5EF4-FFF2-40B4-BE49-F238E27FC236}">
                    <a16:creationId xmlns="" xmlns:a16="http://schemas.microsoft.com/office/drawing/2014/main" id="{7C9DB4F8-FFF0-4AA7-8208-AA5E25F8308F}"/>
                  </a:ext>
                </a:extLst>
              </p:cNvPr>
              <p:cNvSpPr/>
              <p:nvPr/>
            </p:nvSpPr>
            <p:spPr>
              <a:xfrm>
                <a:off x="2185988" y="1435894"/>
                <a:ext cx="1666874" cy="361950"/>
              </a:xfrm>
              <a:custGeom>
                <a:avLst/>
                <a:gdLst>
                  <a:gd name="connsiteX0" fmla="*/ 0 w 1666874"/>
                  <a:gd name="connsiteY0" fmla="*/ 0 h 361950"/>
                  <a:gd name="connsiteX1" fmla="*/ 95250 w 1666874"/>
                  <a:gd name="connsiteY1" fmla="*/ 0 h 361950"/>
                  <a:gd name="connsiteX2" fmla="*/ 95250 w 1666874"/>
                  <a:gd name="connsiteY2" fmla="*/ 11906 h 361950"/>
                  <a:gd name="connsiteX3" fmla="*/ 140493 w 1666874"/>
                  <a:gd name="connsiteY3" fmla="*/ 11906 h 361950"/>
                  <a:gd name="connsiteX4" fmla="*/ 140493 w 1666874"/>
                  <a:gd name="connsiteY4" fmla="*/ 16669 h 361950"/>
                  <a:gd name="connsiteX5" fmla="*/ 207168 w 1666874"/>
                  <a:gd name="connsiteY5" fmla="*/ 16669 h 361950"/>
                  <a:gd name="connsiteX6" fmla="*/ 207168 w 1666874"/>
                  <a:gd name="connsiteY6" fmla="*/ 28575 h 361950"/>
                  <a:gd name="connsiteX7" fmla="*/ 280987 w 1666874"/>
                  <a:gd name="connsiteY7" fmla="*/ 28575 h 361950"/>
                  <a:gd name="connsiteX8" fmla="*/ 280987 w 1666874"/>
                  <a:gd name="connsiteY8" fmla="*/ 42862 h 361950"/>
                  <a:gd name="connsiteX9" fmla="*/ 328612 w 1666874"/>
                  <a:gd name="connsiteY9" fmla="*/ 42862 h 361950"/>
                  <a:gd name="connsiteX10" fmla="*/ 328612 w 1666874"/>
                  <a:gd name="connsiteY10" fmla="*/ 47625 h 361950"/>
                  <a:gd name="connsiteX11" fmla="*/ 383381 w 1666874"/>
                  <a:gd name="connsiteY11" fmla="*/ 47625 h 361950"/>
                  <a:gd name="connsiteX12" fmla="*/ 383381 w 1666874"/>
                  <a:gd name="connsiteY12" fmla="*/ 54769 h 361950"/>
                  <a:gd name="connsiteX13" fmla="*/ 531018 w 1666874"/>
                  <a:gd name="connsiteY13" fmla="*/ 54769 h 361950"/>
                  <a:gd name="connsiteX14" fmla="*/ 531018 w 1666874"/>
                  <a:gd name="connsiteY14" fmla="*/ 61912 h 361950"/>
                  <a:gd name="connsiteX15" fmla="*/ 640556 w 1666874"/>
                  <a:gd name="connsiteY15" fmla="*/ 61912 h 361950"/>
                  <a:gd name="connsiteX16" fmla="*/ 640556 w 1666874"/>
                  <a:gd name="connsiteY16" fmla="*/ 71437 h 361950"/>
                  <a:gd name="connsiteX17" fmla="*/ 659606 w 1666874"/>
                  <a:gd name="connsiteY17" fmla="*/ 71437 h 361950"/>
                  <a:gd name="connsiteX18" fmla="*/ 659606 w 1666874"/>
                  <a:gd name="connsiteY18" fmla="*/ 83344 h 361950"/>
                  <a:gd name="connsiteX19" fmla="*/ 685800 w 1666874"/>
                  <a:gd name="connsiteY19" fmla="*/ 83344 h 361950"/>
                  <a:gd name="connsiteX20" fmla="*/ 685800 w 1666874"/>
                  <a:gd name="connsiteY20" fmla="*/ 90487 h 361950"/>
                  <a:gd name="connsiteX21" fmla="*/ 752475 w 1666874"/>
                  <a:gd name="connsiteY21" fmla="*/ 90487 h 361950"/>
                  <a:gd name="connsiteX22" fmla="*/ 792957 w 1666874"/>
                  <a:gd name="connsiteY22" fmla="*/ 130969 h 361950"/>
                  <a:gd name="connsiteX23" fmla="*/ 842962 w 1666874"/>
                  <a:gd name="connsiteY23" fmla="*/ 130969 h 361950"/>
                  <a:gd name="connsiteX24" fmla="*/ 842962 w 1666874"/>
                  <a:gd name="connsiteY24" fmla="*/ 142875 h 361950"/>
                  <a:gd name="connsiteX25" fmla="*/ 885825 w 1666874"/>
                  <a:gd name="connsiteY25" fmla="*/ 142875 h 361950"/>
                  <a:gd name="connsiteX26" fmla="*/ 885825 w 1666874"/>
                  <a:gd name="connsiteY26" fmla="*/ 147637 h 361950"/>
                  <a:gd name="connsiteX27" fmla="*/ 904875 w 1666874"/>
                  <a:gd name="connsiteY27" fmla="*/ 147637 h 361950"/>
                  <a:gd name="connsiteX28" fmla="*/ 904875 w 1666874"/>
                  <a:gd name="connsiteY28" fmla="*/ 154781 h 361950"/>
                  <a:gd name="connsiteX29" fmla="*/ 928687 w 1666874"/>
                  <a:gd name="connsiteY29" fmla="*/ 154781 h 361950"/>
                  <a:gd name="connsiteX30" fmla="*/ 933450 w 1666874"/>
                  <a:gd name="connsiteY30" fmla="*/ 159544 h 361950"/>
                  <a:gd name="connsiteX31" fmla="*/ 933450 w 1666874"/>
                  <a:gd name="connsiteY31" fmla="*/ 164306 h 361950"/>
                  <a:gd name="connsiteX32" fmla="*/ 938212 w 1666874"/>
                  <a:gd name="connsiteY32" fmla="*/ 169068 h 361950"/>
                  <a:gd name="connsiteX33" fmla="*/ 940593 w 1666874"/>
                  <a:gd name="connsiteY33" fmla="*/ 169068 h 361950"/>
                  <a:gd name="connsiteX34" fmla="*/ 952500 w 1666874"/>
                  <a:gd name="connsiteY34" fmla="*/ 169068 h 361950"/>
                  <a:gd name="connsiteX35" fmla="*/ 952500 w 1666874"/>
                  <a:gd name="connsiteY35" fmla="*/ 176212 h 361950"/>
                  <a:gd name="connsiteX36" fmla="*/ 971550 w 1666874"/>
                  <a:gd name="connsiteY36" fmla="*/ 176212 h 361950"/>
                  <a:gd name="connsiteX37" fmla="*/ 976312 w 1666874"/>
                  <a:gd name="connsiteY37" fmla="*/ 180974 h 361950"/>
                  <a:gd name="connsiteX38" fmla="*/ 976312 w 1666874"/>
                  <a:gd name="connsiteY38" fmla="*/ 183356 h 361950"/>
                  <a:gd name="connsiteX39" fmla="*/ 990600 w 1666874"/>
                  <a:gd name="connsiteY39" fmla="*/ 183356 h 361950"/>
                  <a:gd name="connsiteX40" fmla="*/ 990600 w 1666874"/>
                  <a:gd name="connsiteY40" fmla="*/ 192881 h 361950"/>
                  <a:gd name="connsiteX41" fmla="*/ 1112043 w 1666874"/>
                  <a:gd name="connsiteY41" fmla="*/ 192881 h 361950"/>
                  <a:gd name="connsiteX42" fmla="*/ 1112043 w 1666874"/>
                  <a:gd name="connsiteY42" fmla="*/ 202406 h 361950"/>
                  <a:gd name="connsiteX43" fmla="*/ 1169193 w 1666874"/>
                  <a:gd name="connsiteY43" fmla="*/ 202406 h 361950"/>
                  <a:gd name="connsiteX44" fmla="*/ 1169193 w 1666874"/>
                  <a:gd name="connsiteY44" fmla="*/ 207169 h 361950"/>
                  <a:gd name="connsiteX45" fmla="*/ 1204912 w 1666874"/>
                  <a:gd name="connsiteY45" fmla="*/ 207169 h 361950"/>
                  <a:gd name="connsiteX46" fmla="*/ 1204912 w 1666874"/>
                  <a:gd name="connsiteY46" fmla="*/ 214312 h 361950"/>
                  <a:gd name="connsiteX47" fmla="*/ 1247775 w 1666874"/>
                  <a:gd name="connsiteY47" fmla="*/ 214312 h 361950"/>
                  <a:gd name="connsiteX48" fmla="*/ 1247775 w 1666874"/>
                  <a:gd name="connsiteY48" fmla="*/ 219075 h 361950"/>
                  <a:gd name="connsiteX49" fmla="*/ 1259681 w 1666874"/>
                  <a:gd name="connsiteY49" fmla="*/ 219075 h 361950"/>
                  <a:gd name="connsiteX50" fmla="*/ 1259681 w 1666874"/>
                  <a:gd name="connsiteY50" fmla="*/ 226219 h 361950"/>
                  <a:gd name="connsiteX51" fmla="*/ 1288256 w 1666874"/>
                  <a:gd name="connsiteY51" fmla="*/ 226219 h 361950"/>
                  <a:gd name="connsiteX52" fmla="*/ 1288256 w 1666874"/>
                  <a:gd name="connsiteY52" fmla="*/ 230981 h 361950"/>
                  <a:gd name="connsiteX53" fmla="*/ 1300162 w 1666874"/>
                  <a:gd name="connsiteY53" fmla="*/ 230981 h 361950"/>
                  <a:gd name="connsiteX54" fmla="*/ 1323975 w 1666874"/>
                  <a:gd name="connsiteY54" fmla="*/ 254794 h 361950"/>
                  <a:gd name="connsiteX55" fmla="*/ 1362075 w 1666874"/>
                  <a:gd name="connsiteY55" fmla="*/ 254794 h 361950"/>
                  <a:gd name="connsiteX56" fmla="*/ 1362075 w 1666874"/>
                  <a:gd name="connsiteY56" fmla="*/ 259556 h 361950"/>
                  <a:gd name="connsiteX57" fmla="*/ 1393031 w 1666874"/>
                  <a:gd name="connsiteY57" fmla="*/ 259556 h 361950"/>
                  <a:gd name="connsiteX58" fmla="*/ 1393031 w 1666874"/>
                  <a:gd name="connsiteY58" fmla="*/ 269081 h 361950"/>
                  <a:gd name="connsiteX59" fmla="*/ 1400175 w 1666874"/>
                  <a:gd name="connsiteY59" fmla="*/ 269081 h 361950"/>
                  <a:gd name="connsiteX60" fmla="*/ 1400175 w 1666874"/>
                  <a:gd name="connsiteY60" fmla="*/ 276225 h 361950"/>
                  <a:gd name="connsiteX61" fmla="*/ 1431131 w 1666874"/>
                  <a:gd name="connsiteY61" fmla="*/ 276225 h 361950"/>
                  <a:gd name="connsiteX62" fmla="*/ 1431131 w 1666874"/>
                  <a:gd name="connsiteY62" fmla="*/ 288131 h 361950"/>
                  <a:gd name="connsiteX63" fmla="*/ 1478756 w 1666874"/>
                  <a:gd name="connsiteY63" fmla="*/ 288131 h 361950"/>
                  <a:gd name="connsiteX64" fmla="*/ 1478756 w 1666874"/>
                  <a:gd name="connsiteY64" fmla="*/ 292894 h 361950"/>
                  <a:gd name="connsiteX65" fmla="*/ 1495425 w 1666874"/>
                  <a:gd name="connsiteY65" fmla="*/ 292894 h 361950"/>
                  <a:gd name="connsiteX66" fmla="*/ 1507331 w 1666874"/>
                  <a:gd name="connsiteY66" fmla="*/ 292894 h 361950"/>
                  <a:gd name="connsiteX67" fmla="*/ 1507331 w 1666874"/>
                  <a:gd name="connsiteY67" fmla="*/ 304800 h 361950"/>
                  <a:gd name="connsiteX68" fmla="*/ 1562100 w 1666874"/>
                  <a:gd name="connsiteY68" fmla="*/ 304800 h 361950"/>
                  <a:gd name="connsiteX69" fmla="*/ 1562100 w 1666874"/>
                  <a:gd name="connsiteY69" fmla="*/ 311944 h 361950"/>
                  <a:gd name="connsiteX70" fmla="*/ 1593056 w 1666874"/>
                  <a:gd name="connsiteY70" fmla="*/ 311944 h 361950"/>
                  <a:gd name="connsiteX71" fmla="*/ 1593056 w 1666874"/>
                  <a:gd name="connsiteY71" fmla="*/ 319087 h 361950"/>
                  <a:gd name="connsiteX72" fmla="*/ 1612106 w 1666874"/>
                  <a:gd name="connsiteY72" fmla="*/ 319087 h 361950"/>
                  <a:gd name="connsiteX73" fmla="*/ 1612106 w 1666874"/>
                  <a:gd name="connsiteY73" fmla="*/ 335756 h 361950"/>
                  <a:gd name="connsiteX74" fmla="*/ 1633537 w 1666874"/>
                  <a:gd name="connsiteY74" fmla="*/ 335756 h 361950"/>
                  <a:gd name="connsiteX75" fmla="*/ 1633537 w 1666874"/>
                  <a:gd name="connsiteY75" fmla="*/ 345281 h 361950"/>
                  <a:gd name="connsiteX76" fmla="*/ 1640681 w 1666874"/>
                  <a:gd name="connsiteY76" fmla="*/ 345281 h 361950"/>
                  <a:gd name="connsiteX77" fmla="*/ 1645443 w 1666874"/>
                  <a:gd name="connsiteY77" fmla="*/ 345281 h 361950"/>
                  <a:gd name="connsiteX78" fmla="*/ 1650206 w 1666874"/>
                  <a:gd name="connsiteY78" fmla="*/ 345281 h 361950"/>
                  <a:gd name="connsiteX79" fmla="*/ 1654968 w 1666874"/>
                  <a:gd name="connsiteY79" fmla="*/ 345281 h 361950"/>
                  <a:gd name="connsiteX80" fmla="*/ 1654968 w 1666874"/>
                  <a:gd name="connsiteY80" fmla="*/ 352425 h 361950"/>
                  <a:gd name="connsiteX81" fmla="*/ 1664493 w 1666874"/>
                  <a:gd name="connsiteY81" fmla="*/ 352425 h 361950"/>
                  <a:gd name="connsiteX82" fmla="*/ 1664493 w 1666874"/>
                  <a:gd name="connsiteY82" fmla="*/ 359569 h 361950"/>
                  <a:gd name="connsiteX83" fmla="*/ 1666874 w 1666874"/>
                  <a:gd name="connsiteY83" fmla="*/ 361950 h 361950"/>
                  <a:gd name="connsiteX0" fmla="*/ 0 w 1666874"/>
                  <a:gd name="connsiteY0" fmla="*/ 0 h 361950"/>
                  <a:gd name="connsiteX1" fmla="*/ 95250 w 1666874"/>
                  <a:gd name="connsiteY1" fmla="*/ 0 h 361950"/>
                  <a:gd name="connsiteX2" fmla="*/ 95250 w 1666874"/>
                  <a:gd name="connsiteY2" fmla="*/ 11906 h 361950"/>
                  <a:gd name="connsiteX3" fmla="*/ 140493 w 1666874"/>
                  <a:gd name="connsiteY3" fmla="*/ 11906 h 361950"/>
                  <a:gd name="connsiteX4" fmla="*/ 140493 w 1666874"/>
                  <a:gd name="connsiteY4" fmla="*/ 16669 h 361950"/>
                  <a:gd name="connsiteX5" fmla="*/ 207168 w 1666874"/>
                  <a:gd name="connsiteY5" fmla="*/ 16669 h 361950"/>
                  <a:gd name="connsiteX6" fmla="*/ 207168 w 1666874"/>
                  <a:gd name="connsiteY6" fmla="*/ 28575 h 361950"/>
                  <a:gd name="connsiteX7" fmla="*/ 280987 w 1666874"/>
                  <a:gd name="connsiteY7" fmla="*/ 28575 h 361950"/>
                  <a:gd name="connsiteX8" fmla="*/ 280987 w 1666874"/>
                  <a:gd name="connsiteY8" fmla="*/ 42862 h 361950"/>
                  <a:gd name="connsiteX9" fmla="*/ 328612 w 1666874"/>
                  <a:gd name="connsiteY9" fmla="*/ 42862 h 361950"/>
                  <a:gd name="connsiteX10" fmla="*/ 328612 w 1666874"/>
                  <a:gd name="connsiteY10" fmla="*/ 47625 h 361950"/>
                  <a:gd name="connsiteX11" fmla="*/ 383381 w 1666874"/>
                  <a:gd name="connsiteY11" fmla="*/ 47625 h 361950"/>
                  <a:gd name="connsiteX12" fmla="*/ 383381 w 1666874"/>
                  <a:gd name="connsiteY12" fmla="*/ 54769 h 361950"/>
                  <a:gd name="connsiteX13" fmla="*/ 531018 w 1666874"/>
                  <a:gd name="connsiteY13" fmla="*/ 54769 h 361950"/>
                  <a:gd name="connsiteX14" fmla="*/ 531018 w 1666874"/>
                  <a:gd name="connsiteY14" fmla="*/ 61912 h 361950"/>
                  <a:gd name="connsiteX15" fmla="*/ 640556 w 1666874"/>
                  <a:gd name="connsiteY15" fmla="*/ 61912 h 361950"/>
                  <a:gd name="connsiteX16" fmla="*/ 640556 w 1666874"/>
                  <a:gd name="connsiteY16" fmla="*/ 71437 h 361950"/>
                  <a:gd name="connsiteX17" fmla="*/ 659606 w 1666874"/>
                  <a:gd name="connsiteY17" fmla="*/ 71437 h 361950"/>
                  <a:gd name="connsiteX18" fmla="*/ 659606 w 1666874"/>
                  <a:gd name="connsiteY18" fmla="*/ 83344 h 361950"/>
                  <a:gd name="connsiteX19" fmla="*/ 685800 w 1666874"/>
                  <a:gd name="connsiteY19" fmla="*/ 83344 h 361950"/>
                  <a:gd name="connsiteX20" fmla="*/ 685800 w 1666874"/>
                  <a:gd name="connsiteY20" fmla="*/ 90487 h 361950"/>
                  <a:gd name="connsiteX21" fmla="*/ 752475 w 1666874"/>
                  <a:gd name="connsiteY21" fmla="*/ 90487 h 361950"/>
                  <a:gd name="connsiteX22" fmla="*/ 792957 w 1666874"/>
                  <a:gd name="connsiteY22" fmla="*/ 130969 h 361950"/>
                  <a:gd name="connsiteX23" fmla="*/ 842962 w 1666874"/>
                  <a:gd name="connsiteY23" fmla="*/ 130969 h 361950"/>
                  <a:gd name="connsiteX24" fmla="*/ 842962 w 1666874"/>
                  <a:gd name="connsiteY24" fmla="*/ 142875 h 361950"/>
                  <a:gd name="connsiteX25" fmla="*/ 885825 w 1666874"/>
                  <a:gd name="connsiteY25" fmla="*/ 142875 h 361950"/>
                  <a:gd name="connsiteX26" fmla="*/ 885825 w 1666874"/>
                  <a:gd name="connsiteY26" fmla="*/ 147637 h 361950"/>
                  <a:gd name="connsiteX27" fmla="*/ 904875 w 1666874"/>
                  <a:gd name="connsiteY27" fmla="*/ 147637 h 361950"/>
                  <a:gd name="connsiteX28" fmla="*/ 904875 w 1666874"/>
                  <a:gd name="connsiteY28" fmla="*/ 154781 h 361950"/>
                  <a:gd name="connsiteX29" fmla="*/ 928687 w 1666874"/>
                  <a:gd name="connsiteY29" fmla="*/ 154781 h 361950"/>
                  <a:gd name="connsiteX30" fmla="*/ 933450 w 1666874"/>
                  <a:gd name="connsiteY30" fmla="*/ 159544 h 361950"/>
                  <a:gd name="connsiteX31" fmla="*/ 933450 w 1666874"/>
                  <a:gd name="connsiteY31" fmla="*/ 164306 h 361950"/>
                  <a:gd name="connsiteX32" fmla="*/ 938212 w 1666874"/>
                  <a:gd name="connsiteY32" fmla="*/ 169068 h 361950"/>
                  <a:gd name="connsiteX33" fmla="*/ 940593 w 1666874"/>
                  <a:gd name="connsiteY33" fmla="*/ 169068 h 361950"/>
                  <a:gd name="connsiteX34" fmla="*/ 952500 w 1666874"/>
                  <a:gd name="connsiteY34" fmla="*/ 169068 h 361950"/>
                  <a:gd name="connsiteX35" fmla="*/ 952500 w 1666874"/>
                  <a:gd name="connsiteY35" fmla="*/ 176212 h 361950"/>
                  <a:gd name="connsiteX36" fmla="*/ 971550 w 1666874"/>
                  <a:gd name="connsiteY36" fmla="*/ 176212 h 361950"/>
                  <a:gd name="connsiteX37" fmla="*/ 976312 w 1666874"/>
                  <a:gd name="connsiteY37" fmla="*/ 180974 h 361950"/>
                  <a:gd name="connsiteX38" fmla="*/ 976312 w 1666874"/>
                  <a:gd name="connsiteY38" fmla="*/ 183356 h 361950"/>
                  <a:gd name="connsiteX39" fmla="*/ 990600 w 1666874"/>
                  <a:gd name="connsiteY39" fmla="*/ 183356 h 361950"/>
                  <a:gd name="connsiteX40" fmla="*/ 990600 w 1666874"/>
                  <a:gd name="connsiteY40" fmla="*/ 192881 h 361950"/>
                  <a:gd name="connsiteX41" fmla="*/ 1112043 w 1666874"/>
                  <a:gd name="connsiteY41" fmla="*/ 192881 h 361950"/>
                  <a:gd name="connsiteX42" fmla="*/ 1112043 w 1666874"/>
                  <a:gd name="connsiteY42" fmla="*/ 202406 h 361950"/>
                  <a:gd name="connsiteX43" fmla="*/ 1169193 w 1666874"/>
                  <a:gd name="connsiteY43" fmla="*/ 202406 h 361950"/>
                  <a:gd name="connsiteX44" fmla="*/ 1169193 w 1666874"/>
                  <a:gd name="connsiteY44" fmla="*/ 207169 h 361950"/>
                  <a:gd name="connsiteX45" fmla="*/ 1204912 w 1666874"/>
                  <a:gd name="connsiteY45" fmla="*/ 207169 h 361950"/>
                  <a:gd name="connsiteX46" fmla="*/ 1204912 w 1666874"/>
                  <a:gd name="connsiteY46" fmla="*/ 214312 h 361950"/>
                  <a:gd name="connsiteX47" fmla="*/ 1247775 w 1666874"/>
                  <a:gd name="connsiteY47" fmla="*/ 214312 h 361950"/>
                  <a:gd name="connsiteX48" fmla="*/ 1247775 w 1666874"/>
                  <a:gd name="connsiteY48" fmla="*/ 219075 h 361950"/>
                  <a:gd name="connsiteX49" fmla="*/ 1259681 w 1666874"/>
                  <a:gd name="connsiteY49" fmla="*/ 219075 h 361950"/>
                  <a:gd name="connsiteX50" fmla="*/ 1259681 w 1666874"/>
                  <a:gd name="connsiteY50" fmla="*/ 226219 h 361950"/>
                  <a:gd name="connsiteX51" fmla="*/ 1288256 w 1666874"/>
                  <a:gd name="connsiteY51" fmla="*/ 226219 h 361950"/>
                  <a:gd name="connsiteX52" fmla="*/ 1288256 w 1666874"/>
                  <a:gd name="connsiteY52" fmla="*/ 230981 h 361950"/>
                  <a:gd name="connsiteX53" fmla="*/ 1300162 w 1666874"/>
                  <a:gd name="connsiteY53" fmla="*/ 230981 h 361950"/>
                  <a:gd name="connsiteX54" fmla="*/ 1323975 w 1666874"/>
                  <a:gd name="connsiteY54" fmla="*/ 254794 h 361950"/>
                  <a:gd name="connsiteX55" fmla="*/ 1362075 w 1666874"/>
                  <a:gd name="connsiteY55" fmla="*/ 254794 h 361950"/>
                  <a:gd name="connsiteX56" fmla="*/ 1362075 w 1666874"/>
                  <a:gd name="connsiteY56" fmla="*/ 259556 h 361950"/>
                  <a:gd name="connsiteX57" fmla="*/ 1393031 w 1666874"/>
                  <a:gd name="connsiteY57" fmla="*/ 259556 h 361950"/>
                  <a:gd name="connsiteX58" fmla="*/ 1393031 w 1666874"/>
                  <a:gd name="connsiteY58" fmla="*/ 269081 h 361950"/>
                  <a:gd name="connsiteX59" fmla="*/ 1400175 w 1666874"/>
                  <a:gd name="connsiteY59" fmla="*/ 269081 h 361950"/>
                  <a:gd name="connsiteX60" fmla="*/ 1400175 w 1666874"/>
                  <a:gd name="connsiteY60" fmla="*/ 276225 h 361950"/>
                  <a:gd name="connsiteX61" fmla="*/ 1431131 w 1666874"/>
                  <a:gd name="connsiteY61" fmla="*/ 276225 h 361950"/>
                  <a:gd name="connsiteX62" fmla="*/ 1431131 w 1666874"/>
                  <a:gd name="connsiteY62" fmla="*/ 288131 h 361950"/>
                  <a:gd name="connsiteX63" fmla="*/ 1478756 w 1666874"/>
                  <a:gd name="connsiteY63" fmla="*/ 288131 h 361950"/>
                  <a:gd name="connsiteX64" fmla="*/ 1478756 w 1666874"/>
                  <a:gd name="connsiteY64" fmla="*/ 292894 h 361950"/>
                  <a:gd name="connsiteX65" fmla="*/ 1495425 w 1666874"/>
                  <a:gd name="connsiteY65" fmla="*/ 292894 h 361950"/>
                  <a:gd name="connsiteX66" fmla="*/ 1507331 w 1666874"/>
                  <a:gd name="connsiteY66" fmla="*/ 292894 h 361950"/>
                  <a:gd name="connsiteX67" fmla="*/ 1507331 w 1666874"/>
                  <a:gd name="connsiteY67" fmla="*/ 304800 h 361950"/>
                  <a:gd name="connsiteX68" fmla="*/ 1562100 w 1666874"/>
                  <a:gd name="connsiteY68" fmla="*/ 304800 h 361950"/>
                  <a:gd name="connsiteX69" fmla="*/ 1562100 w 1666874"/>
                  <a:gd name="connsiteY69" fmla="*/ 311944 h 361950"/>
                  <a:gd name="connsiteX70" fmla="*/ 1593056 w 1666874"/>
                  <a:gd name="connsiteY70" fmla="*/ 311944 h 361950"/>
                  <a:gd name="connsiteX71" fmla="*/ 1593056 w 1666874"/>
                  <a:gd name="connsiteY71" fmla="*/ 319087 h 361950"/>
                  <a:gd name="connsiteX72" fmla="*/ 1612106 w 1666874"/>
                  <a:gd name="connsiteY72" fmla="*/ 319087 h 361950"/>
                  <a:gd name="connsiteX73" fmla="*/ 1612106 w 1666874"/>
                  <a:gd name="connsiteY73" fmla="*/ 335756 h 361950"/>
                  <a:gd name="connsiteX74" fmla="*/ 1633537 w 1666874"/>
                  <a:gd name="connsiteY74" fmla="*/ 335756 h 361950"/>
                  <a:gd name="connsiteX75" fmla="*/ 1633537 w 1666874"/>
                  <a:gd name="connsiteY75" fmla="*/ 345281 h 361950"/>
                  <a:gd name="connsiteX76" fmla="*/ 1640681 w 1666874"/>
                  <a:gd name="connsiteY76" fmla="*/ 345281 h 361950"/>
                  <a:gd name="connsiteX77" fmla="*/ 1645443 w 1666874"/>
                  <a:gd name="connsiteY77" fmla="*/ 345281 h 361950"/>
                  <a:gd name="connsiteX78" fmla="*/ 1650206 w 1666874"/>
                  <a:gd name="connsiteY78" fmla="*/ 345281 h 361950"/>
                  <a:gd name="connsiteX79" fmla="*/ 1654968 w 1666874"/>
                  <a:gd name="connsiteY79" fmla="*/ 345281 h 361950"/>
                  <a:gd name="connsiteX80" fmla="*/ 1654968 w 1666874"/>
                  <a:gd name="connsiteY80" fmla="*/ 352425 h 361950"/>
                  <a:gd name="connsiteX81" fmla="*/ 1664493 w 1666874"/>
                  <a:gd name="connsiteY81" fmla="*/ 352425 h 361950"/>
                  <a:gd name="connsiteX82" fmla="*/ 1664493 w 1666874"/>
                  <a:gd name="connsiteY82" fmla="*/ 359569 h 361950"/>
                  <a:gd name="connsiteX83" fmla="*/ 1666874 w 1666874"/>
                  <a:gd name="connsiteY83" fmla="*/ 3619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66874" h="361950">
                    <a:moveTo>
                      <a:pt x="0" y="0"/>
                    </a:moveTo>
                    <a:lnTo>
                      <a:pt x="95250" y="0"/>
                    </a:lnTo>
                    <a:lnTo>
                      <a:pt x="95250" y="11906"/>
                    </a:lnTo>
                    <a:lnTo>
                      <a:pt x="140493" y="11906"/>
                    </a:lnTo>
                    <a:lnTo>
                      <a:pt x="140493" y="16669"/>
                    </a:lnTo>
                    <a:lnTo>
                      <a:pt x="207168" y="16669"/>
                    </a:lnTo>
                    <a:lnTo>
                      <a:pt x="207168" y="28575"/>
                    </a:lnTo>
                    <a:lnTo>
                      <a:pt x="280987" y="28575"/>
                    </a:lnTo>
                    <a:lnTo>
                      <a:pt x="280987" y="42862"/>
                    </a:lnTo>
                    <a:lnTo>
                      <a:pt x="328612" y="42862"/>
                    </a:lnTo>
                    <a:lnTo>
                      <a:pt x="328612" y="47625"/>
                    </a:lnTo>
                    <a:lnTo>
                      <a:pt x="383381" y="47625"/>
                    </a:lnTo>
                    <a:lnTo>
                      <a:pt x="383381" y="54769"/>
                    </a:lnTo>
                    <a:lnTo>
                      <a:pt x="531018" y="54769"/>
                    </a:lnTo>
                    <a:lnTo>
                      <a:pt x="531018" y="61912"/>
                    </a:lnTo>
                    <a:lnTo>
                      <a:pt x="640556" y="61912"/>
                    </a:lnTo>
                    <a:lnTo>
                      <a:pt x="640556" y="71437"/>
                    </a:lnTo>
                    <a:lnTo>
                      <a:pt x="659606" y="71437"/>
                    </a:lnTo>
                    <a:lnTo>
                      <a:pt x="659606" y="83344"/>
                    </a:lnTo>
                    <a:lnTo>
                      <a:pt x="685800" y="83344"/>
                    </a:lnTo>
                    <a:lnTo>
                      <a:pt x="685800" y="90487"/>
                    </a:lnTo>
                    <a:lnTo>
                      <a:pt x="752475" y="90487"/>
                    </a:lnTo>
                    <a:lnTo>
                      <a:pt x="792957" y="130969"/>
                    </a:lnTo>
                    <a:lnTo>
                      <a:pt x="842962" y="130969"/>
                    </a:lnTo>
                    <a:lnTo>
                      <a:pt x="842962" y="142875"/>
                    </a:lnTo>
                    <a:lnTo>
                      <a:pt x="885825" y="142875"/>
                    </a:lnTo>
                    <a:lnTo>
                      <a:pt x="885825" y="147637"/>
                    </a:lnTo>
                    <a:lnTo>
                      <a:pt x="904875" y="147637"/>
                    </a:lnTo>
                    <a:lnTo>
                      <a:pt x="904875" y="154781"/>
                    </a:lnTo>
                    <a:lnTo>
                      <a:pt x="928687" y="154781"/>
                    </a:lnTo>
                    <a:lnTo>
                      <a:pt x="933450" y="159544"/>
                    </a:lnTo>
                    <a:lnTo>
                      <a:pt x="933450" y="164306"/>
                    </a:lnTo>
                    <a:lnTo>
                      <a:pt x="938212" y="169068"/>
                    </a:lnTo>
                    <a:lnTo>
                      <a:pt x="940593" y="169068"/>
                    </a:lnTo>
                    <a:lnTo>
                      <a:pt x="952500" y="169068"/>
                    </a:lnTo>
                    <a:lnTo>
                      <a:pt x="952500" y="176212"/>
                    </a:lnTo>
                    <a:lnTo>
                      <a:pt x="971550" y="176212"/>
                    </a:lnTo>
                    <a:lnTo>
                      <a:pt x="976312" y="180974"/>
                    </a:lnTo>
                    <a:lnTo>
                      <a:pt x="976312" y="183356"/>
                    </a:lnTo>
                    <a:lnTo>
                      <a:pt x="990600" y="183356"/>
                    </a:lnTo>
                    <a:lnTo>
                      <a:pt x="990600" y="192881"/>
                    </a:lnTo>
                    <a:lnTo>
                      <a:pt x="1112043" y="192881"/>
                    </a:lnTo>
                    <a:lnTo>
                      <a:pt x="1112043" y="202406"/>
                    </a:lnTo>
                    <a:lnTo>
                      <a:pt x="1169193" y="202406"/>
                    </a:lnTo>
                    <a:lnTo>
                      <a:pt x="1169193" y="207169"/>
                    </a:lnTo>
                    <a:lnTo>
                      <a:pt x="1204912" y="207169"/>
                    </a:lnTo>
                    <a:lnTo>
                      <a:pt x="1204912" y="214312"/>
                    </a:lnTo>
                    <a:lnTo>
                      <a:pt x="1247775" y="214312"/>
                    </a:lnTo>
                    <a:lnTo>
                      <a:pt x="1247775" y="219075"/>
                    </a:lnTo>
                    <a:lnTo>
                      <a:pt x="1259681" y="219075"/>
                    </a:lnTo>
                    <a:lnTo>
                      <a:pt x="1259681" y="226219"/>
                    </a:lnTo>
                    <a:lnTo>
                      <a:pt x="1288256" y="226219"/>
                    </a:lnTo>
                    <a:lnTo>
                      <a:pt x="1288256" y="230981"/>
                    </a:lnTo>
                    <a:lnTo>
                      <a:pt x="1300162" y="230981"/>
                    </a:lnTo>
                    <a:lnTo>
                      <a:pt x="1323975" y="254794"/>
                    </a:lnTo>
                    <a:lnTo>
                      <a:pt x="1362075" y="254794"/>
                    </a:lnTo>
                    <a:lnTo>
                      <a:pt x="1362075" y="259556"/>
                    </a:lnTo>
                    <a:lnTo>
                      <a:pt x="1393031" y="259556"/>
                    </a:lnTo>
                    <a:lnTo>
                      <a:pt x="1393031" y="269081"/>
                    </a:lnTo>
                    <a:lnTo>
                      <a:pt x="1400175" y="269081"/>
                    </a:lnTo>
                    <a:lnTo>
                      <a:pt x="1400175" y="276225"/>
                    </a:lnTo>
                    <a:lnTo>
                      <a:pt x="1431131" y="276225"/>
                    </a:lnTo>
                    <a:lnTo>
                      <a:pt x="1431131" y="288131"/>
                    </a:lnTo>
                    <a:lnTo>
                      <a:pt x="1478756" y="288131"/>
                    </a:lnTo>
                    <a:lnTo>
                      <a:pt x="1478756" y="292894"/>
                    </a:lnTo>
                    <a:lnTo>
                      <a:pt x="1495425" y="292894"/>
                    </a:lnTo>
                    <a:lnTo>
                      <a:pt x="1507331" y="292894"/>
                    </a:lnTo>
                    <a:lnTo>
                      <a:pt x="1507331" y="304800"/>
                    </a:lnTo>
                    <a:lnTo>
                      <a:pt x="1562100" y="304800"/>
                    </a:lnTo>
                    <a:lnTo>
                      <a:pt x="1562100" y="311944"/>
                    </a:lnTo>
                    <a:lnTo>
                      <a:pt x="1593056" y="311944"/>
                    </a:lnTo>
                    <a:lnTo>
                      <a:pt x="1593056" y="319087"/>
                    </a:lnTo>
                    <a:lnTo>
                      <a:pt x="1612106" y="319087"/>
                    </a:lnTo>
                    <a:lnTo>
                      <a:pt x="1612106" y="335756"/>
                    </a:lnTo>
                    <a:lnTo>
                      <a:pt x="1633537" y="335756"/>
                    </a:lnTo>
                    <a:lnTo>
                      <a:pt x="1633537" y="345281"/>
                    </a:lnTo>
                    <a:lnTo>
                      <a:pt x="1640681" y="345281"/>
                    </a:lnTo>
                    <a:lnTo>
                      <a:pt x="1645443" y="345281"/>
                    </a:lnTo>
                    <a:lnTo>
                      <a:pt x="1650206" y="345281"/>
                    </a:lnTo>
                    <a:lnTo>
                      <a:pt x="1654968" y="345281"/>
                    </a:lnTo>
                    <a:lnTo>
                      <a:pt x="1654968" y="352425"/>
                    </a:lnTo>
                    <a:lnTo>
                      <a:pt x="1664493" y="352425"/>
                    </a:lnTo>
                    <a:lnTo>
                      <a:pt x="1664493" y="359569"/>
                    </a:lnTo>
                    <a:lnTo>
                      <a:pt x="1666874" y="361950"/>
                    </a:lnTo>
                  </a:path>
                </a:pathLst>
              </a:cu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6" name="Freihandform: Form 85">
                <a:extLst>
                  <a:ext uri="{FF2B5EF4-FFF2-40B4-BE49-F238E27FC236}">
                    <a16:creationId xmlns="" xmlns:a16="http://schemas.microsoft.com/office/drawing/2014/main" id="{03FF0254-088B-478A-B8AD-2DEEE494E914}"/>
                  </a:ext>
                </a:extLst>
              </p:cNvPr>
              <p:cNvSpPr/>
              <p:nvPr/>
            </p:nvSpPr>
            <p:spPr>
              <a:xfrm>
                <a:off x="3520446" y="1666008"/>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7" name="Freihandform: Form 86">
                <a:extLst>
                  <a:ext uri="{FF2B5EF4-FFF2-40B4-BE49-F238E27FC236}">
                    <a16:creationId xmlns="" xmlns:a16="http://schemas.microsoft.com/office/drawing/2014/main" id="{767AB98E-E240-4338-8933-DE20F594DC74}"/>
                  </a:ext>
                </a:extLst>
              </p:cNvPr>
              <p:cNvSpPr/>
              <p:nvPr/>
            </p:nvSpPr>
            <p:spPr>
              <a:xfrm>
                <a:off x="3382317" y="1620799"/>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8" name="Freihandform: Form 87">
                <a:extLst>
                  <a:ext uri="{FF2B5EF4-FFF2-40B4-BE49-F238E27FC236}">
                    <a16:creationId xmlns="" xmlns:a16="http://schemas.microsoft.com/office/drawing/2014/main" id="{67B15F41-0F8E-41B0-8F85-CBAD2F5117B1}"/>
                  </a:ext>
                </a:extLst>
              </p:cNvPr>
              <p:cNvSpPr/>
              <p:nvPr/>
            </p:nvSpPr>
            <p:spPr>
              <a:xfrm>
                <a:off x="3268000" y="1608928"/>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412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9" name="Freihandform: Form 88">
                <a:extLst>
                  <a:ext uri="{FF2B5EF4-FFF2-40B4-BE49-F238E27FC236}">
                    <a16:creationId xmlns="" xmlns:a16="http://schemas.microsoft.com/office/drawing/2014/main" id="{871D0397-3E05-4AEF-B08C-462F32D08211}"/>
                  </a:ext>
                </a:extLst>
              </p:cNvPr>
              <p:cNvSpPr/>
              <p:nvPr/>
            </p:nvSpPr>
            <p:spPr>
              <a:xfrm>
                <a:off x="2979851" y="1537528"/>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49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0" name="Freihandform: Form 89">
                <a:extLst>
                  <a:ext uri="{FF2B5EF4-FFF2-40B4-BE49-F238E27FC236}">
                    <a16:creationId xmlns="" xmlns:a16="http://schemas.microsoft.com/office/drawing/2014/main" id="{BFE5B3B4-8804-4E0C-88BC-2C704EBBF5AD}"/>
                  </a:ext>
                </a:extLst>
              </p:cNvPr>
              <p:cNvSpPr/>
              <p:nvPr/>
            </p:nvSpPr>
            <p:spPr>
              <a:xfrm>
                <a:off x="2751234" y="1475655"/>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1" name="Freihandform: Form 90">
                <a:extLst>
                  <a:ext uri="{FF2B5EF4-FFF2-40B4-BE49-F238E27FC236}">
                    <a16:creationId xmlns="" xmlns:a16="http://schemas.microsoft.com/office/drawing/2014/main" id="{AA14C9F7-3747-4286-B0CC-707AF2A5A1B3}"/>
                  </a:ext>
                </a:extLst>
              </p:cNvPr>
              <p:cNvSpPr/>
              <p:nvPr/>
            </p:nvSpPr>
            <p:spPr>
              <a:xfrm>
                <a:off x="2455943" y="1439983"/>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2" name="Freihandform: Form 91">
                <a:extLst>
                  <a:ext uri="{FF2B5EF4-FFF2-40B4-BE49-F238E27FC236}">
                    <a16:creationId xmlns="" xmlns:a16="http://schemas.microsoft.com/office/drawing/2014/main" id="{7C65E627-D1C4-4FE4-8FF0-372C345DB978}"/>
                  </a:ext>
                </a:extLst>
              </p:cNvPr>
              <p:cNvSpPr/>
              <p:nvPr/>
            </p:nvSpPr>
            <p:spPr>
              <a:xfrm>
                <a:off x="2479744" y="1459081"/>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3" name="Freihandform: Form 92">
                <a:extLst>
                  <a:ext uri="{FF2B5EF4-FFF2-40B4-BE49-F238E27FC236}">
                    <a16:creationId xmlns="" xmlns:a16="http://schemas.microsoft.com/office/drawing/2014/main" id="{582B21CF-406D-4BAE-B75D-3392A3A40E31}"/>
                  </a:ext>
                </a:extLst>
              </p:cNvPr>
              <p:cNvSpPr/>
              <p:nvPr/>
            </p:nvSpPr>
            <p:spPr>
              <a:xfrm>
                <a:off x="2679761" y="1468653"/>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539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4" name="Freihandform: Form 93">
                <a:extLst>
                  <a:ext uri="{FF2B5EF4-FFF2-40B4-BE49-F238E27FC236}">
                    <a16:creationId xmlns="" xmlns:a16="http://schemas.microsoft.com/office/drawing/2014/main" id="{7A287B58-C964-4611-90A9-4D10EBCFCB8D}"/>
                  </a:ext>
                </a:extLst>
              </p:cNvPr>
              <p:cNvSpPr/>
              <p:nvPr/>
            </p:nvSpPr>
            <p:spPr>
              <a:xfrm>
                <a:off x="2553541" y="1461558"/>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444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5" name="Freihandform: Form 94">
                <a:extLst>
                  <a:ext uri="{FF2B5EF4-FFF2-40B4-BE49-F238E27FC236}">
                    <a16:creationId xmlns="" xmlns:a16="http://schemas.microsoft.com/office/drawing/2014/main" id="{F5177A03-5150-4707-AC2E-DCB0293E224F}"/>
                  </a:ext>
                </a:extLst>
              </p:cNvPr>
              <p:cNvSpPr/>
              <p:nvPr/>
            </p:nvSpPr>
            <p:spPr>
              <a:xfrm>
                <a:off x="2613058" y="1461605"/>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444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6" name="Freihandform: Form 95">
                <a:extLst>
                  <a:ext uri="{FF2B5EF4-FFF2-40B4-BE49-F238E27FC236}">
                    <a16:creationId xmlns="" xmlns:a16="http://schemas.microsoft.com/office/drawing/2014/main" id="{25AAB8B2-F7F5-49F3-A8CD-0064ED82BF8B}"/>
                  </a:ext>
                </a:extLst>
              </p:cNvPr>
              <p:cNvSpPr/>
              <p:nvPr/>
            </p:nvSpPr>
            <p:spPr>
              <a:xfrm>
                <a:off x="2820215" y="1483087"/>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222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7" name="Freihandform: Form 96">
                <a:extLst>
                  <a:ext uri="{FF2B5EF4-FFF2-40B4-BE49-F238E27FC236}">
                    <a16:creationId xmlns="" xmlns:a16="http://schemas.microsoft.com/office/drawing/2014/main" id="{41E3A28C-735F-4C43-90A0-C43036C4E1B3}"/>
                  </a:ext>
                </a:extLst>
              </p:cNvPr>
              <p:cNvSpPr/>
              <p:nvPr/>
            </p:nvSpPr>
            <p:spPr>
              <a:xfrm>
                <a:off x="2391569" y="1437893"/>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8" name="Freihandform: Form 97">
                <a:extLst>
                  <a:ext uri="{FF2B5EF4-FFF2-40B4-BE49-F238E27FC236}">
                    <a16:creationId xmlns="" xmlns:a16="http://schemas.microsoft.com/office/drawing/2014/main" id="{CF089CE1-7A57-43B8-93C4-DF052B137AA3}"/>
                  </a:ext>
                </a:extLst>
              </p:cNvPr>
              <p:cNvSpPr/>
              <p:nvPr/>
            </p:nvSpPr>
            <p:spPr>
              <a:xfrm>
                <a:off x="2315352" y="1423654"/>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857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9" name="Freihandform: Form 98">
                <a:extLst>
                  <a:ext uri="{FF2B5EF4-FFF2-40B4-BE49-F238E27FC236}">
                    <a16:creationId xmlns="" xmlns:a16="http://schemas.microsoft.com/office/drawing/2014/main" id="{EBA859A4-6D8E-4387-8463-42B3364A3270}"/>
                  </a:ext>
                </a:extLst>
              </p:cNvPr>
              <p:cNvSpPr/>
              <p:nvPr/>
            </p:nvSpPr>
            <p:spPr>
              <a:xfrm>
                <a:off x="2229611" y="1416558"/>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857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0" name="Freihandform: Form 99">
                <a:extLst>
                  <a:ext uri="{FF2B5EF4-FFF2-40B4-BE49-F238E27FC236}">
                    <a16:creationId xmlns="" xmlns:a16="http://schemas.microsoft.com/office/drawing/2014/main" id="{9003CEDA-6E1F-472F-986D-9C206DA840B5}"/>
                  </a:ext>
                </a:extLst>
              </p:cNvPr>
              <p:cNvSpPr/>
              <p:nvPr/>
            </p:nvSpPr>
            <p:spPr>
              <a:xfrm>
                <a:off x="3770434" y="1728027"/>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49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1" name="Freihandform: Form 100">
                <a:extLst>
                  <a:ext uri="{FF2B5EF4-FFF2-40B4-BE49-F238E27FC236}">
                    <a16:creationId xmlns="" xmlns:a16="http://schemas.microsoft.com/office/drawing/2014/main" id="{0B89BCE6-F304-48A7-A8D1-B8490091955A}"/>
                  </a:ext>
                </a:extLst>
              </p:cNvPr>
              <p:cNvSpPr/>
              <p:nvPr/>
            </p:nvSpPr>
            <p:spPr>
              <a:xfrm>
                <a:off x="3710900" y="1720881"/>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49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2" name="Freihandform: Form 101">
                <a:extLst>
                  <a:ext uri="{FF2B5EF4-FFF2-40B4-BE49-F238E27FC236}">
                    <a16:creationId xmlns="" xmlns:a16="http://schemas.microsoft.com/office/drawing/2014/main" id="{582209D5-43BC-44BD-AA82-9B77C5964AE5}"/>
                  </a:ext>
                </a:extLst>
              </p:cNvPr>
              <p:cNvSpPr/>
              <p:nvPr/>
            </p:nvSpPr>
            <p:spPr>
              <a:xfrm>
                <a:off x="3622791" y="1694686"/>
                <a:ext cx="0" cy="36000"/>
              </a:xfrm>
              <a:custGeom>
                <a:avLst/>
                <a:gdLst>
                  <a:gd name="connsiteX0" fmla="*/ 0 w 0"/>
                  <a:gd name="connsiteY0" fmla="*/ 0 h 55021"/>
                  <a:gd name="connsiteX1" fmla="*/ 0 w 0"/>
                  <a:gd name="connsiteY1" fmla="*/ 55021 h 55021"/>
                </a:gdLst>
                <a:ahLst/>
                <a:cxnLst>
                  <a:cxn ang="0">
                    <a:pos x="connsiteX0" y="connsiteY0"/>
                  </a:cxn>
                  <a:cxn ang="0">
                    <a:pos x="connsiteX1" y="connsiteY1"/>
                  </a:cxn>
                </a:cxnLst>
                <a:rect l="l" t="t" r="r" b="b"/>
                <a:pathLst>
                  <a:path h="55021">
                    <a:moveTo>
                      <a:pt x="0" y="0"/>
                    </a:moveTo>
                    <a:lnTo>
                      <a:pt x="0" y="55021"/>
                    </a:lnTo>
                  </a:path>
                </a:pathLst>
              </a:custGeom>
              <a:noFill/>
              <a:ln w="349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grpSp>
        <p:nvGrpSpPr>
          <p:cNvPr id="13" name="Gruppieren 12">
            <a:extLst>
              <a:ext uri="{FF2B5EF4-FFF2-40B4-BE49-F238E27FC236}">
                <a16:creationId xmlns="" xmlns:a16="http://schemas.microsoft.com/office/drawing/2014/main" id="{5574918A-4302-47C5-8992-499B136045E4}"/>
              </a:ext>
            </a:extLst>
          </p:cNvPr>
          <p:cNvGrpSpPr/>
          <p:nvPr/>
        </p:nvGrpSpPr>
        <p:grpSpPr>
          <a:xfrm>
            <a:off x="5582803" y="2402323"/>
            <a:ext cx="1077288" cy="281202"/>
            <a:chOff x="5582803" y="2402323"/>
            <a:chExt cx="1077288" cy="281202"/>
          </a:xfrm>
        </p:grpSpPr>
        <p:sp>
          <p:nvSpPr>
            <p:cNvPr id="361" name="Gleichschenkliges Dreieck 360">
              <a:extLst>
                <a:ext uri="{FF2B5EF4-FFF2-40B4-BE49-F238E27FC236}">
                  <a16:creationId xmlns="" xmlns:a16="http://schemas.microsoft.com/office/drawing/2014/main" id="{50D8DDA7-2131-4E3A-A3F6-731CF7B25305}"/>
                </a:ext>
              </a:extLst>
            </p:cNvPr>
            <p:cNvSpPr/>
            <p:nvPr/>
          </p:nvSpPr>
          <p:spPr>
            <a:xfrm rot="10800000">
              <a:off x="6624091" y="2645146"/>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3" name="Gleichschenkliges Dreieck 102">
              <a:extLst>
                <a:ext uri="{FF2B5EF4-FFF2-40B4-BE49-F238E27FC236}">
                  <a16:creationId xmlns="" xmlns:a16="http://schemas.microsoft.com/office/drawing/2014/main" id="{A8AD9A46-AC96-4DE4-AFE5-D4442A8E0A7D}"/>
                </a:ext>
              </a:extLst>
            </p:cNvPr>
            <p:cNvSpPr/>
            <p:nvPr/>
          </p:nvSpPr>
          <p:spPr>
            <a:xfrm rot="10800000">
              <a:off x="6580676" y="2645153"/>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5" name="Gleichschenkliges Dreieck 104">
              <a:extLst>
                <a:ext uri="{FF2B5EF4-FFF2-40B4-BE49-F238E27FC236}">
                  <a16:creationId xmlns="" xmlns:a16="http://schemas.microsoft.com/office/drawing/2014/main" id="{38393852-4D95-42B7-8A51-1DEDB957F62D}"/>
                </a:ext>
              </a:extLst>
            </p:cNvPr>
            <p:cNvSpPr/>
            <p:nvPr/>
          </p:nvSpPr>
          <p:spPr>
            <a:xfrm rot="10800000">
              <a:off x="6549717" y="2642769"/>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6" name="Gleichschenkliges Dreieck 105">
              <a:extLst>
                <a:ext uri="{FF2B5EF4-FFF2-40B4-BE49-F238E27FC236}">
                  <a16:creationId xmlns="" xmlns:a16="http://schemas.microsoft.com/office/drawing/2014/main" id="{060E9153-4D2B-4C1C-8008-A5DE2D9E374A}"/>
                </a:ext>
              </a:extLst>
            </p:cNvPr>
            <p:cNvSpPr/>
            <p:nvPr/>
          </p:nvSpPr>
          <p:spPr>
            <a:xfrm rot="10800000">
              <a:off x="6518758" y="2640385"/>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7" name="Gleichschenkliges Dreieck 106">
              <a:extLst>
                <a:ext uri="{FF2B5EF4-FFF2-40B4-BE49-F238E27FC236}">
                  <a16:creationId xmlns="" xmlns:a16="http://schemas.microsoft.com/office/drawing/2014/main" id="{404CEA34-24BA-4FC8-80F1-B5190CA12132}"/>
                </a:ext>
              </a:extLst>
            </p:cNvPr>
            <p:cNvSpPr/>
            <p:nvPr/>
          </p:nvSpPr>
          <p:spPr>
            <a:xfrm rot="10800000">
              <a:off x="6499705" y="2642765"/>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8" name="Gleichschenkliges Dreieck 107">
              <a:extLst>
                <a:ext uri="{FF2B5EF4-FFF2-40B4-BE49-F238E27FC236}">
                  <a16:creationId xmlns="" xmlns:a16="http://schemas.microsoft.com/office/drawing/2014/main" id="{3A680180-557B-45E0-AD54-E22DF3387AD1}"/>
                </a:ext>
              </a:extLst>
            </p:cNvPr>
            <p:cNvSpPr/>
            <p:nvPr/>
          </p:nvSpPr>
          <p:spPr>
            <a:xfrm rot="10800000">
              <a:off x="6380639" y="2645145"/>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9" name="Gleichschenkliges Dreieck 108">
              <a:extLst>
                <a:ext uri="{FF2B5EF4-FFF2-40B4-BE49-F238E27FC236}">
                  <a16:creationId xmlns="" xmlns:a16="http://schemas.microsoft.com/office/drawing/2014/main" id="{61FA1963-5C7E-4928-A0DD-C5F28A5B59D2}"/>
                </a:ext>
              </a:extLst>
            </p:cNvPr>
            <p:cNvSpPr/>
            <p:nvPr/>
          </p:nvSpPr>
          <p:spPr>
            <a:xfrm rot="10800000">
              <a:off x="6347297" y="2647525"/>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0" name="Gleichschenkliges Dreieck 109">
              <a:extLst>
                <a:ext uri="{FF2B5EF4-FFF2-40B4-BE49-F238E27FC236}">
                  <a16:creationId xmlns="" xmlns:a16="http://schemas.microsoft.com/office/drawing/2014/main" id="{067305F8-6C74-40CE-AA1A-9B6495E8A634}"/>
                </a:ext>
              </a:extLst>
            </p:cNvPr>
            <p:cNvSpPr/>
            <p:nvPr/>
          </p:nvSpPr>
          <p:spPr>
            <a:xfrm rot="10800000">
              <a:off x="6328241" y="2642762"/>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1" name="Gleichschenkliges Dreieck 110">
              <a:extLst>
                <a:ext uri="{FF2B5EF4-FFF2-40B4-BE49-F238E27FC236}">
                  <a16:creationId xmlns="" xmlns:a16="http://schemas.microsoft.com/office/drawing/2014/main" id="{F20E6801-D912-49A4-9A98-701782D4FE63}"/>
                </a:ext>
              </a:extLst>
            </p:cNvPr>
            <p:cNvSpPr/>
            <p:nvPr/>
          </p:nvSpPr>
          <p:spPr>
            <a:xfrm rot="10800000">
              <a:off x="6323473" y="2597521"/>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2" name="Gleichschenkliges Dreieck 111">
              <a:extLst>
                <a:ext uri="{FF2B5EF4-FFF2-40B4-BE49-F238E27FC236}">
                  <a16:creationId xmlns="" xmlns:a16="http://schemas.microsoft.com/office/drawing/2014/main" id="{85BA1FF9-3677-4D60-ADF9-781D333F870A}"/>
                </a:ext>
              </a:extLst>
            </p:cNvPr>
            <p:cNvSpPr/>
            <p:nvPr/>
          </p:nvSpPr>
          <p:spPr>
            <a:xfrm rot="10800000">
              <a:off x="6299650" y="2599904"/>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3" name="Gleichschenkliges Dreieck 112">
              <a:extLst>
                <a:ext uri="{FF2B5EF4-FFF2-40B4-BE49-F238E27FC236}">
                  <a16:creationId xmlns="" xmlns:a16="http://schemas.microsoft.com/office/drawing/2014/main" id="{D9FF36AC-D4D1-49BB-A410-1FFE3697A122}"/>
                </a:ext>
              </a:extLst>
            </p:cNvPr>
            <p:cNvSpPr/>
            <p:nvPr/>
          </p:nvSpPr>
          <p:spPr>
            <a:xfrm rot="10800000">
              <a:off x="6285351" y="2561810"/>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4" name="Gleichschenkliges Dreieck 113">
              <a:extLst>
                <a:ext uri="{FF2B5EF4-FFF2-40B4-BE49-F238E27FC236}">
                  <a16:creationId xmlns="" xmlns:a16="http://schemas.microsoft.com/office/drawing/2014/main" id="{065A12FB-C6E3-4892-9ED8-497D0560D630}"/>
                </a:ext>
              </a:extLst>
            </p:cNvPr>
            <p:cNvSpPr/>
            <p:nvPr/>
          </p:nvSpPr>
          <p:spPr>
            <a:xfrm rot="10800000">
              <a:off x="6252001" y="2561815"/>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5" name="Gleichschenkliges Dreieck 114">
              <a:extLst>
                <a:ext uri="{FF2B5EF4-FFF2-40B4-BE49-F238E27FC236}">
                  <a16:creationId xmlns="" xmlns:a16="http://schemas.microsoft.com/office/drawing/2014/main" id="{3EC27412-8B5B-4060-B6F7-59F11E1D44E2}"/>
                </a:ext>
              </a:extLst>
            </p:cNvPr>
            <p:cNvSpPr/>
            <p:nvPr/>
          </p:nvSpPr>
          <p:spPr>
            <a:xfrm rot="10800000">
              <a:off x="6240081" y="2533247"/>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6" name="Gleichschenkliges Dreieck 115">
              <a:extLst>
                <a:ext uri="{FF2B5EF4-FFF2-40B4-BE49-F238E27FC236}">
                  <a16:creationId xmlns="" xmlns:a16="http://schemas.microsoft.com/office/drawing/2014/main" id="{72127550-2DD6-48A6-8B08-85BF39DD73D3}"/>
                </a:ext>
              </a:extLst>
            </p:cNvPr>
            <p:cNvSpPr/>
            <p:nvPr/>
          </p:nvSpPr>
          <p:spPr>
            <a:xfrm rot="10800000">
              <a:off x="6216254" y="2533259"/>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7" name="Gleichschenkliges Dreieck 116">
              <a:extLst>
                <a:ext uri="{FF2B5EF4-FFF2-40B4-BE49-F238E27FC236}">
                  <a16:creationId xmlns="" xmlns:a16="http://schemas.microsoft.com/office/drawing/2014/main" id="{629A5656-8ADB-4D8E-B532-6D289298B048}"/>
                </a:ext>
              </a:extLst>
            </p:cNvPr>
            <p:cNvSpPr/>
            <p:nvPr/>
          </p:nvSpPr>
          <p:spPr>
            <a:xfrm rot="10800000">
              <a:off x="5754273" y="2426119"/>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8" name="Gleichschenkliges Dreieck 117">
              <a:extLst>
                <a:ext uri="{FF2B5EF4-FFF2-40B4-BE49-F238E27FC236}">
                  <a16:creationId xmlns="" xmlns:a16="http://schemas.microsoft.com/office/drawing/2014/main" id="{38B4B332-1FF6-498D-A3C8-D550453DF338}"/>
                </a:ext>
              </a:extLst>
            </p:cNvPr>
            <p:cNvSpPr/>
            <p:nvPr/>
          </p:nvSpPr>
          <p:spPr>
            <a:xfrm rot="10800000">
              <a:off x="5582803" y="2402323"/>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9" name="Gleichschenkliges Dreieck 118">
              <a:extLst>
                <a:ext uri="{FF2B5EF4-FFF2-40B4-BE49-F238E27FC236}">
                  <a16:creationId xmlns="" xmlns:a16="http://schemas.microsoft.com/office/drawing/2014/main" id="{65D17669-5D19-4B6A-B8B5-DC2867D75226}"/>
                </a:ext>
              </a:extLst>
            </p:cNvPr>
            <p:cNvSpPr/>
            <p:nvPr/>
          </p:nvSpPr>
          <p:spPr>
            <a:xfrm rot="10800000">
              <a:off x="5770902" y="2430915"/>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0" name="Gleichschenkliges Dreieck 119">
              <a:extLst>
                <a:ext uri="{FF2B5EF4-FFF2-40B4-BE49-F238E27FC236}">
                  <a16:creationId xmlns="" xmlns:a16="http://schemas.microsoft.com/office/drawing/2014/main" id="{0EA7C3F9-8E7B-4519-939E-748130534136}"/>
                </a:ext>
              </a:extLst>
            </p:cNvPr>
            <p:cNvSpPr/>
            <p:nvPr/>
          </p:nvSpPr>
          <p:spPr>
            <a:xfrm rot="10800000">
              <a:off x="5787549" y="2430933"/>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1" name="Gleichschenkliges Dreieck 120">
              <a:extLst>
                <a:ext uri="{FF2B5EF4-FFF2-40B4-BE49-F238E27FC236}">
                  <a16:creationId xmlns="" xmlns:a16="http://schemas.microsoft.com/office/drawing/2014/main" id="{4838B939-69D2-455D-8F17-B2D1E95EC722}"/>
                </a:ext>
              </a:extLst>
            </p:cNvPr>
            <p:cNvSpPr/>
            <p:nvPr/>
          </p:nvSpPr>
          <p:spPr>
            <a:xfrm rot="10800000">
              <a:off x="5830388" y="2447623"/>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2" name="Gleichschenkliges Dreieck 121">
              <a:extLst>
                <a:ext uri="{FF2B5EF4-FFF2-40B4-BE49-F238E27FC236}">
                  <a16:creationId xmlns="" xmlns:a16="http://schemas.microsoft.com/office/drawing/2014/main" id="{EA38D0ED-40F4-46EB-8BB2-BFCC7729D58C}"/>
                </a:ext>
              </a:extLst>
            </p:cNvPr>
            <p:cNvSpPr/>
            <p:nvPr/>
          </p:nvSpPr>
          <p:spPr>
            <a:xfrm rot="10800000">
              <a:off x="5844653" y="2447646"/>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3" name="Gleichschenkliges Dreieck 122">
              <a:extLst>
                <a:ext uri="{FF2B5EF4-FFF2-40B4-BE49-F238E27FC236}">
                  <a16:creationId xmlns="" xmlns:a16="http://schemas.microsoft.com/office/drawing/2014/main" id="{08D0962E-BA58-41EB-B7B3-07FF6C655826}"/>
                </a:ext>
              </a:extLst>
            </p:cNvPr>
            <p:cNvSpPr/>
            <p:nvPr/>
          </p:nvSpPr>
          <p:spPr>
            <a:xfrm rot="10800000">
              <a:off x="5863680" y="2447675"/>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4" name="Gleichschenkliges Dreieck 123">
              <a:extLst>
                <a:ext uri="{FF2B5EF4-FFF2-40B4-BE49-F238E27FC236}">
                  <a16:creationId xmlns="" xmlns:a16="http://schemas.microsoft.com/office/drawing/2014/main" id="{9D24FF40-6F52-4543-A89E-FC65D5BEE052}"/>
                </a:ext>
              </a:extLst>
            </p:cNvPr>
            <p:cNvSpPr/>
            <p:nvPr/>
          </p:nvSpPr>
          <p:spPr>
            <a:xfrm rot="10800000">
              <a:off x="5882707" y="2461991"/>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5" name="Gleichschenkliges Dreieck 124">
              <a:extLst>
                <a:ext uri="{FF2B5EF4-FFF2-40B4-BE49-F238E27FC236}">
                  <a16:creationId xmlns="" xmlns:a16="http://schemas.microsoft.com/office/drawing/2014/main" id="{04852584-42DA-453D-8001-B937C7E30D34}"/>
                </a:ext>
              </a:extLst>
            </p:cNvPr>
            <p:cNvSpPr/>
            <p:nvPr/>
          </p:nvSpPr>
          <p:spPr>
            <a:xfrm rot="10800000">
              <a:off x="5918402" y="2478693"/>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6" name="Gleichschenkliges Dreieck 125">
              <a:extLst>
                <a:ext uri="{FF2B5EF4-FFF2-40B4-BE49-F238E27FC236}">
                  <a16:creationId xmlns="" xmlns:a16="http://schemas.microsoft.com/office/drawing/2014/main" id="{BA4A2D23-1DE9-4272-8991-B91CBD46A2C3}"/>
                </a:ext>
              </a:extLst>
            </p:cNvPr>
            <p:cNvSpPr/>
            <p:nvPr/>
          </p:nvSpPr>
          <p:spPr>
            <a:xfrm rot="10800000">
              <a:off x="5935045" y="2488255"/>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7" name="Gleichschenkliges Dreieck 126">
              <a:extLst>
                <a:ext uri="{FF2B5EF4-FFF2-40B4-BE49-F238E27FC236}">
                  <a16:creationId xmlns="" xmlns:a16="http://schemas.microsoft.com/office/drawing/2014/main" id="{A29CB111-B6AD-4B38-875D-9A023F0EB107}"/>
                </a:ext>
              </a:extLst>
            </p:cNvPr>
            <p:cNvSpPr/>
            <p:nvPr/>
          </p:nvSpPr>
          <p:spPr>
            <a:xfrm rot="10800000">
              <a:off x="5956450" y="2493062"/>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0" name="Gleichschenkliges Dreieck 129">
              <a:extLst>
                <a:ext uri="{FF2B5EF4-FFF2-40B4-BE49-F238E27FC236}">
                  <a16:creationId xmlns="" xmlns:a16="http://schemas.microsoft.com/office/drawing/2014/main" id="{0490A63E-3D78-4BC5-8354-8AD5D2052F5C}"/>
                </a:ext>
              </a:extLst>
            </p:cNvPr>
            <p:cNvSpPr/>
            <p:nvPr/>
          </p:nvSpPr>
          <p:spPr>
            <a:xfrm rot="10800000">
              <a:off x="5973116" y="2493069"/>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1" name="Gleichschenkliges Dreieck 130">
              <a:extLst>
                <a:ext uri="{FF2B5EF4-FFF2-40B4-BE49-F238E27FC236}">
                  <a16:creationId xmlns="" xmlns:a16="http://schemas.microsoft.com/office/drawing/2014/main" id="{5059096E-CB9D-47E3-ABD4-3DD091010019}"/>
                </a:ext>
              </a:extLst>
            </p:cNvPr>
            <p:cNvSpPr/>
            <p:nvPr/>
          </p:nvSpPr>
          <p:spPr>
            <a:xfrm rot="10800000">
              <a:off x="5985020" y="2493080"/>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2" name="Gleichschenkliges Dreieck 131">
              <a:extLst>
                <a:ext uri="{FF2B5EF4-FFF2-40B4-BE49-F238E27FC236}">
                  <a16:creationId xmlns="" xmlns:a16="http://schemas.microsoft.com/office/drawing/2014/main" id="{C30D5C49-744A-4169-B4F4-39904859921B}"/>
                </a:ext>
              </a:extLst>
            </p:cNvPr>
            <p:cNvSpPr/>
            <p:nvPr/>
          </p:nvSpPr>
          <p:spPr>
            <a:xfrm rot="10800000">
              <a:off x="6008831" y="2493091"/>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3" name="Gleichschenkliges Dreieck 132">
              <a:extLst>
                <a:ext uri="{FF2B5EF4-FFF2-40B4-BE49-F238E27FC236}">
                  <a16:creationId xmlns="" xmlns:a16="http://schemas.microsoft.com/office/drawing/2014/main" id="{F5E0861D-91A0-418E-8E6B-3C5797F8A956}"/>
                </a:ext>
              </a:extLst>
            </p:cNvPr>
            <p:cNvSpPr/>
            <p:nvPr/>
          </p:nvSpPr>
          <p:spPr>
            <a:xfrm rot="10800000">
              <a:off x="6018354" y="2493104"/>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4" name="Gleichschenkliges Dreieck 133">
              <a:extLst>
                <a:ext uri="{FF2B5EF4-FFF2-40B4-BE49-F238E27FC236}">
                  <a16:creationId xmlns="" xmlns:a16="http://schemas.microsoft.com/office/drawing/2014/main" id="{175BE43A-BF88-47D5-A9E8-92B605F9E89E}"/>
                </a:ext>
              </a:extLst>
            </p:cNvPr>
            <p:cNvSpPr/>
            <p:nvPr/>
          </p:nvSpPr>
          <p:spPr>
            <a:xfrm rot="10800000">
              <a:off x="6032639" y="2495500"/>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5" name="Gleichschenkliges Dreieck 134">
              <a:extLst>
                <a:ext uri="{FF2B5EF4-FFF2-40B4-BE49-F238E27FC236}">
                  <a16:creationId xmlns="" xmlns:a16="http://schemas.microsoft.com/office/drawing/2014/main" id="{5D783BE7-B5F2-42FC-90D3-B995CCAABD06}"/>
                </a:ext>
              </a:extLst>
            </p:cNvPr>
            <p:cNvSpPr/>
            <p:nvPr/>
          </p:nvSpPr>
          <p:spPr>
            <a:xfrm rot="10800000">
              <a:off x="6044543" y="2497896"/>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6" name="Gleichschenkliges Dreieck 135">
              <a:extLst>
                <a:ext uri="{FF2B5EF4-FFF2-40B4-BE49-F238E27FC236}">
                  <a16:creationId xmlns="" xmlns:a16="http://schemas.microsoft.com/office/drawing/2014/main" id="{5ADE16B6-13AF-4552-B957-8E8E33BE5693}"/>
                </a:ext>
              </a:extLst>
            </p:cNvPr>
            <p:cNvSpPr/>
            <p:nvPr/>
          </p:nvSpPr>
          <p:spPr>
            <a:xfrm rot="10800000">
              <a:off x="6056447" y="2497911"/>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7" name="Gleichschenkliges Dreieck 136">
              <a:extLst>
                <a:ext uri="{FF2B5EF4-FFF2-40B4-BE49-F238E27FC236}">
                  <a16:creationId xmlns="" xmlns:a16="http://schemas.microsoft.com/office/drawing/2014/main" id="{2CD1F852-9C5D-48E5-9F99-0352A86D9103}"/>
                </a:ext>
              </a:extLst>
            </p:cNvPr>
            <p:cNvSpPr/>
            <p:nvPr/>
          </p:nvSpPr>
          <p:spPr>
            <a:xfrm rot="10800000">
              <a:off x="6075495" y="2505071"/>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8" name="Gleichschenkliges Dreieck 137">
              <a:extLst>
                <a:ext uri="{FF2B5EF4-FFF2-40B4-BE49-F238E27FC236}">
                  <a16:creationId xmlns="" xmlns:a16="http://schemas.microsoft.com/office/drawing/2014/main" id="{395F2C14-2DE2-4ACF-98BC-53E43FDA2C40}"/>
                </a:ext>
              </a:extLst>
            </p:cNvPr>
            <p:cNvSpPr/>
            <p:nvPr/>
          </p:nvSpPr>
          <p:spPr>
            <a:xfrm rot="10800000">
              <a:off x="6092162" y="2505088"/>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9" name="Gleichschenkliges Dreieck 138">
              <a:extLst>
                <a:ext uri="{FF2B5EF4-FFF2-40B4-BE49-F238E27FC236}">
                  <a16:creationId xmlns="" xmlns:a16="http://schemas.microsoft.com/office/drawing/2014/main" id="{8AE4837D-0AD1-43FB-95EB-5F994F90F98B}"/>
                </a:ext>
              </a:extLst>
            </p:cNvPr>
            <p:cNvSpPr/>
            <p:nvPr/>
          </p:nvSpPr>
          <p:spPr>
            <a:xfrm rot="10800000">
              <a:off x="6106448" y="2505106"/>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0" name="Gleichschenkliges Dreieck 139">
              <a:extLst>
                <a:ext uri="{FF2B5EF4-FFF2-40B4-BE49-F238E27FC236}">
                  <a16:creationId xmlns="" xmlns:a16="http://schemas.microsoft.com/office/drawing/2014/main" id="{0C86F06B-BD67-4CA3-8600-DAEB4FF63378}"/>
                </a:ext>
              </a:extLst>
            </p:cNvPr>
            <p:cNvSpPr/>
            <p:nvPr/>
          </p:nvSpPr>
          <p:spPr>
            <a:xfrm rot="10800000">
              <a:off x="6115972" y="2505124"/>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1" name="Gleichschenkliges Dreieck 140">
              <a:extLst>
                <a:ext uri="{FF2B5EF4-FFF2-40B4-BE49-F238E27FC236}">
                  <a16:creationId xmlns="" xmlns:a16="http://schemas.microsoft.com/office/drawing/2014/main" id="{EA04048B-E70B-404B-9438-1EA82DA5F518}"/>
                </a:ext>
              </a:extLst>
            </p:cNvPr>
            <p:cNvSpPr/>
            <p:nvPr/>
          </p:nvSpPr>
          <p:spPr>
            <a:xfrm rot="10800000">
              <a:off x="6125496" y="2505142"/>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2" name="Gleichschenkliges Dreieck 141">
              <a:extLst>
                <a:ext uri="{FF2B5EF4-FFF2-40B4-BE49-F238E27FC236}">
                  <a16:creationId xmlns="" xmlns:a16="http://schemas.microsoft.com/office/drawing/2014/main" id="{E72DC558-3E0D-4965-89F7-91DACFA447C5}"/>
                </a:ext>
              </a:extLst>
            </p:cNvPr>
            <p:cNvSpPr/>
            <p:nvPr/>
          </p:nvSpPr>
          <p:spPr>
            <a:xfrm rot="10800000">
              <a:off x="6142164" y="2505161"/>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3" name="Gleichschenkliges Dreieck 142">
              <a:extLst>
                <a:ext uri="{FF2B5EF4-FFF2-40B4-BE49-F238E27FC236}">
                  <a16:creationId xmlns="" xmlns:a16="http://schemas.microsoft.com/office/drawing/2014/main" id="{52B865E2-E743-4000-B1E5-0F162D7EC4D8}"/>
                </a:ext>
              </a:extLst>
            </p:cNvPr>
            <p:cNvSpPr/>
            <p:nvPr/>
          </p:nvSpPr>
          <p:spPr>
            <a:xfrm rot="10800000">
              <a:off x="6156451" y="2505181"/>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4" name="Gleichschenkliges Dreieck 143">
              <a:extLst>
                <a:ext uri="{FF2B5EF4-FFF2-40B4-BE49-F238E27FC236}">
                  <a16:creationId xmlns="" xmlns:a16="http://schemas.microsoft.com/office/drawing/2014/main" id="{70E09AB1-C550-451F-AF4B-AE4DA5A08468}"/>
                </a:ext>
              </a:extLst>
            </p:cNvPr>
            <p:cNvSpPr/>
            <p:nvPr/>
          </p:nvSpPr>
          <p:spPr>
            <a:xfrm rot="10800000">
              <a:off x="6182643" y="2505205"/>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18" name="Gruppieren 17">
            <a:extLst>
              <a:ext uri="{FF2B5EF4-FFF2-40B4-BE49-F238E27FC236}">
                <a16:creationId xmlns="" xmlns:a16="http://schemas.microsoft.com/office/drawing/2014/main" id="{F81E5FD3-DA0F-4C94-8407-6B4856A4A6A5}"/>
              </a:ext>
            </a:extLst>
          </p:cNvPr>
          <p:cNvGrpSpPr/>
          <p:nvPr/>
        </p:nvGrpSpPr>
        <p:grpSpPr>
          <a:xfrm>
            <a:off x="2180353" y="1426886"/>
            <a:ext cx="2975053" cy="892452"/>
            <a:chOff x="2180353" y="1426886"/>
            <a:chExt cx="2975053" cy="892452"/>
          </a:xfrm>
        </p:grpSpPr>
        <p:sp>
          <p:nvSpPr>
            <p:cNvPr id="10" name="Freihandform: Form 9">
              <a:extLst>
                <a:ext uri="{FF2B5EF4-FFF2-40B4-BE49-F238E27FC236}">
                  <a16:creationId xmlns="" xmlns:a16="http://schemas.microsoft.com/office/drawing/2014/main" id="{F942B9E0-8DF1-42EB-9D00-13F9D73B252C}"/>
                </a:ext>
              </a:extLst>
            </p:cNvPr>
            <p:cNvSpPr/>
            <p:nvPr/>
          </p:nvSpPr>
          <p:spPr>
            <a:xfrm>
              <a:off x="2188369" y="1435894"/>
              <a:ext cx="2967037" cy="883444"/>
            </a:xfrm>
            <a:custGeom>
              <a:avLst/>
              <a:gdLst>
                <a:gd name="connsiteX0" fmla="*/ 0 w 2967037"/>
                <a:gd name="connsiteY0" fmla="*/ 0 h 883444"/>
                <a:gd name="connsiteX1" fmla="*/ 50006 w 2967037"/>
                <a:gd name="connsiteY1" fmla="*/ 0 h 883444"/>
                <a:gd name="connsiteX2" fmla="*/ 50006 w 2967037"/>
                <a:gd name="connsiteY2" fmla="*/ 9525 h 883444"/>
                <a:gd name="connsiteX3" fmla="*/ 100012 w 2967037"/>
                <a:gd name="connsiteY3" fmla="*/ 9525 h 883444"/>
                <a:gd name="connsiteX4" fmla="*/ 100012 w 2967037"/>
                <a:gd name="connsiteY4" fmla="*/ 16669 h 883444"/>
                <a:gd name="connsiteX5" fmla="*/ 154781 w 2967037"/>
                <a:gd name="connsiteY5" fmla="*/ 16669 h 883444"/>
                <a:gd name="connsiteX6" fmla="*/ 154781 w 2967037"/>
                <a:gd name="connsiteY6" fmla="*/ 23812 h 883444"/>
                <a:gd name="connsiteX7" fmla="*/ 192881 w 2967037"/>
                <a:gd name="connsiteY7" fmla="*/ 23812 h 883444"/>
                <a:gd name="connsiteX8" fmla="*/ 192881 w 2967037"/>
                <a:gd name="connsiteY8" fmla="*/ 42862 h 883444"/>
                <a:gd name="connsiteX9" fmla="*/ 221456 w 2967037"/>
                <a:gd name="connsiteY9" fmla="*/ 42862 h 883444"/>
                <a:gd name="connsiteX10" fmla="*/ 221456 w 2967037"/>
                <a:gd name="connsiteY10" fmla="*/ 59531 h 883444"/>
                <a:gd name="connsiteX11" fmla="*/ 259556 w 2967037"/>
                <a:gd name="connsiteY11" fmla="*/ 59531 h 883444"/>
                <a:gd name="connsiteX12" fmla="*/ 259556 w 2967037"/>
                <a:gd name="connsiteY12" fmla="*/ 66675 h 883444"/>
                <a:gd name="connsiteX13" fmla="*/ 323850 w 2967037"/>
                <a:gd name="connsiteY13" fmla="*/ 66675 h 883444"/>
                <a:gd name="connsiteX14" fmla="*/ 323850 w 2967037"/>
                <a:gd name="connsiteY14" fmla="*/ 76200 h 883444"/>
                <a:gd name="connsiteX15" fmla="*/ 364331 w 2967037"/>
                <a:gd name="connsiteY15" fmla="*/ 76200 h 883444"/>
                <a:gd name="connsiteX16" fmla="*/ 364331 w 2967037"/>
                <a:gd name="connsiteY16" fmla="*/ 85725 h 883444"/>
                <a:gd name="connsiteX17" fmla="*/ 454819 w 2967037"/>
                <a:gd name="connsiteY17" fmla="*/ 85725 h 883444"/>
                <a:gd name="connsiteX18" fmla="*/ 454819 w 2967037"/>
                <a:gd name="connsiteY18" fmla="*/ 88106 h 883444"/>
                <a:gd name="connsiteX19" fmla="*/ 464344 w 2967037"/>
                <a:gd name="connsiteY19" fmla="*/ 88106 h 883444"/>
                <a:gd name="connsiteX20" fmla="*/ 464344 w 2967037"/>
                <a:gd name="connsiteY20" fmla="*/ 92869 h 883444"/>
                <a:gd name="connsiteX21" fmla="*/ 526256 w 2967037"/>
                <a:gd name="connsiteY21" fmla="*/ 92869 h 883444"/>
                <a:gd name="connsiteX22" fmla="*/ 526256 w 2967037"/>
                <a:gd name="connsiteY22" fmla="*/ 114300 h 883444"/>
                <a:gd name="connsiteX23" fmla="*/ 561975 w 2967037"/>
                <a:gd name="connsiteY23" fmla="*/ 114300 h 883444"/>
                <a:gd name="connsiteX24" fmla="*/ 561975 w 2967037"/>
                <a:gd name="connsiteY24" fmla="*/ 119062 h 883444"/>
                <a:gd name="connsiteX25" fmla="*/ 585787 w 2967037"/>
                <a:gd name="connsiteY25" fmla="*/ 119062 h 883444"/>
                <a:gd name="connsiteX26" fmla="*/ 585787 w 2967037"/>
                <a:gd name="connsiteY26" fmla="*/ 126206 h 883444"/>
                <a:gd name="connsiteX27" fmla="*/ 597694 w 2967037"/>
                <a:gd name="connsiteY27" fmla="*/ 126206 h 883444"/>
                <a:gd name="connsiteX28" fmla="*/ 597694 w 2967037"/>
                <a:gd name="connsiteY28" fmla="*/ 130969 h 883444"/>
                <a:gd name="connsiteX29" fmla="*/ 611981 w 2967037"/>
                <a:gd name="connsiteY29" fmla="*/ 130969 h 883444"/>
                <a:gd name="connsiteX30" fmla="*/ 611981 w 2967037"/>
                <a:gd name="connsiteY30" fmla="*/ 140494 h 883444"/>
                <a:gd name="connsiteX31" fmla="*/ 700087 w 2967037"/>
                <a:gd name="connsiteY31" fmla="*/ 140494 h 883444"/>
                <a:gd name="connsiteX32" fmla="*/ 700087 w 2967037"/>
                <a:gd name="connsiteY32" fmla="*/ 154781 h 883444"/>
                <a:gd name="connsiteX33" fmla="*/ 747712 w 2967037"/>
                <a:gd name="connsiteY33" fmla="*/ 154781 h 883444"/>
                <a:gd name="connsiteX34" fmla="*/ 747712 w 2967037"/>
                <a:gd name="connsiteY34" fmla="*/ 164306 h 883444"/>
                <a:gd name="connsiteX35" fmla="*/ 804862 w 2967037"/>
                <a:gd name="connsiteY35" fmla="*/ 164306 h 883444"/>
                <a:gd name="connsiteX36" fmla="*/ 804862 w 2967037"/>
                <a:gd name="connsiteY36" fmla="*/ 169069 h 883444"/>
                <a:gd name="connsiteX37" fmla="*/ 823912 w 2967037"/>
                <a:gd name="connsiteY37" fmla="*/ 169069 h 883444"/>
                <a:gd name="connsiteX38" fmla="*/ 823912 w 2967037"/>
                <a:gd name="connsiteY38" fmla="*/ 180975 h 883444"/>
                <a:gd name="connsiteX39" fmla="*/ 845344 w 2967037"/>
                <a:gd name="connsiteY39" fmla="*/ 180975 h 883444"/>
                <a:gd name="connsiteX40" fmla="*/ 845344 w 2967037"/>
                <a:gd name="connsiteY40" fmla="*/ 192881 h 883444"/>
                <a:gd name="connsiteX41" fmla="*/ 890587 w 2967037"/>
                <a:gd name="connsiteY41" fmla="*/ 192881 h 883444"/>
                <a:gd name="connsiteX42" fmla="*/ 890587 w 2967037"/>
                <a:gd name="connsiteY42" fmla="*/ 204787 h 883444"/>
                <a:gd name="connsiteX43" fmla="*/ 938212 w 2967037"/>
                <a:gd name="connsiteY43" fmla="*/ 204787 h 883444"/>
                <a:gd name="connsiteX44" fmla="*/ 938212 w 2967037"/>
                <a:gd name="connsiteY44" fmla="*/ 228600 h 883444"/>
                <a:gd name="connsiteX45" fmla="*/ 1004887 w 2967037"/>
                <a:gd name="connsiteY45" fmla="*/ 228600 h 883444"/>
                <a:gd name="connsiteX46" fmla="*/ 1004887 w 2967037"/>
                <a:gd name="connsiteY46" fmla="*/ 240506 h 883444"/>
                <a:gd name="connsiteX47" fmla="*/ 1092994 w 2967037"/>
                <a:gd name="connsiteY47" fmla="*/ 240506 h 883444"/>
                <a:gd name="connsiteX48" fmla="*/ 1092994 w 2967037"/>
                <a:gd name="connsiteY48" fmla="*/ 257175 h 883444"/>
                <a:gd name="connsiteX49" fmla="*/ 1133475 w 2967037"/>
                <a:gd name="connsiteY49" fmla="*/ 257175 h 883444"/>
                <a:gd name="connsiteX50" fmla="*/ 1133475 w 2967037"/>
                <a:gd name="connsiteY50" fmla="*/ 269081 h 883444"/>
                <a:gd name="connsiteX51" fmla="*/ 1145381 w 2967037"/>
                <a:gd name="connsiteY51" fmla="*/ 269081 h 883444"/>
                <a:gd name="connsiteX52" fmla="*/ 1145381 w 2967037"/>
                <a:gd name="connsiteY52" fmla="*/ 276225 h 883444"/>
                <a:gd name="connsiteX53" fmla="*/ 1169194 w 2967037"/>
                <a:gd name="connsiteY53" fmla="*/ 276225 h 883444"/>
                <a:gd name="connsiteX54" fmla="*/ 1169194 w 2967037"/>
                <a:gd name="connsiteY54" fmla="*/ 288131 h 883444"/>
                <a:gd name="connsiteX55" fmla="*/ 1204912 w 2967037"/>
                <a:gd name="connsiteY55" fmla="*/ 288131 h 883444"/>
                <a:gd name="connsiteX56" fmla="*/ 1204912 w 2967037"/>
                <a:gd name="connsiteY56" fmla="*/ 302419 h 883444"/>
                <a:gd name="connsiteX57" fmla="*/ 1254919 w 2967037"/>
                <a:gd name="connsiteY57" fmla="*/ 302419 h 883444"/>
                <a:gd name="connsiteX58" fmla="*/ 1254919 w 2967037"/>
                <a:gd name="connsiteY58" fmla="*/ 316706 h 883444"/>
                <a:gd name="connsiteX59" fmla="*/ 1283494 w 2967037"/>
                <a:gd name="connsiteY59" fmla="*/ 316706 h 883444"/>
                <a:gd name="connsiteX60" fmla="*/ 1283494 w 2967037"/>
                <a:gd name="connsiteY60" fmla="*/ 330994 h 883444"/>
                <a:gd name="connsiteX61" fmla="*/ 1445419 w 2967037"/>
                <a:gd name="connsiteY61" fmla="*/ 330994 h 883444"/>
                <a:gd name="connsiteX62" fmla="*/ 1445419 w 2967037"/>
                <a:gd name="connsiteY62" fmla="*/ 345281 h 883444"/>
                <a:gd name="connsiteX63" fmla="*/ 1464469 w 2967037"/>
                <a:gd name="connsiteY63" fmla="*/ 345281 h 883444"/>
                <a:gd name="connsiteX64" fmla="*/ 1464469 w 2967037"/>
                <a:gd name="connsiteY64" fmla="*/ 357187 h 883444"/>
                <a:gd name="connsiteX65" fmla="*/ 1488281 w 2967037"/>
                <a:gd name="connsiteY65" fmla="*/ 357187 h 883444"/>
                <a:gd name="connsiteX66" fmla="*/ 1488281 w 2967037"/>
                <a:gd name="connsiteY66" fmla="*/ 381000 h 883444"/>
                <a:gd name="connsiteX67" fmla="*/ 1540669 w 2967037"/>
                <a:gd name="connsiteY67" fmla="*/ 381000 h 883444"/>
                <a:gd name="connsiteX68" fmla="*/ 1540669 w 2967037"/>
                <a:gd name="connsiteY68" fmla="*/ 385762 h 883444"/>
                <a:gd name="connsiteX69" fmla="*/ 1552575 w 2967037"/>
                <a:gd name="connsiteY69" fmla="*/ 385762 h 883444"/>
                <a:gd name="connsiteX70" fmla="*/ 1552575 w 2967037"/>
                <a:gd name="connsiteY70" fmla="*/ 395287 h 883444"/>
                <a:gd name="connsiteX71" fmla="*/ 1571625 w 2967037"/>
                <a:gd name="connsiteY71" fmla="*/ 395287 h 883444"/>
                <a:gd name="connsiteX72" fmla="*/ 1571625 w 2967037"/>
                <a:gd name="connsiteY72" fmla="*/ 409575 h 883444"/>
                <a:gd name="connsiteX73" fmla="*/ 1578769 w 2967037"/>
                <a:gd name="connsiteY73" fmla="*/ 409575 h 883444"/>
                <a:gd name="connsiteX74" fmla="*/ 1578769 w 2967037"/>
                <a:gd name="connsiteY74" fmla="*/ 419100 h 883444"/>
                <a:gd name="connsiteX75" fmla="*/ 1612106 w 2967037"/>
                <a:gd name="connsiteY75" fmla="*/ 419100 h 883444"/>
                <a:gd name="connsiteX76" fmla="*/ 1612106 w 2967037"/>
                <a:gd name="connsiteY76" fmla="*/ 426244 h 883444"/>
                <a:gd name="connsiteX77" fmla="*/ 1690687 w 2967037"/>
                <a:gd name="connsiteY77" fmla="*/ 426244 h 883444"/>
                <a:gd name="connsiteX78" fmla="*/ 1690687 w 2967037"/>
                <a:gd name="connsiteY78" fmla="*/ 440531 h 883444"/>
                <a:gd name="connsiteX79" fmla="*/ 1704975 w 2967037"/>
                <a:gd name="connsiteY79" fmla="*/ 440531 h 883444"/>
                <a:gd name="connsiteX80" fmla="*/ 1704975 w 2967037"/>
                <a:gd name="connsiteY80" fmla="*/ 447675 h 883444"/>
                <a:gd name="connsiteX81" fmla="*/ 1719262 w 2967037"/>
                <a:gd name="connsiteY81" fmla="*/ 447675 h 883444"/>
                <a:gd name="connsiteX82" fmla="*/ 1719262 w 2967037"/>
                <a:gd name="connsiteY82" fmla="*/ 457200 h 883444"/>
                <a:gd name="connsiteX83" fmla="*/ 1735931 w 2967037"/>
                <a:gd name="connsiteY83" fmla="*/ 457200 h 883444"/>
                <a:gd name="connsiteX84" fmla="*/ 1735931 w 2967037"/>
                <a:gd name="connsiteY84" fmla="*/ 464344 h 883444"/>
                <a:gd name="connsiteX85" fmla="*/ 1740694 w 2967037"/>
                <a:gd name="connsiteY85" fmla="*/ 464344 h 883444"/>
                <a:gd name="connsiteX86" fmla="*/ 1740694 w 2967037"/>
                <a:gd name="connsiteY86" fmla="*/ 481012 h 883444"/>
                <a:gd name="connsiteX87" fmla="*/ 1752600 w 2967037"/>
                <a:gd name="connsiteY87" fmla="*/ 481012 h 883444"/>
                <a:gd name="connsiteX88" fmla="*/ 1752600 w 2967037"/>
                <a:gd name="connsiteY88" fmla="*/ 490537 h 883444"/>
                <a:gd name="connsiteX89" fmla="*/ 1807369 w 2967037"/>
                <a:gd name="connsiteY89" fmla="*/ 490537 h 883444"/>
                <a:gd name="connsiteX90" fmla="*/ 1807369 w 2967037"/>
                <a:gd name="connsiteY90" fmla="*/ 497681 h 883444"/>
                <a:gd name="connsiteX91" fmla="*/ 1824037 w 2967037"/>
                <a:gd name="connsiteY91" fmla="*/ 497681 h 883444"/>
                <a:gd name="connsiteX92" fmla="*/ 1824037 w 2967037"/>
                <a:gd name="connsiteY92" fmla="*/ 502444 h 883444"/>
                <a:gd name="connsiteX93" fmla="*/ 1835944 w 2967037"/>
                <a:gd name="connsiteY93" fmla="*/ 502444 h 883444"/>
                <a:gd name="connsiteX94" fmla="*/ 1835944 w 2967037"/>
                <a:gd name="connsiteY94" fmla="*/ 516731 h 883444"/>
                <a:gd name="connsiteX95" fmla="*/ 1847850 w 2967037"/>
                <a:gd name="connsiteY95" fmla="*/ 516731 h 883444"/>
                <a:gd name="connsiteX96" fmla="*/ 1847850 w 2967037"/>
                <a:gd name="connsiteY96" fmla="*/ 523875 h 883444"/>
                <a:gd name="connsiteX97" fmla="*/ 1876425 w 2967037"/>
                <a:gd name="connsiteY97" fmla="*/ 523875 h 883444"/>
                <a:gd name="connsiteX98" fmla="*/ 1876425 w 2967037"/>
                <a:gd name="connsiteY98" fmla="*/ 538162 h 883444"/>
                <a:gd name="connsiteX99" fmla="*/ 1935956 w 2967037"/>
                <a:gd name="connsiteY99" fmla="*/ 538162 h 883444"/>
                <a:gd name="connsiteX100" fmla="*/ 1935956 w 2967037"/>
                <a:gd name="connsiteY100" fmla="*/ 542925 h 883444"/>
                <a:gd name="connsiteX101" fmla="*/ 1974056 w 2967037"/>
                <a:gd name="connsiteY101" fmla="*/ 542925 h 883444"/>
                <a:gd name="connsiteX102" fmla="*/ 1974056 w 2967037"/>
                <a:gd name="connsiteY102" fmla="*/ 545306 h 883444"/>
                <a:gd name="connsiteX103" fmla="*/ 1981200 w 2967037"/>
                <a:gd name="connsiteY103" fmla="*/ 545306 h 883444"/>
                <a:gd name="connsiteX104" fmla="*/ 1981200 w 2967037"/>
                <a:gd name="connsiteY104" fmla="*/ 561975 h 883444"/>
                <a:gd name="connsiteX105" fmla="*/ 2047875 w 2967037"/>
                <a:gd name="connsiteY105" fmla="*/ 561975 h 883444"/>
                <a:gd name="connsiteX106" fmla="*/ 2047875 w 2967037"/>
                <a:gd name="connsiteY106" fmla="*/ 566737 h 883444"/>
                <a:gd name="connsiteX107" fmla="*/ 2085975 w 2967037"/>
                <a:gd name="connsiteY107" fmla="*/ 566737 h 883444"/>
                <a:gd name="connsiteX108" fmla="*/ 2085975 w 2967037"/>
                <a:gd name="connsiteY108" fmla="*/ 571500 h 883444"/>
                <a:gd name="connsiteX109" fmla="*/ 2095500 w 2967037"/>
                <a:gd name="connsiteY109" fmla="*/ 571500 h 883444"/>
                <a:gd name="connsiteX110" fmla="*/ 2095500 w 2967037"/>
                <a:gd name="connsiteY110" fmla="*/ 578644 h 883444"/>
                <a:gd name="connsiteX111" fmla="*/ 2112169 w 2967037"/>
                <a:gd name="connsiteY111" fmla="*/ 578644 h 883444"/>
                <a:gd name="connsiteX112" fmla="*/ 2112169 w 2967037"/>
                <a:gd name="connsiteY112" fmla="*/ 592931 h 883444"/>
                <a:gd name="connsiteX113" fmla="*/ 2135981 w 2967037"/>
                <a:gd name="connsiteY113" fmla="*/ 592931 h 883444"/>
                <a:gd name="connsiteX114" fmla="*/ 2135981 w 2967037"/>
                <a:gd name="connsiteY114" fmla="*/ 614362 h 883444"/>
                <a:gd name="connsiteX115" fmla="*/ 2166937 w 2967037"/>
                <a:gd name="connsiteY115" fmla="*/ 614362 h 883444"/>
                <a:gd name="connsiteX116" fmla="*/ 2166937 w 2967037"/>
                <a:gd name="connsiteY116" fmla="*/ 621506 h 883444"/>
                <a:gd name="connsiteX117" fmla="*/ 2176462 w 2967037"/>
                <a:gd name="connsiteY117" fmla="*/ 621506 h 883444"/>
                <a:gd name="connsiteX118" fmla="*/ 2176462 w 2967037"/>
                <a:gd name="connsiteY118" fmla="*/ 635794 h 883444"/>
                <a:gd name="connsiteX119" fmla="*/ 2193131 w 2967037"/>
                <a:gd name="connsiteY119" fmla="*/ 635794 h 883444"/>
                <a:gd name="connsiteX120" fmla="*/ 2193131 w 2967037"/>
                <a:gd name="connsiteY120" fmla="*/ 654844 h 883444"/>
                <a:gd name="connsiteX121" fmla="*/ 2247900 w 2967037"/>
                <a:gd name="connsiteY121" fmla="*/ 654844 h 883444"/>
                <a:gd name="connsiteX122" fmla="*/ 2247900 w 2967037"/>
                <a:gd name="connsiteY122" fmla="*/ 659606 h 883444"/>
                <a:gd name="connsiteX123" fmla="*/ 2293144 w 2967037"/>
                <a:gd name="connsiteY123" fmla="*/ 659606 h 883444"/>
                <a:gd name="connsiteX124" fmla="*/ 2293144 w 2967037"/>
                <a:gd name="connsiteY124" fmla="*/ 669131 h 883444"/>
                <a:gd name="connsiteX125" fmla="*/ 2300287 w 2967037"/>
                <a:gd name="connsiteY125" fmla="*/ 669131 h 883444"/>
                <a:gd name="connsiteX126" fmla="*/ 2300287 w 2967037"/>
                <a:gd name="connsiteY126" fmla="*/ 678656 h 883444"/>
                <a:gd name="connsiteX127" fmla="*/ 2316956 w 2967037"/>
                <a:gd name="connsiteY127" fmla="*/ 678656 h 883444"/>
                <a:gd name="connsiteX128" fmla="*/ 2316956 w 2967037"/>
                <a:gd name="connsiteY128" fmla="*/ 688181 h 883444"/>
                <a:gd name="connsiteX129" fmla="*/ 2347912 w 2967037"/>
                <a:gd name="connsiteY129" fmla="*/ 688181 h 883444"/>
                <a:gd name="connsiteX130" fmla="*/ 2347912 w 2967037"/>
                <a:gd name="connsiteY130" fmla="*/ 697706 h 883444"/>
                <a:gd name="connsiteX131" fmla="*/ 2424112 w 2967037"/>
                <a:gd name="connsiteY131" fmla="*/ 697706 h 883444"/>
                <a:gd name="connsiteX132" fmla="*/ 2424112 w 2967037"/>
                <a:gd name="connsiteY132" fmla="*/ 709612 h 883444"/>
                <a:gd name="connsiteX133" fmla="*/ 2481262 w 2967037"/>
                <a:gd name="connsiteY133" fmla="*/ 709612 h 883444"/>
                <a:gd name="connsiteX134" fmla="*/ 2481262 w 2967037"/>
                <a:gd name="connsiteY134" fmla="*/ 716756 h 883444"/>
                <a:gd name="connsiteX135" fmla="*/ 2524125 w 2967037"/>
                <a:gd name="connsiteY135" fmla="*/ 716756 h 883444"/>
                <a:gd name="connsiteX136" fmla="*/ 2524125 w 2967037"/>
                <a:gd name="connsiteY136" fmla="*/ 721519 h 883444"/>
                <a:gd name="connsiteX137" fmla="*/ 2538412 w 2967037"/>
                <a:gd name="connsiteY137" fmla="*/ 721519 h 883444"/>
                <a:gd name="connsiteX138" fmla="*/ 2538412 w 2967037"/>
                <a:gd name="connsiteY138" fmla="*/ 728662 h 883444"/>
                <a:gd name="connsiteX139" fmla="*/ 2540794 w 2967037"/>
                <a:gd name="connsiteY139" fmla="*/ 728662 h 883444"/>
                <a:gd name="connsiteX140" fmla="*/ 2540794 w 2967037"/>
                <a:gd name="connsiteY140" fmla="*/ 735806 h 883444"/>
                <a:gd name="connsiteX141" fmla="*/ 2545557 w 2967037"/>
                <a:gd name="connsiteY141" fmla="*/ 740569 h 883444"/>
                <a:gd name="connsiteX142" fmla="*/ 2574131 w 2967037"/>
                <a:gd name="connsiteY142" fmla="*/ 740569 h 883444"/>
                <a:gd name="connsiteX143" fmla="*/ 2574131 w 2967037"/>
                <a:gd name="connsiteY143" fmla="*/ 745331 h 883444"/>
                <a:gd name="connsiteX144" fmla="*/ 2586037 w 2967037"/>
                <a:gd name="connsiteY144" fmla="*/ 745331 h 883444"/>
                <a:gd name="connsiteX145" fmla="*/ 2586037 w 2967037"/>
                <a:gd name="connsiteY145" fmla="*/ 754856 h 883444"/>
                <a:gd name="connsiteX146" fmla="*/ 2647950 w 2967037"/>
                <a:gd name="connsiteY146" fmla="*/ 754856 h 883444"/>
                <a:gd name="connsiteX147" fmla="*/ 2647950 w 2967037"/>
                <a:gd name="connsiteY147" fmla="*/ 759619 h 883444"/>
                <a:gd name="connsiteX148" fmla="*/ 2659856 w 2967037"/>
                <a:gd name="connsiteY148" fmla="*/ 759619 h 883444"/>
                <a:gd name="connsiteX149" fmla="*/ 2659856 w 2967037"/>
                <a:gd name="connsiteY149" fmla="*/ 769144 h 883444"/>
                <a:gd name="connsiteX150" fmla="*/ 2671762 w 2967037"/>
                <a:gd name="connsiteY150" fmla="*/ 769144 h 883444"/>
                <a:gd name="connsiteX151" fmla="*/ 2671762 w 2967037"/>
                <a:gd name="connsiteY151" fmla="*/ 776287 h 883444"/>
                <a:gd name="connsiteX152" fmla="*/ 2709862 w 2967037"/>
                <a:gd name="connsiteY152" fmla="*/ 776287 h 883444"/>
                <a:gd name="connsiteX153" fmla="*/ 2709862 w 2967037"/>
                <a:gd name="connsiteY153" fmla="*/ 790575 h 883444"/>
                <a:gd name="connsiteX154" fmla="*/ 2759869 w 2967037"/>
                <a:gd name="connsiteY154" fmla="*/ 790575 h 883444"/>
                <a:gd name="connsiteX155" fmla="*/ 2759869 w 2967037"/>
                <a:gd name="connsiteY155" fmla="*/ 790575 h 883444"/>
                <a:gd name="connsiteX156" fmla="*/ 2783681 w 2967037"/>
                <a:gd name="connsiteY156" fmla="*/ 790575 h 883444"/>
                <a:gd name="connsiteX157" fmla="*/ 2783681 w 2967037"/>
                <a:gd name="connsiteY157" fmla="*/ 802481 h 883444"/>
                <a:gd name="connsiteX158" fmla="*/ 2819400 w 2967037"/>
                <a:gd name="connsiteY158" fmla="*/ 802481 h 883444"/>
                <a:gd name="connsiteX159" fmla="*/ 2819400 w 2967037"/>
                <a:gd name="connsiteY159" fmla="*/ 807244 h 883444"/>
                <a:gd name="connsiteX160" fmla="*/ 2833687 w 2967037"/>
                <a:gd name="connsiteY160" fmla="*/ 807244 h 883444"/>
                <a:gd name="connsiteX161" fmla="*/ 2833687 w 2967037"/>
                <a:gd name="connsiteY161" fmla="*/ 819150 h 883444"/>
                <a:gd name="connsiteX162" fmla="*/ 2859881 w 2967037"/>
                <a:gd name="connsiteY162" fmla="*/ 819150 h 883444"/>
                <a:gd name="connsiteX163" fmla="*/ 2859881 w 2967037"/>
                <a:gd name="connsiteY163" fmla="*/ 852487 h 883444"/>
                <a:gd name="connsiteX164" fmla="*/ 2893219 w 2967037"/>
                <a:gd name="connsiteY164" fmla="*/ 852487 h 883444"/>
                <a:gd name="connsiteX165" fmla="*/ 2893219 w 2967037"/>
                <a:gd name="connsiteY165" fmla="*/ 871537 h 883444"/>
                <a:gd name="connsiteX166" fmla="*/ 2940844 w 2967037"/>
                <a:gd name="connsiteY166" fmla="*/ 871537 h 883444"/>
                <a:gd name="connsiteX167" fmla="*/ 2940844 w 2967037"/>
                <a:gd name="connsiteY167" fmla="*/ 878681 h 883444"/>
                <a:gd name="connsiteX168" fmla="*/ 2955131 w 2967037"/>
                <a:gd name="connsiteY168" fmla="*/ 878681 h 883444"/>
                <a:gd name="connsiteX169" fmla="*/ 2955131 w 2967037"/>
                <a:gd name="connsiteY169" fmla="*/ 883444 h 883444"/>
                <a:gd name="connsiteX170" fmla="*/ 2967037 w 2967037"/>
                <a:gd name="connsiteY170" fmla="*/ 883444 h 88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2967037" h="883444">
                  <a:moveTo>
                    <a:pt x="0" y="0"/>
                  </a:moveTo>
                  <a:lnTo>
                    <a:pt x="50006" y="0"/>
                  </a:lnTo>
                  <a:lnTo>
                    <a:pt x="50006" y="9525"/>
                  </a:lnTo>
                  <a:lnTo>
                    <a:pt x="100012" y="9525"/>
                  </a:lnTo>
                  <a:lnTo>
                    <a:pt x="100012" y="16669"/>
                  </a:lnTo>
                  <a:lnTo>
                    <a:pt x="154781" y="16669"/>
                  </a:lnTo>
                  <a:lnTo>
                    <a:pt x="154781" y="23812"/>
                  </a:lnTo>
                  <a:lnTo>
                    <a:pt x="192881" y="23812"/>
                  </a:lnTo>
                  <a:lnTo>
                    <a:pt x="192881" y="42862"/>
                  </a:lnTo>
                  <a:lnTo>
                    <a:pt x="221456" y="42862"/>
                  </a:lnTo>
                  <a:lnTo>
                    <a:pt x="221456" y="59531"/>
                  </a:lnTo>
                  <a:lnTo>
                    <a:pt x="259556" y="59531"/>
                  </a:lnTo>
                  <a:lnTo>
                    <a:pt x="259556" y="66675"/>
                  </a:lnTo>
                  <a:lnTo>
                    <a:pt x="323850" y="66675"/>
                  </a:lnTo>
                  <a:lnTo>
                    <a:pt x="323850" y="76200"/>
                  </a:lnTo>
                  <a:lnTo>
                    <a:pt x="364331" y="76200"/>
                  </a:lnTo>
                  <a:lnTo>
                    <a:pt x="364331" y="85725"/>
                  </a:lnTo>
                  <a:lnTo>
                    <a:pt x="454819" y="85725"/>
                  </a:lnTo>
                  <a:lnTo>
                    <a:pt x="454819" y="88106"/>
                  </a:lnTo>
                  <a:lnTo>
                    <a:pt x="464344" y="88106"/>
                  </a:lnTo>
                  <a:lnTo>
                    <a:pt x="464344" y="92869"/>
                  </a:lnTo>
                  <a:lnTo>
                    <a:pt x="526256" y="92869"/>
                  </a:lnTo>
                  <a:lnTo>
                    <a:pt x="526256" y="114300"/>
                  </a:lnTo>
                  <a:lnTo>
                    <a:pt x="561975" y="114300"/>
                  </a:lnTo>
                  <a:lnTo>
                    <a:pt x="561975" y="119062"/>
                  </a:lnTo>
                  <a:lnTo>
                    <a:pt x="585787" y="119062"/>
                  </a:lnTo>
                  <a:lnTo>
                    <a:pt x="585787" y="126206"/>
                  </a:lnTo>
                  <a:lnTo>
                    <a:pt x="597694" y="126206"/>
                  </a:lnTo>
                  <a:lnTo>
                    <a:pt x="597694" y="130969"/>
                  </a:lnTo>
                  <a:lnTo>
                    <a:pt x="611981" y="130969"/>
                  </a:lnTo>
                  <a:lnTo>
                    <a:pt x="611981" y="140494"/>
                  </a:lnTo>
                  <a:lnTo>
                    <a:pt x="700087" y="140494"/>
                  </a:lnTo>
                  <a:lnTo>
                    <a:pt x="700087" y="154781"/>
                  </a:lnTo>
                  <a:lnTo>
                    <a:pt x="747712" y="154781"/>
                  </a:lnTo>
                  <a:lnTo>
                    <a:pt x="747712" y="164306"/>
                  </a:lnTo>
                  <a:lnTo>
                    <a:pt x="804862" y="164306"/>
                  </a:lnTo>
                  <a:lnTo>
                    <a:pt x="804862" y="169069"/>
                  </a:lnTo>
                  <a:lnTo>
                    <a:pt x="823912" y="169069"/>
                  </a:lnTo>
                  <a:lnTo>
                    <a:pt x="823912" y="180975"/>
                  </a:lnTo>
                  <a:lnTo>
                    <a:pt x="845344" y="180975"/>
                  </a:lnTo>
                  <a:lnTo>
                    <a:pt x="845344" y="192881"/>
                  </a:lnTo>
                  <a:lnTo>
                    <a:pt x="890587" y="192881"/>
                  </a:lnTo>
                  <a:lnTo>
                    <a:pt x="890587" y="204787"/>
                  </a:lnTo>
                  <a:lnTo>
                    <a:pt x="938212" y="204787"/>
                  </a:lnTo>
                  <a:lnTo>
                    <a:pt x="938212" y="228600"/>
                  </a:lnTo>
                  <a:lnTo>
                    <a:pt x="1004887" y="228600"/>
                  </a:lnTo>
                  <a:lnTo>
                    <a:pt x="1004887" y="240506"/>
                  </a:lnTo>
                  <a:lnTo>
                    <a:pt x="1092994" y="240506"/>
                  </a:lnTo>
                  <a:lnTo>
                    <a:pt x="1092994" y="257175"/>
                  </a:lnTo>
                  <a:lnTo>
                    <a:pt x="1133475" y="257175"/>
                  </a:lnTo>
                  <a:lnTo>
                    <a:pt x="1133475" y="269081"/>
                  </a:lnTo>
                  <a:lnTo>
                    <a:pt x="1145381" y="269081"/>
                  </a:lnTo>
                  <a:lnTo>
                    <a:pt x="1145381" y="276225"/>
                  </a:lnTo>
                  <a:lnTo>
                    <a:pt x="1169194" y="276225"/>
                  </a:lnTo>
                  <a:lnTo>
                    <a:pt x="1169194" y="288131"/>
                  </a:lnTo>
                  <a:lnTo>
                    <a:pt x="1204912" y="288131"/>
                  </a:lnTo>
                  <a:lnTo>
                    <a:pt x="1204912" y="302419"/>
                  </a:lnTo>
                  <a:lnTo>
                    <a:pt x="1254919" y="302419"/>
                  </a:lnTo>
                  <a:lnTo>
                    <a:pt x="1254919" y="316706"/>
                  </a:lnTo>
                  <a:lnTo>
                    <a:pt x="1283494" y="316706"/>
                  </a:lnTo>
                  <a:lnTo>
                    <a:pt x="1283494" y="330994"/>
                  </a:lnTo>
                  <a:lnTo>
                    <a:pt x="1445419" y="330994"/>
                  </a:lnTo>
                  <a:lnTo>
                    <a:pt x="1445419" y="345281"/>
                  </a:lnTo>
                  <a:lnTo>
                    <a:pt x="1464469" y="345281"/>
                  </a:lnTo>
                  <a:lnTo>
                    <a:pt x="1464469" y="357187"/>
                  </a:lnTo>
                  <a:lnTo>
                    <a:pt x="1488281" y="357187"/>
                  </a:lnTo>
                  <a:lnTo>
                    <a:pt x="1488281" y="381000"/>
                  </a:lnTo>
                  <a:lnTo>
                    <a:pt x="1540669" y="381000"/>
                  </a:lnTo>
                  <a:lnTo>
                    <a:pt x="1540669" y="385762"/>
                  </a:lnTo>
                  <a:lnTo>
                    <a:pt x="1552575" y="385762"/>
                  </a:lnTo>
                  <a:lnTo>
                    <a:pt x="1552575" y="395287"/>
                  </a:lnTo>
                  <a:lnTo>
                    <a:pt x="1571625" y="395287"/>
                  </a:lnTo>
                  <a:lnTo>
                    <a:pt x="1571625" y="409575"/>
                  </a:lnTo>
                  <a:lnTo>
                    <a:pt x="1578769" y="409575"/>
                  </a:lnTo>
                  <a:lnTo>
                    <a:pt x="1578769" y="419100"/>
                  </a:lnTo>
                  <a:lnTo>
                    <a:pt x="1612106" y="419100"/>
                  </a:lnTo>
                  <a:lnTo>
                    <a:pt x="1612106" y="426244"/>
                  </a:lnTo>
                  <a:lnTo>
                    <a:pt x="1690687" y="426244"/>
                  </a:lnTo>
                  <a:lnTo>
                    <a:pt x="1690687" y="440531"/>
                  </a:lnTo>
                  <a:lnTo>
                    <a:pt x="1704975" y="440531"/>
                  </a:lnTo>
                  <a:lnTo>
                    <a:pt x="1704975" y="447675"/>
                  </a:lnTo>
                  <a:lnTo>
                    <a:pt x="1719262" y="447675"/>
                  </a:lnTo>
                  <a:lnTo>
                    <a:pt x="1719262" y="457200"/>
                  </a:lnTo>
                  <a:lnTo>
                    <a:pt x="1735931" y="457200"/>
                  </a:lnTo>
                  <a:lnTo>
                    <a:pt x="1735931" y="464344"/>
                  </a:lnTo>
                  <a:lnTo>
                    <a:pt x="1740694" y="464344"/>
                  </a:lnTo>
                  <a:lnTo>
                    <a:pt x="1740694" y="481012"/>
                  </a:lnTo>
                  <a:lnTo>
                    <a:pt x="1752600" y="481012"/>
                  </a:lnTo>
                  <a:lnTo>
                    <a:pt x="1752600" y="490537"/>
                  </a:lnTo>
                  <a:lnTo>
                    <a:pt x="1807369" y="490537"/>
                  </a:lnTo>
                  <a:lnTo>
                    <a:pt x="1807369" y="497681"/>
                  </a:lnTo>
                  <a:lnTo>
                    <a:pt x="1824037" y="497681"/>
                  </a:lnTo>
                  <a:lnTo>
                    <a:pt x="1824037" y="502444"/>
                  </a:lnTo>
                  <a:lnTo>
                    <a:pt x="1835944" y="502444"/>
                  </a:lnTo>
                  <a:lnTo>
                    <a:pt x="1835944" y="516731"/>
                  </a:lnTo>
                  <a:lnTo>
                    <a:pt x="1847850" y="516731"/>
                  </a:lnTo>
                  <a:lnTo>
                    <a:pt x="1847850" y="523875"/>
                  </a:lnTo>
                  <a:lnTo>
                    <a:pt x="1876425" y="523875"/>
                  </a:lnTo>
                  <a:lnTo>
                    <a:pt x="1876425" y="538162"/>
                  </a:lnTo>
                  <a:lnTo>
                    <a:pt x="1935956" y="538162"/>
                  </a:lnTo>
                  <a:lnTo>
                    <a:pt x="1935956" y="542925"/>
                  </a:lnTo>
                  <a:lnTo>
                    <a:pt x="1974056" y="542925"/>
                  </a:lnTo>
                  <a:lnTo>
                    <a:pt x="1974056" y="545306"/>
                  </a:lnTo>
                  <a:lnTo>
                    <a:pt x="1981200" y="545306"/>
                  </a:lnTo>
                  <a:lnTo>
                    <a:pt x="1981200" y="561975"/>
                  </a:lnTo>
                  <a:lnTo>
                    <a:pt x="2047875" y="561975"/>
                  </a:lnTo>
                  <a:lnTo>
                    <a:pt x="2047875" y="566737"/>
                  </a:lnTo>
                  <a:lnTo>
                    <a:pt x="2085975" y="566737"/>
                  </a:lnTo>
                  <a:lnTo>
                    <a:pt x="2085975" y="571500"/>
                  </a:lnTo>
                  <a:lnTo>
                    <a:pt x="2095500" y="571500"/>
                  </a:lnTo>
                  <a:lnTo>
                    <a:pt x="2095500" y="578644"/>
                  </a:lnTo>
                  <a:lnTo>
                    <a:pt x="2112169" y="578644"/>
                  </a:lnTo>
                  <a:lnTo>
                    <a:pt x="2112169" y="592931"/>
                  </a:lnTo>
                  <a:lnTo>
                    <a:pt x="2135981" y="592931"/>
                  </a:lnTo>
                  <a:lnTo>
                    <a:pt x="2135981" y="614362"/>
                  </a:lnTo>
                  <a:lnTo>
                    <a:pt x="2166937" y="614362"/>
                  </a:lnTo>
                  <a:lnTo>
                    <a:pt x="2166937" y="621506"/>
                  </a:lnTo>
                  <a:lnTo>
                    <a:pt x="2176462" y="621506"/>
                  </a:lnTo>
                  <a:lnTo>
                    <a:pt x="2176462" y="635794"/>
                  </a:lnTo>
                  <a:lnTo>
                    <a:pt x="2193131" y="635794"/>
                  </a:lnTo>
                  <a:lnTo>
                    <a:pt x="2193131" y="654844"/>
                  </a:lnTo>
                  <a:lnTo>
                    <a:pt x="2247900" y="654844"/>
                  </a:lnTo>
                  <a:lnTo>
                    <a:pt x="2247900" y="659606"/>
                  </a:lnTo>
                  <a:lnTo>
                    <a:pt x="2293144" y="659606"/>
                  </a:lnTo>
                  <a:lnTo>
                    <a:pt x="2293144" y="669131"/>
                  </a:lnTo>
                  <a:lnTo>
                    <a:pt x="2300287" y="669131"/>
                  </a:lnTo>
                  <a:lnTo>
                    <a:pt x="2300287" y="678656"/>
                  </a:lnTo>
                  <a:lnTo>
                    <a:pt x="2316956" y="678656"/>
                  </a:lnTo>
                  <a:lnTo>
                    <a:pt x="2316956" y="688181"/>
                  </a:lnTo>
                  <a:lnTo>
                    <a:pt x="2347912" y="688181"/>
                  </a:lnTo>
                  <a:lnTo>
                    <a:pt x="2347912" y="697706"/>
                  </a:lnTo>
                  <a:lnTo>
                    <a:pt x="2424112" y="697706"/>
                  </a:lnTo>
                  <a:lnTo>
                    <a:pt x="2424112" y="709612"/>
                  </a:lnTo>
                  <a:lnTo>
                    <a:pt x="2481262" y="709612"/>
                  </a:lnTo>
                  <a:lnTo>
                    <a:pt x="2481262" y="716756"/>
                  </a:lnTo>
                  <a:lnTo>
                    <a:pt x="2524125" y="716756"/>
                  </a:lnTo>
                  <a:lnTo>
                    <a:pt x="2524125" y="721519"/>
                  </a:lnTo>
                  <a:lnTo>
                    <a:pt x="2538412" y="721519"/>
                  </a:lnTo>
                  <a:lnTo>
                    <a:pt x="2538412" y="728662"/>
                  </a:lnTo>
                  <a:lnTo>
                    <a:pt x="2540794" y="728662"/>
                  </a:lnTo>
                  <a:lnTo>
                    <a:pt x="2540794" y="735806"/>
                  </a:lnTo>
                  <a:lnTo>
                    <a:pt x="2545557" y="740569"/>
                  </a:lnTo>
                  <a:lnTo>
                    <a:pt x="2574131" y="740569"/>
                  </a:lnTo>
                  <a:lnTo>
                    <a:pt x="2574131" y="745331"/>
                  </a:lnTo>
                  <a:lnTo>
                    <a:pt x="2586037" y="745331"/>
                  </a:lnTo>
                  <a:lnTo>
                    <a:pt x="2586037" y="754856"/>
                  </a:lnTo>
                  <a:lnTo>
                    <a:pt x="2647950" y="754856"/>
                  </a:lnTo>
                  <a:lnTo>
                    <a:pt x="2647950" y="759619"/>
                  </a:lnTo>
                  <a:lnTo>
                    <a:pt x="2659856" y="759619"/>
                  </a:lnTo>
                  <a:lnTo>
                    <a:pt x="2659856" y="769144"/>
                  </a:lnTo>
                  <a:lnTo>
                    <a:pt x="2671762" y="769144"/>
                  </a:lnTo>
                  <a:lnTo>
                    <a:pt x="2671762" y="776287"/>
                  </a:lnTo>
                  <a:lnTo>
                    <a:pt x="2709862" y="776287"/>
                  </a:lnTo>
                  <a:lnTo>
                    <a:pt x="2709862" y="790575"/>
                  </a:lnTo>
                  <a:lnTo>
                    <a:pt x="2759869" y="790575"/>
                  </a:lnTo>
                  <a:lnTo>
                    <a:pt x="2759869" y="790575"/>
                  </a:lnTo>
                  <a:lnTo>
                    <a:pt x="2783681" y="790575"/>
                  </a:lnTo>
                  <a:lnTo>
                    <a:pt x="2783681" y="802481"/>
                  </a:lnTo>
                  <a:lnTo>
                    <a:pt x="2819400" y="802481"/>
                  </a:lnTo>
                  <a:lnTo>
                    <a:pt x="2819400" y="807244"/>
                  </a:lnTo>
                  <a:lnTo>
                    <a:pt x="2833687" y="807244"/>
                  </a:lnTo>
                  <a:lnTo>
                    <a:pt x="2833687" y="819150"/>
                  </a:lnTo>
                  <a:lnTo>
                    <a:pt x="2859881" y="819150"/>
                  </a:lnTo>
                  <a:lnTo>
                    <a:pt x="2859881" y="852487"/>
                  </a:lnTo>
                  <a:lnTo>
                    <a:pt x="2893219" y="852487"/>
                  </a:lnTo>
                  <a:lnTo>
                    <a:pt x="2893219" y="871537"/>
                  </a:lnTo>
                  <a:lnTo>
                    <a:pt x="2940844" y="871537"/>
                  </a:lnTo>
                  <a:lnTo>
                    <a:pt x="2940844" y="878681"/>
                  </a:lnTo>
                  <a:lnTo>
                    <a:pt x="2955131" y="878681"/>
                  </a:lnTo>
                  <a:lnTo>
                    <a:pt x="2955131" y="883444"/>
                  </a:lnTo>
                  <a:lnTo>
                    <a:pt x="2967037" y="883444"/>
                  </a:lnTo>
                </a:path>
              </a:pathLst>
            </a:custGeom>
            <a:noFill/>
            <a:ln w="63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14" name="Gruppieren 13">
              <a:extLst>
                <a:ext uri="{FF2B5EF4-FFF2-40B4-BE49-F238E27FC236}">
                  <a16:creationId xmlns="" xmlns:a16="http://schemas.microsoft.com/office/drawing/2014/main" id="{212FE4EA-B8D2-4B36-91EC-D8439A985984}"/>
                </a:ext>
              </a:extLst>
            </p:cNvPr>
            <p:cNvGrpSpPr/>
            <p:nvPr/>
          </p:nvGrpSpPr>
          <p:grpSpPr>
            <a:xfrm>
              <a:off x="2180353" y="1426886"/>
              <a:ext cx="1457628" cy="367022"/>
              <a:chOff x="2180353" y="1426886"/>
              <a:chExt cx="1457628" cy="367022"/>
            </a:xfrm>
          </p:grpSpPr>
          <p:sp>
            <p:nvSpPr>
              <p:cNvPr id="362" name="Gleichschenkliges Dreieck 361">
                <a:extLst>
                  <a:ext uri="{FF2B5EF4-FFF2-40B4-BE49-F238E27FC236}">
                    <a16:creationId xmlns="" xmlns:a16="http://schemas.microsoft.com/office/drawing/2014/main" id="{11A608EC-04E8-4EE0-B959-5FF3C93C2D97}"/>
                  </a:ext>
                </a:extLst>
              </p:cNvPr>
              <p:cNvSpPr/>
              <p:nvPr/>
            </p:nvSpPr>
            <p:spPr>
              <a:xfrm rot="10800000">
                <a:off x="3601981" y="1757908"/>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5" name="Gleichschenkliges Dreieck 144">
                <a:extLst>
                  <a:ext uri="{FF2B5EF4-FFF2-40B4-BE49-F238E27FC236}">
                    <a16:creationId xmlns="" xmlns:a16="http://schemas.microsoft.com/office/drawing/2014/main" id="{4BBAB25D-A944-40C5-B820-F8BF54E42B53}"/>
                  </a:ext>
                </a:extLst>
              </p:cNvPr>
              <p:cNvSpPr/>
              <p:nvPr/>
            </p:nvSpPr>
            <p:spPr>
              <a:xfrm rot="10800000">
                <a:off x="3161447" y="1653129"/>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6" name="Gleichschenkliges Dreieck 145">
                <a:extLst>
                  <a:ext uri="{FF2B5EF4-FFF2-40B4-BE49-F238E27FC236}">
                    <a16:creationId xmlns="" xmlns:a16="http://schemas.microsoft.com/office/drawing/2014/main" id="{CDC80B31-B58B-419A-B45E-2DC27E280CF0}"/>
                  </a:ext>
                </a:extLst>
              </p:cNvPr>
              <p:cNvSpPr/>
              <p:nvPr/>
            </p:nvSpPr>
            <p:spPr>
              <a:xfrm rot="10800000">
                <a:off x="3104297" y="1629314"/>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7" name="Gleichschenkliges Dreieck 146">
                <a:extLst>
                  <a:ext uri="{FF2B5EF4-FFF2-40B4-BE49-F238E27FC236}">
                    <a16:creationId xmlns="" xmlns:a16="http://schemas.microsoft.com/office/drawing/2014/main" id="{E66553D3-AF61-4CE8-8342-665F36B31AAC}"/>
                  </a:ext>
                </a:extLst>
              </p:cNvPr>
              <p:cNvSpPr/>
              <p:nvPr/>
            </p:nvSpPr>
            <p:spPr>
              <a:xfrm rot="10800000">
                <a:off x="3094769" y="1624548"/>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8" name="Gleichschenkliges Dreieck 147">
                <a:extLst>
                  <a:ext uri="{FF2B5EF4-FFF2-40B4-BE49-F238E27FC236}">
                    <a16:creationId xmlns="" xmlns:a16="http://schemas.microsoft.com/office/drawing/2014/main" id="{BE4E012F-40C5-49CD-9C55-49AA9BBCC382}"/>
                  </a:ext>
                </a:extLst>
              </p:cNvPr>
              <p:cNvSpPr/>
              <p:nvPr/>
            </p:nvSpPr>
            <p:spPr>
              <a:xfrm rot="10800000">
                <a:off x="2473253" y="1488813"/>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9" name="Gleichschenkliges Dreieck 148">
                <a:extLst>
                  <a:ext uri="{FF2B5EF4-FFF2-40B4-BE49-F238E27FC236}">
                    <a16:creationId xmlns="" xmlns:a16="http://schemas.microsoft.com/office/drawing/2014/main" id="{D3135885-52FE-4F43-9DA0-670AAB885696}"/>
                  </a:ext>
                </a:extLst>
              </p:cNvPr>
              <p:cNvSpPr/>
              <p:nvPr/>
            </p:nvSpPr>
            <p:spPr>
              <a:xfrm rot="10800000">
                <a:off x="2180353" y="1426893"/>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0" name="Gleichschenkliges Dreieck 149">
                <a:extLst>
                  <a:ext uri="{FF2B5EF4-FFF2-40B4-BE49-F238E27FC236}">
                    <a16:creationId xmlns="" xmlns:a16="http://schemas.microsoft.com/office/drawing/2014/main" id="{7C854717-D84B-441D-A086-0D9A6C7AC342}"/>
                  </a:ext>
                </a:extLst>
              </p:cNvPr>
              <p:cNvSpPr/>
              <p:nvPr/>
            </p:nvSpPr>
            <p:spPr>
              <a:xfrm rot="10800000">
                <a:off x="2213688" y="1426886"/>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1" name="Gleichschenkliges Dreieck 150">
                <a:extLst>
                  <a:ext uri="{FF2B5EF4-FFF2-40B4-BE49-F238E27FC236}">
                    <a16:creationId xmlns="" xmlns:a16="http://schemas.microsoft.com/office/drawing/2014/main" id="{ADF5E455-443E-4002-BBF6-A76539C7E172}"/>
                  </a:ext>
                </a:extLst>
              </p:cNvPr>
              <p:cNvSpPr/>
              <p:nvPr/>
            </p:nvSpPr>
            <p:spPr>
              <a:xfrm rot="10800000">
                <a:off x="2266072" y="1434023"/>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2" name="Gleichschenkliges Dreieck 151">
                <a:extLst>
                  <a:ext uri="{FF2B5EF4-FFF2-40B4-BE49-F238E27FC236}">
                    <a16:creationId xmlns="" xmlns:a16="http://schemas.microsoft.com/office/drawing/2014/main" id="{7AB76347-517D-4709-9BC1-A25F5B596C94}"/>
                  </a:ext>
                </a:extLst>
              </p:cNvPr>
              <p:cNvSpPr/>
              <p:nvPr/>
            </p:nvSpPr>
            <p:spPr>
              <a:xfrm rot="10800000">
                <a:off x="2308932" y="1445922"/>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3" name="Gleichschenkliges Dreieck 152">
                <a:extLst>
                  <a:ext uri="{FF2B5EF4-FFF2-40B4-BE49-F238E27FC236}">
                    <a16:creationId xmlns="" xmlns:a16="http://schemas.microsoft.com/office/drawing/2014/main" id="{6E34069A-DCCC-4D1A-B394-1AF5B70F41E5}"/>
                  </a:ext>
                </a:extLst>
              </p:cNvPr>
              <p:cNvSpPr/>
              <p:nvPr/>
            </p:nvSpPr>
            <p:spPr>
              <a:xfrm rot="10800000">
                <a:off x="2342268" y="1457821"/>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sp>
        <p:nvSpPr>
          <p:cNvPr id="21" name="Textfeld 20">
            <a:extLst>
              <a:ext uri="{FF2B5EF4-FFF2-40B4-BE49-F238E27FC236}">
                <a16:creationId xmlns="" xmlns:a16="http://schemas.microsoft.com/office/drawing/2014/main" id="{82EC5006-6EDA-4199-A73A-1C1B9C7962DD}"/>
              </a:ext>
            </a:extLst>
          </p:cNvPr>
          <p:cNvSpPr txBox="1"/>
          <p:nvPr/>
        </p:nvSpPr>
        <p:spPr>
          <a:xfrm>
            <a:off x="4939025" y="1442273"/>
            <a:ext cx="678391" cy="261610"/>
          </a:xfrm>
          <a:prstGeom prst="rect">
            <a:avLst/>
          </a:prstGeom>
          <a:noFill/>
        </p:spPr>
        <p:txBody>
          <a:bodyPr wrap="none" rtlCol="0">
            <a:spAutoFit/>
          </a:bodyPr>
          <a:lstStyle/>
          <a:p>
            <a:r>
              <a:rPr lang="de-DE" sz="1100" b="1"/>
              <a:t>4 Jahre</a:t>
            </a:r>
          </a:p>
        </p:txBody>
      </p:sp>
      <p:sp>
        <p:nvSpPr>
          <p:cNvPr id="154" name="Textfeld 153">
            <a:extLst>
              <a:ext uri="{FF2B5EF4-FFF2-40B4-BE49-F238E27FC236}">
                <a16:creationId xmlns="" xmlns:a16="http://schemas.microsoft.com/office/drawing/2014/main" id="{A464ABAB-4D89-434A-AE80-7A0BAC1378AE}"/>
              </a:ext>
            </a:extLst>
          </p:cNvPr>
          <p:cNvSpPr txBox="1"/>
          <p:nvPr/>
        </p:nvSpPr>
        <p:spPr>
          <a:xfrm>
            <a:off x="5801209" y="1442273"/>
            <a:ext cx="678391" cy="261610"/>
          </a:xfrm>
          <a:prstGeom prst="rect">
            <a:avLst/>
          </a:prstGeom>
          <a:noFill/>
        </p:spPr>
        <p:txBody>
          <a:bodyPr wrap="none" rtlCol="0">
            <a:spAutoFit/>
          </a:bodyPr>
          <a:lstStyle/>
          <a:p>
            <a:r>
              <a:rPr lang="de-DE" sz="1100" b="1"/>
              <a:t>5 Jahre</a:t>
            </a:r>
          </a:p>
        </p:txBody>
      </p:sp>
      <p:sp>
        <p:nvSpPr>
          <p:cNvPr id="155" name="Textfeld 154">
            <a:extLst>
              <a:ext uri="{FF2B5EF4-FFF2-40B4-BE49-F238E27FC236}">
                <a16:creationId xmlns="" xmlns:a16="http://schemas.microsoft.com/office/drawing/2014/main" id="{E395B55E-4F5A-48F3-A313-72B036E1BF38}"/>
              </a:ext>
            </a:extLst>
          </p:cNvPr>
          <p:cNvSpPr txBox="1"/>
          <p:nvPr/>
        </p:nvSpPr>
        <p:spPr>
          <a:xfrm>
            <a:off x="5903506" y="2026631"/>
            <a:ext cx="545342" cy="246221"/>
          </a:xfrm>
          <a:prstGeom prst="rect">
            <a:avLst/>
          </a:prstGeom>
          <a:noFill/>
        </p:spPr>
        <p:txBody>
          <a:bodyPr wrap="none" rtlCol="0">
            <a:spAutoFit/>
          </a:bodyPr>
          <a:lstStyle/>
          <a:p>
            <a:r>
              <a:rPr lang="de-DE" sz="1000" b="1"/>
              <a:t>46,0%</a:t>
            </a:r>
          </a:p>
        </p:txBody>
      </p:sp>
      <p:sp>
        <p:nvSpPr>
          <p:cNvPr id="156" name="Textfeld 155">
            <a:extLst>
              <a:ext uri="{FF2B5EF4-FFF2-40B4-BE49-F238E27FC236}">
                <a16:creationId xmlns="" xmlns:a16="http://schemas.microsoft.com/office/drawing/2014/main" id="{60758B52-9EB3-405B-9D54-F49F239BE4A7}"/>
              </a:ext>
            </a:extLst>
          </p:cNvPr>
          <p:cNvSpPr txBox="1"/>
          <p:nvPr/>
        </p:nvSpPr>
        <p:spPr>
          <a:xfrm>
            <a:off x="5935045" y="2659247"/>
            <a:ext cx="545342" cy="246221"/>
          </a:xfrm>
          <a:prstGeom prst="rect">
            <a:avLst/>
          </a:prstGeom>
          <a:noFill/>
        </p:spPr>
        <p:txBody>
          <a:bodyPr wrap="none" rtlCol="0">
            <a:spAutoFit/>
          </a:bodyPr>
          <a:lstStyle/>
          <a:p>
            <a:r>
              <a:rPr lang="de-DE" sz="1000" b="1"/>
              <a:t>31,1%</a:t>
            </a:r>
          </a:p>
        </p:txBody>
      </p:sp>
      <p:sp>
        <p:nvSpPr>
          <p:cNvPr id="157" name="Textfeld 156">
            <a:extLst>
              <a:ext uri="{FF2B5EF4-FFF2-40B4-BE49-F238E27FC236}">
                <a16:creationId xmlns="" xmlns:a16="http://schemas.microsoft.com/office/drawing/2014/main" id="{AFD5551E-7706-4F2C-8846-21D29415FA0F}"/>
              </a:ext>
            </a:extLst>
          </p:cNvPr>
          <p:cNvSpPr txBox="1"/>
          <p:nvPr/>
        </p:nvSpPr>
        <p:spPr>
          <a:xfrm>
            <a:off x="5024651" y="2430048"/>
            <a:ext cx="545342" cy="246221"/>
          </a:xfrm>
          <a:prstGeom prst="rect">
            <a:avLst/>
          </a:prstGeom>
          <a:noFill/>
        </p:spPr>
        <p:txBody>
          <a:bodyPr wrap="none" rtlCol="0">
            <a:spAutoFit/>
          </a:bodyPr>
          <a:lstStyle/>
          <a:p>
            <a:r>
              <a:rPr lang="de-DE" sz="1000" b="1"/>
              <a:t>44,5%</a:t>
            </a:r>
          </a:p>
        </p:txBody>
      </p:sp>
      <p:sp>
        <p:nvSpPr>
          <p:cNvPr id="158" name="Textfeld 157">
            <a:extLst>
              <a:ext uri="{FF2B5EF4-FFF2-40B4-BE49-F238E27FC236}">
                <a16:creationId xmlns="" xmlns:a16="http://schemas.microsoft.com/office/drawing/2014/main" id="{C59D6465-592F-46E3-97E8-F17DBEAD3244}"/>
              </a:ext>
            </a:extLst>
          </p:cNvPr>
          <p:cNvSpPr txBox="1"/>
          <p:nvPr/>
        </p:nvSpPr>
        <p:spPr>
          <a:xfrm>
            <a:off x="5062728" y="1905719"/>
            <a:ext cx="545342" cy="246221"/>
          </a:xfrm>
          <a:prstGeom prst="rect">
            <a:avLst/>
          </a:prstGeom>
          <a:noFill/>
        </p:spPr>
        <p:txBody>
          <a:bodyPr wrap="none" rtlCol="0">
            <a:spAutoFit/>
          </a:bodyPr>
          <a:lstStyle/>
          <a:p>
            <a:r>
              <a:rPr lang="de-DE" sz="1000" b="1"/>
              <a:t>53,6%</a:t>
            </a:r>
          </a:p>
        </p:txBody>
      </p:sp>
    </p:spTree>
    <p:extLst>
      <p:ext uri="{BB962C8B-B14F-4D97-AF65-F5344CB8AC3E}">
        <p14:creationId xmlns:p14="http://schemas.microsoft.com/office/powerpoint/2010/main" val="8821761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096" b="32514"/>
          <a:stretch/>
        </p:blipFill>
        <p:spPr bwMode="auto">
          <a:xfrm>
            <a:off x="2807494" y="1445132"/>
            <a:ext cx="4364831" cy="2135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rot="16200000">
            <a:off x="1466753" y="2245475"/>
            <a:ext cx="2355248" cy="461665"/>
          </a:xfrm>
          <a:prstGeom prst="rect">
            <a:avLst/>
          </a:prstGeom>
          <a:noFill/>
        </p:spPr>
        <p:txBody>
          <a:bodyPr wrap="square" rtlCol="0">
            <a:spAutoFit/>
          </a:bodyPr>
          <a:lstStyle/>
          <a:p>
            <a:pPr algn="ctr" eaLnBrk="0" fontAlgn="base" hangingPunct="0">
              <a:spcBef>
                <a:spcPct val="50000"/>
              </a:spcBef>
              <a:spcAft>
                <a:spcPct val="0"/>
              </a:spcAft>
            </a:pPr>
            <a:r>
              <a:rPr lang="de-DE" sz="1200" b="1" dirty="0">
                <a:solidFill>
                  <a:srgbClr val="000000"/>
                </a:solidFill>
              </a:rPr>
              <a:t>Wahrscheinlichkeit Gesamtüberleben</a:t>
            </a:r>
          </a:p>
        </p:txBody>
      </p:sp>
      <p:sp>
        <p:nvSpPr>
          <p:cNvPr id="6" name="Textfeld 5"/>
          <p:cNvSpPr txBox="1"/>
          <p:nvPr/>
        </p:nvSpPr>
        <p:spPr>
          <a:xfrm>
            <a:off x="3943393" y="3588008"/>
            <a:ext cx="2355248" cy="276999"/>
          </a:xfrm>
          <a:prstGeom prst="rect">
            <a:avLst/>
          </a:prstGeom>
          <a:noFill/>
        </p:spPr>
        <p:txBody>
          <a:bodyPr wrap="square" rtlCol="0">
            <a:spAutoFit/>
          </a:bodyPr>
          <a:lstStyle/>
          <a:p>
            <a:pPr algn="ctr" eaLnBrk="0" fontAlgn="base" hangingPunct="0">
              <a:spcBef>
                <a:spcPct val="50000"/>
              </a:spcBef>
              <a:spcAft>
                <a:spcPct val="0"/>
              </a:spcAft>
            </a:pPr>
            <a:r>
              <a:rPr lang="de-DE" sz="1200" b="1" dirty="0">
                <a:solidFill>
                  <a:srgbClr val="000000"/>
                </a:solidFill>
              </a:rPr>
              <a:t>Zeit seit Diagnose (Monate)</a:t>
            </a:r>
          </a:p>
        </p:txBody>
      </p:sp>
      <p:sp>
        <p:nvSpPr>
          <p:cNvPr id="9" name="Textfeld 8"/>
          <p:cNvSpPr txBox="1"/>
          <p:nvPr/>
        </p:nvSpPr>
        <p:spPr>
          <a:xfrm>
            <a:off x="1426369" y="3841923"/>
            <a:ext cx="1574666" cy="977191"/>
          </a:xfrm>
          <a:prstGeom prst="rect">
            <a:avLst/>
          </a:prstGeom>
          <a:noFill/>
        </p:spPr>
        <p:txBody>
          <a:bodyPr wrap="square" rtlCol="0">
            <a:spAutoFit/>
          </a:bodyPr>
          <a:lstStyle/>
          <a:p>
            <a:pPr algn="r" eaLnBrk="0" fontAlgn="base" hangingPunct="0">
              <a:spcBef>
                <a:spcPts val="225"/>
              </a:spcBef>
              <a:spcAft>
                <a:spcPct val="0"/>
              </a:spcAft>
            </a:pPr>
            <a:r>
              <a:rPr lang="de-DE" sz="1050" b="1" dirty="0">
                <a:solidFill>
                  <a:srgbClr val="000000"/>
                </a:solidFill>
              </a:rPr>
              <a:t>Patienten unter Risiko</a:t>
            </a:r>
          </a:p>
          <a:p>
            <a:pPr algn="r" eaLnBrk="0" fontAlgn="base" hangingPunct="0">
              <a:spcBef>
                <a:spcPts val="225"/>
              </a:spcBef>
              <a:spcAft>
                <a:spcPct val="0"/>
              </a:spcAft>
            </a:pPr>
            <a:r>
              <a:rPr lang="de-DE" sz="1050" dirty="0">
                <a:solidFill>
                  <a:srgbClr val="000000"/>
                </a:solidFill>
              </a:rPr>
              <a:t>HER2/neu-negativ</a:t>
            </a:r>
          </a:p>
          <a:p>
            <a:pPr algn="r" eaLnBrk="0" fontAlgn="base" hangingPunct="0">
              <a:spcBef>
                <a:spcPts val="225"/>
              </a:spcBef>
              <a:spcAft>
                <a:spcPct val="0"/>
              </a:spcAft>
            </a:pPr>
            <a:r>
              <a:rPr lang="de-DE" sz="1050" dirty="0">
                <a:solidFill>
                  <a:srgbClr val="000000"/>
                </a:solidFill>
              </a:rPr>
              <a:t>Kein Trastuzumab</a:t>
            </a:r>
          </a:p>
          <a:p>
            <a:pPr algn="r" eaLnBrk="0" fontAlgn="base" hangingPunct="0">
              <a:spcBef>
                <a:spcPts val="225"/>
              </a:spcBef>
              <a:spcAft>
                <a:spcPct val="0"/>
              </a:spcAft>
            </a:pPr>
            <a:r>
              <a:rPr lang="de-DE" sz="1050" dirty="0">
                <a:solidFill>
                  <a:srgbClr val="000000"/>
                </a:solidFill>
              </a:rPr>
              <a:t>Trastuzumab</a:t>
            </a:r>
          </a:p>
        </p:txBody>
      </p:sp>
      <p:sp>
        <p:nvSpPr>
          <p:cNvPr id="11" name="Textfeld 10"/>
          <p:cNvSpPr txBox="1"/>
          <p:nvPr/>
        </p:nvSpPr>
        <p:spPr>
          <a:xfrm>
            <a:off x="3008178" y="3841923"/>
            <a:ext cx="457200" cy="977191"/>
          </a:xfrm>
          <a:prstGeom prst="rect">
            <a:avLst/>
          </a:prstGeom>
          <a:noFill/>
        </p:spPr>
        <p:txBody>
          <a:bodyPr wrap="square" rtlCol="0">
            <a:spAutoFit/>
          </a:bodyPr>
          <a:lstStyle/>
          <a:p>
            <a:pPr algn="r" eaLnBrk="0" fontAlgn="base" hangingPunct="0">
              <a:spcBef>
                <a:spcPts val="225"/>
              </a:spcBef>
              <a:spcAft>
                <a:spcPct val="0"/>
              </a:spcAft>
            </a:pPr>
            <a:endParaRPr lang="de-DE" sz="1050" dirty="0">
              <a:solidFill>
                <a:srgbClr val="000000"/>
              </a:solidFill>
            </a:endParaRPr>
          </a:p>
          <a:p>
            <a:pPr algn="r" eaLnBrk="0" fontAlgn="base" hangingPunct="0">
              <a:spcBef>
                <a:spcPts val="225"/>
              </a:spcBef>
              <a:spcAft>
                <a:spcPct val="0"/>
              </a:spcAft>
            </a:pPr>
            <a:r>
              <a:rPr lang="de-DE" sz="1050" dirty="0">
                <a:solidFill>
                  <a:srgbClr val="000000"/>
                </a:solidFill>
              </a:rPr>
              <a:t>1.782</a:t>
            </a:r>
          </a:p>
          <a:p>
            <a:pPr algn="r" eaLnBrk="0" fontAlgn="base" hangingPunct="0">
              <a:spcBef>
                <a:spcPts val="225"/>
              </a:spcBef>
              <a:spcAft>
                <a:spcPct val="0"/>
              </a:spcAft>
            </a:pPr>
            <a:r>
              <a:rPr lang="de-DE" sz="1050" dirty="0">
                <a:solidFill>
                  <a:srgbClr val="000000"/>
                </a:solidFill>
              </a:rPr>
              <a:t>118</a:t>
            </a:r>
          </a:p>
          <a:p>
            <a:pPr algn="r" eaLnBrk="0" fontAlgn="base" hangingPunct="0">
              <a:spcBef>
                <a:spcPts val="225"/>
              </a:spcBef>
              <a:spcAft>
                <a:spcPct val="0"/>
              </a:spcAft>
            </a:pPr>
            <a:r>
              <a:rPr lang="de-DE" sz="1050" dirty="0">
                <a:solidFill>
                  <a:srgbClr val="000000"/>
                </a:solidFill>
              </a:rPr>
              <a:t>191</a:t>
            </a:r>
          </a:p>
        </p:txBody>
      </p:sp>
      <p:sp>
        <p:nvSpPr>
          <p:cNvPr id="12" name="Textfeld 11"/>
          <p:cNvSpPr txBox="1"/>
          <p:nvPr/>
        </p:nvSpPr>
        <p:spPr>
          <a:xfrm>
            <a:off x="3765416" y="3841923"/>
            <a:ext cx="457200" cy="977191"/>
          </a:xfrm>
          <a:prstGeom prst="rect">
            <a:avLst/>
          </a:prstGeom>
          <a:noFill/>
        </p:spPr>
        <p:txBody>
          <a:bodyPr wrap="square" rtlCol="0">
            <a:spAutoFit/>
          </a:bodyPr>
          <a:lstStyle/>
          <a:p>
            <a:pPr algn="r" eaLnBrk="0" fontAlgn="base" hangingPunct="0">
              <a:spcBef>
                <a:spcPts val="225"/>
              </a:spcBef>
              <a:spcAft>
                <a:spcPct val="0"/>
              </a:spcAft>
            </a:pPr>
            <a:endParaRPr lang="de-DE" sz="1050" dirty="0">
              <a:solidFill>
                <a:srgbClr val="000000"/>
              </a:solidFill>
            </a:endParaRPr>
          </a:p>
          <a:p>
            <a:pPr algn="r" eaLnBrk="0" fontAlgn="base" hangingPunct="0">
              <a:spcBef>
                <a:spcPts val="225"/>
              </a:spcBef>
              <a:spcAft>
                <a:spcPct val="0"/>
              </a:spcAft>
            </a:pPr>
            <a:r>
              <a:rPr lang="de-DE" sz="1050" dirty="0">
                <a:solidFill>
                  <a:srgbClr val="000000"/>
                </a:solidFill>
              </a:rPr>
              <a:t>1.060</a:t>
            </a:r>
          </a:p>
          <a:p>
            <a:pPr algn="r" eaLnBrk="0" fontAlgn="base" hangingPunct="0">
              <a:spcBef>
                <a:spcPts val="225"/>
              </a:spcBef>
              <a:spcAft>
                <a:spcPct val="0"/>
              </a:spcAft>
            </a:pPr>
            <a:r>
              <a:rPr lang="de-DE" sz="1050" dirty="0">
                <a:solidFill>
                  <a:srgbClr val="000000"/>
                </a:solidFill>
              </a:rPr>
              <a:t>65</a:t>
            </a:r>
          </a:p>
          <a:p>
            <a:pPr algn="r" eaLnBrk="0" fontAlgn="base" hangingPunct="0">
              <a:spcBef>
                <a:spcPts val="225"/>
              </a:spcBef>
              <a:spcAft>
                <a:spcPct val="0"/>
              </a:spcAft>
            </a:pPr>
            <a:r>
              <a:rPr lang="de-DE" sz="1050" dirty="0">
                <a:solidFill>
                  <a:srgbClr val="000000"/>
                </a:solidFill>
              </a:rPr>
              <a:t>155</a:t>
            </a:r>
          </a:p>
        </p:txBody>
      </p:sp>
      <p:sp>
        <p:nvSpPr>
          <p:cNvPr id="13" name="Textfeld 12"/>
          <p:cNvSpPr txBox="1"/>
          <p:nvPr/>
        </p:nvSpPr>
        <p:spPr>
          <a:xfrm>
            <a:off x="4557713" y="3841923"/>
            <a:ext cx="379277" cy="977191"/>
          </a:xfrm>
          <a:prstGeom prst="rect">
            <a:avLst/>
          </a:prstGeom>
          <a:noFill/>
        </p:spPr>
        <p:txBody>
          <a:bodyPr wrap="square" rtlCol="0">
            <a:spAutoFit/>
          </a:bodyPr>
          <a:lstStyle/>
          <a:p>
            <a:pPr algn="r" eaLnBrk="0" fontAlgn="base" hangingPunct="0">
              <a:spcBef>
                <a:spcPts val="225"/>
              </a:spcBef>
              <a:spcAft>
                <a:spcPct val="0"/>
              </a:spcAft>
            </a:pPr>
            <a:endParaRPr lang="de-DE" sz="1050" dirty="0">
              <a:solidFill>
                <a:srgbClr val="000000"/>
              </a:solidFill>
            </a:endParaRPr>
          </a:p>
          <a:p>
            <a:pPr algn="r" eaLnBrk="0" fontAlgn="base" hangingPunct="0">
              <a:spcBef>
                <a:spcPts val="225"/>
              </a:spcBef>
              <a:spcAft>
                <a:spcPct val="0"/>
              </a:spcAft>
            </a:pPr>
            <a:r>
              <a:rPr lang="de-DE" sz="1050" dirty="0">
                <a:solidFill>
                  <a:srgbClr val="000000"/>
                </a:solidFill>
              </a:rPr>
              <a:t>633</a:t>
            </a:r>
          </a:p>
          <a:p>
            <a:pPr algn="r" eaLnBrk="0" fontAlgn="base" hangingPunct="0">
              <a:spcBef>
                <a:spcPts val="225"/>
              </a:spcBef>
              <a:spcAft>
                <a:spcPct val="0"/>
              </a:spcAft>
            </a:pPr>
            <a:r>
              <a:rPr lang="de-DE" sz="1050" dirty="0">
                <a:solidFill>
                  <a:srgbClr val="000000"/>
                </a:solidFill>
              </a:rPr>
              <a:t>31</a:t>
            </a:r>
          </a:p>
          <a:p>
            <a:pPr algn="r" eaLnBrk="0" fontAlgn="base" hangingPunct="0">
              <a:spcBef>
                <a:spcPts val="225"/>
              </a:spcBef>
              <a:spcAft>
                <a:spcPct val="0"/>
              </a:spcAft>
            </a:pPr>
            <a:r>
              <a:rPr lang="de-DE" sz="1050" dirty="0">
                <a:solidFill>
                  <a:srgbClr val="000000"/>
                </a:solidFill>
              </a:rPr>
              <a:t>94</a:t>
            </a:r>
          </a:p>
        </p:txBody>
      </p:sp>
      <p:sp>
        <p:nvSpPr>
          <p:cNvPr id="14" name="Textfeld 13"/>
          <p:cNvSpPr txBox="1"/>
          <p:nvPr/>
        </p:nvSpPr>
        <p:spPr>
          <a:xfrm>
            <a:off x="5307148" y="3841923"/>
            <a:ext cx="379277" cy="977191"/>
          </a:xfrm>
          <a:prstGeom prst="rect">
            <a:avLst/>
          </a:prstGeom>
          <a:noFill/>
        </p:spPr>
        <p:txBody>
          <a:bodyPr wrap="square" rtlCol="0">
            <a:spAutoFit/>
          </a:bodyPr>
          <a:lstStyle/>
          <a:p>
            <a:pPr algn="r" eaLnBrk="0" fontAlgn="base" hangingPunct="0">
              <a:spcBef>
                <a:spcPts val="225"/>
              </a:spcBef>
              <a:spcAft>
                <a:spcPct val="0"/>
              </a:spcAft>
            </a:pPr>
            <a:endParaRPr lang="de-DE" sz="1050" dirty="0">
              <a:solidFill>
                <a:srgbClr val="000000"/>
              </a:solidFill>
            </a:endParaRPr>
          </a:p>
          <a:p>
            <a:pPr algn="r" eaLnBrk="0" fontAlgn="base" hangingPunct="0">
              <a:spcBef>
                <a:spcPts val="225"/>
              </a:spcBef>
              <a:spcAft>
                <a:spcPct val="0"/>
              </a:spcAft>
            </a:pPr>
            <a:r>
              <a:rPr lang="de-DE" sz="1050" dirty="0">
                <a:solidFill>
                  <a:srgbClr val="000000"/>
                </a:solidFill>
              </a:rPr>
              <a:t>348</a:t>
            </a:r>
          </a:p>
          <a:p>
            <a:pPr algn="r" eaLnBrk="0" fontAlgn="base" hangingPunct="0">
              <a:spcBef>
                <a:spcPts val="225"/>
              </a:spcBef>
              <a:spcAft>
                <a:spcPct val="0"/>
              </a:spcAft>
            </a:pPr>
            <a:r>
              <a:rPr lang="de-DE" sz="1050" dirty="0">
                <a:solidFill>
                  <a:srgbClr val="000000"/>
                </a:solidFill>
              </a:rPr>
              <a:t>16</a:t>
            </a:r>
          </a:p>
          <a:p>
            <a:pPr algn="r" eaLnBrk="0" fontAlgn="base" hangingPunct="0">
              <a:spcBef>
                <a:spcPts val="225"/>
              </a:spcBef>
              <a:spcAft>
                <a:spcPct val="0"/>
              </a:spcAft>
            </a:pPr>
            <a:r>
              <a:rPr lang="de-DE" sz="1050" dirty="0">
                <a:solidFill>
                  <a:srgbClr val="000000"/>
                </a:solidFill>
              </a:rPr>
              <a:t>51</a:t>
            </a:r>
          </a:p>
        </p:txBody>
      </p:sp>
      <p:sp>
        <p:nvSpPr>
          <p:cNvPr id="15" name="Textfeld 14"/>
          <p:cNvSpPr txBox="1"/>
          <p:nvPr/>
        </p:nvSpPr>
        <p:spPr>
          <a:xfrm>
            <a:off x="6053998" y="3841923"/>
            <a:ext cx="379277" cy="977191"/>
          </a:xfrm>
          <a:prstGeom prst="rect">
            <a:avLst/>
          </a:prstGeom>
          <a:noFill/>
        </p:spPr>
        <p:txBody>
          <a:bodyPr wrap="square" rtlCol="0">
            <a:spAutoFit/>
          </a:bodyPr>
          <a:lstStyle/>
          <a:p>
            <a:pPr algn="r" eaLnBrk="0" fontAlgn="base" hangingPunct="0">
              <a:spcBef>
                <a:spcPts val="225"/>
              </a:spcBef>
              <a:spcAft>
                <a:spcPct val="0"/>
              </a:spcAft>
            </a:pPr>
            <a:endParaRPr lang="de-DE" sz="1050" dirty="0">
              <a:solidFill>
                <a:srgbClr val="000000"/>
              </a:solidFill>
            </a:endParaRPr>
          </a:p>
          <a:p>
            <a:pPr algn="r" eaLnBrk="0" fontAlgn="base" hangingPunct="0">
              <a:spcBef>
                <a:spcPts val="225"/>
              </a:spcBef>
              <a:spcAft>
                <a:spcPct val="0"/>
              </a:spcAft>
            </a:pPr>
            <a:r>
              <a:rPr lang="de-DE" sz="1050" dirty="0">
                <a:solidFill>
                  <a:srgbClr val="000000"/>
                </a:solidFill>
              </a:rPr>
              <a:t>211</a:t>
            </a:r>
          </a:p>
          <a:p>
            <a:pPr algn="r" eaLnBrk="0" fontAlgn="base" hangingPunct="0">
              <a:spcBef>
                <a:spcPts val="225"/>
              </a:spcBef>
              <a:spcAft>
                <a:spcPct val="0"/>
              </a:spcAft>
            </a:pPr>
            <a:r>
              <a:rPr lang="de-DE" sz="1050" dirty="0">
                <a:solidFill>
                  <a:srgbClr val="000000"/>
                </a:solidFill>
              </a:rPr>
              <a:t>8</a:t>
            </a:r>
          </a:p>
          <a:p>
            <a:pPr algn="r" eaLnBrk="0" fontAlgn="base" hangingPunct="0">
              <a:spcBef>
                <a:spcPts val="225"/>
              </a:spcBef>
              <a:spcAft>
                <a:spcPct val="0"/>
              </a:spcAft>
            </a:pPr>
            <a:r>
              <a:rPr lang="de-DE" sz="1050" dirty="0">
                <a:solidFill>
                  <a:srgbClr val="000000"/>
                </a:solidFill>
              </a:rPr>
              <a:t>25</a:t>
            </a:r>
          </a:p>
        </p:txBody>
      </p:sp>
      <p:sp>
        <p:nvSpPr>
          <p:cNvPr id="16" name="Textfeld 15"/>
          <p:cNvSpPr txBox="1"/>
          <p:nvPr/>
        </p:nvSpPr>
        <p:spPr>
          <a:xfrm>
            <a:off x="6800848" y="3841923"/>
            <a:ext cx="379277" cy="977191"/>
          </a:xfrm>
          <a:prstGeom prst="rect">
            <a:avLst/>
          </a:prstGeom>
          <a:noFill/>
        </p:spPr>
        <p:txBody>
          <a:bodyPr wrap="square" rtlCol="0">
            <a:spAutoFit/>
          </a:bodyPr>
          <a:lstStyle/>
          <a:p>
            <a:pPr algn="r" eaLnBrk="0" fontAlgn="base" hangingPunct="0">
              <a:spcBef>
                <a:spcPts val="225"/>
              </a:spcBef>
              <a:spcAft>
                <a:spcPct val="0"/>
              </a:spcAft>
            </a:pPr>
            <a:endParaRPr lang="de-DE" sz="1050" dirty="0">
              <a:solidFill>
                <a:srgbClr val="000000"/>
              </a:solidFill>
            </a:endParaRPr>
          </a:p>
          <a:p>
            <a:pPr algn="r" eaLnBrk="0" fontAlgn="base" hangingPunct="0">
              <a:spcBef>
                <a:spcPts val="225"/>
              </a:spcBef>
              <a:spcAft>
                <a:spcPct val="0"/>
              </a:spcAft>
            </a:pPr>
            <a:r>
              <a:rPr lang="de-DE" sz="1050" dirty="0">
                <a:solidFill>
                  <a:srgbClr val="000000"/>
                </a:solidFill>
              </a:rPr>
              <a:t>120</a:t>
            </a:r>
          </a:p>
          <a:p>
            <a:pPr algn="r" eaLnBrk="0" fontAlgn="base" hangingPunct="0">
              <a:spcBef>
                <a:spcPts val="225"/>
              </a:spcBef>
              <a:spcAft>
                <a:spcPct val="0"/>
              </a:spcAft>
            </a:pPr>
            <a:r>
              <a:rPr lang="de-DE" sz="1050" dirty="0">
                <a:solidFill>
                  <a:srgbClr val="000000"/>
                </a:solidFill>
              </a:rPr>
              <a:t>6</a:t>
            </a:r>
          </a:p>
          <a:p>
            <a:pPr algn="r" eaLnBrk="0" fontAlgn="base" hangingPunct="0">
              <a:spcBef>
                <a:spcPts val="225"/>
              </a:spcBef>
              <a:spcAft>
                <a:spcPct val="0"/>
              </a:spcAft>
            </a:pPr>
            <a:r>
              <a:rPr lang="de-DE" sz="1050" dirty="0">
                <a:solidFill>
                  <a:srgbClr val="000000"/>
                </a:solidFill>
              </a:rPr>
              <a:t>10</a:t>
            </a:r>
          </a:p>
        </p:txBody>
      </p:sp>
      <p:sp>
        <p:nvSpPr>
          <p:cNvPr id="19" name="Titel 1"/>
          <p:cNvSpPr txBox="1">
            <a:spLocks/>
          </p:cNvSpPr>
          <p:nvPr/>
        </p:nvSpPr>
        <p:spPr>
          <a:xfrm>
            <a:off x="1434246" y="339330"/>
            <a:ext cx="6847666" cy="982265"/>
          </a:xfrm>
          <a:prstGeom prst="rect">
            <a:avLst/>
          </a:prstGeom>
        </p:spPr>
        <p:txBody>
          <a:bodyPr/>
          <a:lstStyle>
            <a:lvl1pPr algn="l" rtl="0" eaLnBrk="0" fontAlgn="base" hangingPunct="0">
              <a:spcBef>
                <a:spcPct val="0"/>
              </a:spcBef>
              <a:spcAft>
                <a:spcPct val="0"/>
              </a:spcAft>
              <a:defRPr sz="2600" b="1">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Imago" pitchFamily="2" charset="0"/>
              </a:defRPr>
            </a:lvl2pPr>
            <a:lvl3pPr algn="l" rtl="0" eaLnBrk="0" fontAlgn="base" hangingPunct="0">
              <a:spcBef>
                <a:spcPct val="0"/>
              </a:spcBef>
              <a:spcAft>
                <a:spcPct val="0"/>
              </a:spcAft>
              <a:defRPr sz="2600" b="1">
                <a:solidFill>
                  <a:schemeClr val="tx1"/>
                </a:solidFill>
                <a:latin typeface="Imago" pitchFamily="2" charset="0"/>
              </a:defRPr>
            </a:lvl3pPr>
            <a:lvl4pPr algn="l" rtl="0" eaLnBrk="0" fontAlgn="base" hangingPunct="0">
              <a:spcBef>
                <a:spcPct val="0"/>
              </a:spcBef>
              <a:spcAft>
                <a:spcPct val="0"/>
              </a:spcAft>
              <a:defRPr sz="2600" b="1">
                <a:solidFill>
                  <a:schemeClr val="tx1"/>
                </a:solidFill>
                <a:latin typeface="Imago" pitchFamily="2" charset="0"/>
              </a:defRPr>
            </a:lvl4pPr>
            <a:lvl5pPr algn="l" rtl="0" eaLnBrk="0" fontAlgn="base" hangingPunct="0">
              <a:spcBef>
                <a:spcPct val="0"/>
              </a:spcBef>
              <a:spcAft>
                <a:spcPct val="0"/>
              </a:spcAft>
              <a:defRPr sz="2600" b="1">
                <a:solidFill>
                  <a:schemeClr val="tx1"/>
                </a:solidFill>
                <a:latin typeface="Imago" pitchFamily="2" charset="0"/>
              </a:defRPr>
            </a:lvl5pPr>
            <a:lvl6pPr marL="457200" algn="l" rtl="0" eaLnBrk="0" fontAlgn="base" hangingPunct="0">
              <a:spcBef>
                <a:spcPct val="0"/>
              </a:spcBef>
              <a:spcAft>
                <a:spcPct val="0"/>
              </a:spcAft>
              <a:defRPr sz="2600" b="1">
                <a:solidFill>
                  <a:schemeClr val="tx1"/>
                </a:solidFill>
                <a:latin typeface="Imago" pitchFamily="2" charset="0"/>
              </a:defRPr>
            </a:lvl6pPr>
            <a:lvl7pPr marL="914400" algn="l" rtl="0" eaLnBrk="0" fontAlgn="base" hangingPunct="0">
              <a:spcBef>
                <a:spcPct val="0"/>
              </a:spcBef>
              <a:spcAft>
                <a:spcPct val="0"/>
              </a:spcAft>
              <a:defRPr sz="2600" b="1">
                <a:solidFill>
                  <a:schemeClr val="tx1"/>
                </a:solidFill>
                <a:latin typeface="Imago" pitchFamily="2" charset="0"/>
              </a:defRPr>
            </a:lvl7pPr>
            <a:lvl8pPr marL="1371600" algn="l" rtl="0" eaLnBrk="0" fontAlgn="base" hangingPunct="0">
              <a:spcBef>
                <a:spcPct val="0"/>
              </a:spcBef>
              <a:spcAft>
                <a:spcPct val="0"/>
              </a:spcAft>
              <a:defRPr sz="2600" b="1">
                <a:solidFill>
                  <a:schemeClr val="tx1"/>
                </a:solidFill>
                <a:latin typeface="Imago" pitchFamily="2" charset="0"/>
              </a:defRPr>
            </a:lvl8pPr>
            <a:lvl9pPr marL="1828800" algn="l" rtl="0" eaLnBrk="0" fontAlgn="base" hangingPunct="0">
              <a:spcBef>
                <a:spcPct val="0"/>
              </a:spcBef>
              <a:spcAft>
                <a:spcPct val="0"/>
              </a:spcAft>
              <a:defRPr sz="2600" b="1">
                <a:solidFill>
                  <a:schemeClr val="tx1"/>
                </a:solidFill>
                <a:latin typeface="Imago" pitchFamily="2" charset="0"/>
              </a:defRPr>
            </a:lvl9pPr>
          </a:lstStyle>
          <a:p>
            <a:r>
              <a:rPr lang="de-DE" sz="1800" kern="0" dirty="0">
                <a:solidFill>
                  <a:srgbClr val="000000"/>
                </a:solidFill>
              </a:rPr>
              <a:t>Prognose beim HER2-positiven mBC</a:t>
            </a:r>
          </a:p>
          <a:p>
            <a:r>
              <a:rPr lang="de-DE" sz="1950" b="0" i="1" kern="0" dirty="0">
                <a:solidFill>
                  <a:srgbClr val="000000"/>
                </a:solidFill>
                <a:latin typeface="Minion" panose="02040503050201020203" pitchFamily="18" charset="0"/>
              </a:rPr>
              <a:t>Seit Herceptin-Einführung bessere Prognose beim HER2+ mBC</a:t>
            </a:r>
          </a:p>
        </p:txBody>
      </p:sp>
      <p:sp>
        <p:nvSpPr>
          <p:cNvPr id="22" name="Foliennummernplatzhalter 3"/>
          <p:cNvSpPr txBox="1">
            <a:spLocks/>
          </p:cNvSpPr>
          <p:nvPr/>
        </p:nvSpPr>
        <p:spPr bwMode="auto">
          <a:xfrm>
            <a:off x="7477607" y="4836834"/>
            <a:ext cx="192360" cy="1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spAutoFit/>
          </a:bodyPr>
          <a:lstStyle>
            <a:lvl1pPr marL="0" indent="0" algn="r" rtl="0" eaLnBrk="1" fontAlgn="base" hangingPunct="1">
              <a:lnSpc>
                <a:spcPct val="90000"/>
              </a:lnSpc>
              <a:spcBef>
                <a:spcPts val="0"/>
              </a:spcBef>
              <a:spcAft>
                <a:spcPts val="0"/>
              </a:spcAft>
              <a:buSzPct val="100000"/>
              <a:buFont typeface="Arial" pitchFamily="34" charset="0"/>
              <a:buNone/>
              <a:defRPr lang="en-US" sz="1000" dirty="0" smtClean="0">
                <a:solidFill>
                  <a:schemeClr val="tx1"/>
                </a:solidFill>
                <a:latin typeface="+mn-lt"/>
                <a:ea typeface="+mn-ea"/>
                <a:cs typeface="+mn-cs"/>
              </a:defRPr>
            </a:lvl1pPr>
            <a:lvl2pPr marL="763588" indent="-287338" algn="l" rtl="0" eaLnBrk="1" fontAlgn="base" hangingPunct="1">
              <a:spcBef>
                <a:spcPts val="0"/>
              </a:spcBef>
              <a:spcAft>
                <a:spcPts val="1000"/>
              </a:spcAft>
              <a:buChar char="–"/>
              <a:defRPr sz="2000">
                <a:solidFill>
                  <a:schemeClr val="tx1"/>
                </a:solidFill>
                <a:latin typeface="+mn-lt"/>
              </a:defRPr>
            </a:lvl2pPr>
            <a:lvl3pPr marL="1241425" indent="-287338" algn="l" rtl="0" eaLnBrk="1" fontAlgn="base" hangingPunct="1">
              <a:spcBef>
                <a:spcPts val="0"/>
              </a:spcBef>
              <a:spcAft>
                <a:spcPts val="1000"/>
              </a:spcAft>
              <a:buChar char="•"/>
              <a:defRPr sz="2000">
                <a:solidFill>
                  <a:schemeClr val="tx1"/>
                </a:solidFill>
                <a:latin typeface="+mn-lt"/>
              </a:defRPr>
            </a:lvl3pPr>
            <a:lvl4pPr marL="1719263" indent="-287338" algn="l" rtl="0" eaLnBrk="1" fontAlgn="base" hangingPunct="1">
              <a:spcBef>
                <a:spcPts val="0"/>
              </a:spcBef>
              <a:spcAft>
                <a:spcPts val="1000"/>
              </a:spcAft>
              <a:buChar char="–"/>
              <a:defRPr sz="2000">
                <a:solidFill>
                  <a:schemeClr val="tx1"/>
                </a:solidFill>
                <a:latin typeface="+mn-lt"/>
              </a:defRPr>
            </a:lvl4pPr>
            <a:lvl5pPr marL="2195513" indent="-285750" algn="l" rtl="0" eaLnBrk="1" fontAlgn="base" hangingPunct="1">
              <a:spcBef>
                <a:spcPts val="0"/>
              </a:spcBef>
              <a:spcAft>
                <a:spcPts val="1000"/>
              </a:spcAft>
              <a:buChar char="»"/>
              <a:defRPr sz="2000">
                <a:solidFill>
                  <a:schemeClr val="tx1"/>
                </a:solidFill>
                <a:latin typeface="+mn-lt"/>
              </a:defRPr>
            </a:lvl5pPr>
            <a:lvl6pPr marL="2652713" indent="-285750" algn="l" rtl="0" eaLnBrk="1" fontAlgn="base" hangingPunct="1">
              <a:spcBef>
                <a:spcPct val="20000"/>
              </a:spcBef>
              <a:spcAft>
                <a:spcPct val="0"/>
              </a:spcAft>
              <a:buChar char="»"/>
              <a:defRPr sz="2000">
                <a:solidFill>
                  <a:schemeClr val="tx1"/>
                </a:solidFill>
                <a:latin typeface="+mn-lt"/>
              </a:defRPr>
            </a:lvl6pPr>
            <a:lvl7pPr marL="3109913" indent="-285750" algn="l" rtl="0" eaLnBrk="1" fontAlgn="base" hangingPunct="1">
              <a:spcBef>
                <a:spcPct val="20000"/>
              </a:spcBef>
              <a:spcAft>
                <a:spcPct val="0"/>
              </a:spcAft>
              <a:buChar char="»"/>
              <a:defRPr sz="2000">
                <a:solidFill>
                  <a:schemeClr val="tx1"/>
                </a:solidFill>
                <a:latin typeface="+mn-lt"/>
              </a:defRPr>
            </a:lvl7pPr>
            <a:lvl8pPr marL="3567113" indent="-285750" algn="l" rtl="0" eaLnBrk="1" fontAlgn="base" hangingPunct="1">
              <a:spcBef>
                <a:spcPct val="20000"/>
              </a:spcBef>
              <a:spcAft>
                <a:spcPct val="0"/>
              </a:spcAft>
              <a:buChar char="»"/>
              <a:defRPr sz="2000">
                <a:solidFill>
                  <a:schemeClr val="tx1"/>
                </a:solidFill>
                <a:latin typeface="+mn-lt"/>
              </a:defRPr>
            </a:lvl8pPr>
            <a:lvl9pPr marL="4024313" indent="-285750" algn="l" rtl="0" eaLnBrk="1" fontAlgn="base" hangingPunct="1">
              <a:spcBef>
                <a:spcPct val="20000"/>
              </a:spcBef>
              <a:spcAft>
                <a:spcPct val="0"/>
              </a:spcAft>
              <a:buChar char="»"/>
              <a:defRPr sz="2000">
                <a:solidFill>
                  <a:schemeClr val="tx1"/>
                </a:solidFill>
                <a:latin typeface="+mn-lt"/>
              </a:defRPr>
            </a:lvl9pPr>
          </a:lstStyle>
          <a:p>
            <a:pPr>
              <a:defRPr/>
            </a:pPr>
            <a:fld id="{0BC32AB4-61FB-4062-9E20-33DD6EC6477C}" type="slidenum">
              <a:rPr lang="de-DE" sz="750" kern="0">
                <a:solidFill>
                  <a:srgbClr val="000000"/>
                </a:solidFill>
              </a:rPr>
              <a:pPr>
                <a:defRPr/>
              </a:pPr>
              <a:t>6</a:t>
            </a:fld>
            <a:endParaRPr lang="de-DE" sz="750" kern="0">
              <a:solidFill>
                <a:srgbClr val="000000"/>
              </a:solidFill>
            </a:endParaRPr>
          </a:p>
        </p:txBody>
      </p:sp>
      <p:sp>
        <p:nvSpPr>
          <p:cNvPr id="23" name="Rectangle 4"/>
          <p:cNvSpPr>
            <a:spLocks noChangeArrowheads="1"/>
          </p:cNvSpPr>
          <p:nvPr/>
        </p:nvSpPr>
        <p:spPr bwMode="invGray">
          <a:xfrm>
            <a:off x="1439652" y="4840002"/>
            <a:ext cx="5616624" cy="115416"/>
          </a:xfrm>
          <a:prstGeom prst="rect">
            <a:avLst/>
          </a:prstGeom>
          <a:solidFill>
            <a:srgbClr val="FFFFFF"/>
          </a:solidFill>
          <a:ln>
            <a:noFill/>
          </a:ln>
          <a:extLst/>
        </p:spPr>
        <p:txBody>
          <a:bodyPr wrap="square" lIns="0" tIns="0" rIns="0" bIns="0" anchor="b">
            <a:spAutoFit/>
          </a:bodyPr>
          <a:lstStyle/>
          <a:p>
            <a:pPr eaLnBrk="0" fontAlgn="base" hangingPunct="0">
              <a:spcBef>
                <a:spcPct val="50000"/>
              </a:spcBef>
              <a:spcAft>
                <a:spcPct val="0"/>
              </a:spcAft>
            </a:pPr>
            <a:r>
              <a:rPr lang="de-DE" sz="750" dirty="0">
                <a:solidFill>
                  <a:srgbClr val="000000"/>
                </a:solidFill>
              </a:rPr>
              <a:t>Dawood </a:t>
            </a:r>
            <a:r>
              <a:rPr lang="de-DE" sz="750" i="1" dirty="0">
                <a:solidFill>
                  <a:srgbClr val="000000"/>
                </a:solidFill>
              </a:rPr>
              <a:t>et al</a:t>
            </a:r>
            <a:r>
              <a:rPr lang="de-DE" sz="750" dirty="0">
                <a:solidFill>
                  <a:srgbClr val="000000"/>
                </a:solidFill>
              </a:rPr>
              <a:t>. J </a:t>
            </a:r>
            <a:r>
              <a:rPr lang="de-DE" sz="750" dirty="0" err="1">
                <a:solidFill>
                  <a:srgbClr val="000000"/>
                </a:solidFill>
              </a:rPr>
              <a:t>Clin</a:t>
            </a:r>
            <a:r>
              <a:rPr lang="de-DE" sz="750" dirty="0">
                <a:solidFill>
                  <a:srgbClr val="000000"/>
                </a:solidFill>
              </a:rPr>
              <a:t> </a:t>
            </a:r>
            <a:r>
              <a:rPr lang="de-DE" sz="750" dirty="0" err="1">
                <a:solidFill>
                  <a:srgbClr val="000000"/>
                </a:solidFill>
              </a:rPr>
              <a:t>Oncol</a:t>
            </a:r>
            <a:r>
              <a:rPr lang="de-DE" sz="750" dirty="0">
                <a:solidFill>
                  <a:srgbClr val="000000"/>
                </a:solidFill>
              </a:rPr>
              <a:t>. 2010 Jan 1;28(1):92-8.</a:t>
            </a:r>
          </a:p>
        </p:txBody>
      </p:sp>
      <p:sp>
        <p:nvSpPr>
          <p:cNvPr id="2" name="Rechteck 1"/>
          <p:cNvSpPr/>
          <p:nvPr/>
        </p:nvSpPr>
        <p:spPr>
          <a:xfrm>
            <a:off x="5814138" y="1547648"/>
            <a:ext cx="1365986" cy="525337"/>
          </a:xfrm>
          <a:prstGeom prst="rect">
            <a:avLst/>
          </a:prstGeom>
          <a:solidFill>
            <a:schemeClr val="bg1"/>
          </a:solidFill>
        </p:spPr>
        <p:txBody>
          <a:bodyPr wrap="square">
            <a:spAutoFit/>
          </a:bodyPr>
          <a:lstStyle/>
          <a:p>
            <a:pPr eaLnBrk="0" fontAlgn="base" hangingPunct="0">
              <a:spcAft>
                <a:spcPct val="0"/>
              </a:spcAft>
            </a:pPr>
            <a:r>
              <a:rPr lang="de-DE" sz="938" dirty="0">
                <a:solidFill>
                  <a:sysClr val="windowText" lastClr="000000"/>
                </a:solidFill>
              </a:rPr>
              <a:t>HER2/neu-negativ</a:t>
            </a:r>
          </a:p>
          <a:p>
            <a:pPr eaLnBrk="0" fontAlgn="base" hangingPunct="0">
              <a:spcAft>
                <a:spcPct val="0"/>
              </a:spcAft>
            </a:pPr>
            <a:r>
              <a:rPr lang="de-DE" sz="938" dirty="0">
                <a:solidFill>
                  <a:sysClr val="windowText" lastClr="000000"/>
                </a:solidFill>
              </a:rPr>
              <a:t>Kein Trastuzumab</a:t>
            </a:r>
          </a:p>
          <a:p>
            <a:pPr eaLnBrk="0" fontAlgn="base" hangingPunct="0">
              <a:spcAft>
                <a:spcPct val="0"/>
              </a:spcAft>
            </a:pPr>
            <a:r>
              <a:rPr lang="de-DE" sz="938" dirty="0">
                <a:solidFill>
                  <a:sysClr val="windowText" lastClr="000000"/>
                </a:solidFill>
              </a:rPr>
              <a:t>Trastuzumab</a:t>
            </a:r>
          </a:p>
        </p:txBody>
      </p:sp>
    </p:spTree>
    <p:extLst>
      <p:ext uri="{BB962C8B-B14F-4D97-AF65-F5344CB8AC3E}">
        <p14:creationId xmlns:p14="http://schemas.microsoft.com/office/powerpoint/2010/main" val="6852943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 name="Diagramm 84">
            <a:extLst>
              <a:ext uri="{FF2B5EF4-FFF2-40B4-BE49-F238E27FC236}">
                <a16:creationId xmlns="" xmlns:a16="http://schemas.microsoft.com/office/drawing/2014/main" id="{A85F5B92-12CB-4550-B3ED-59FA1E75F14F}"/>
              </a:ext>
            </a:extLst>
          </p:cNvPr>
          <p:cNvGraphicFramePr/>
          <p:nvPr/>
        </p:nvGraphicFramePr>
        <p:xfrm>
          <a:off x="4748084" y="1517793"/>
          <a:ext cx="3923347" cy="20085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3" name="Diagramm 72">
            <a:extLst>
              <a:ext uri="{FF2B5EF4-FFF2-40B4-BE49-F238E27FC236}">
                <a16:creationId xmlns="" xmlns:a16="http://schemas.microsoft.com/office/drawing/2014/main" id="{2A842592-3433-4BDD-950A-2FB25756FF80}"/>
              </a:ext>
            </a:extLst>
          </p:cNvPr>
          <p:cNvGraphicFramePr/>
          <p:nvPr/>
        </p:nvGraphicFramePr>
        <p:xfrm>
          <a:off x="537055" y="1517793"/>
          <a:ext cx="3923347" cy="2008548"/>
        </p:xfrm>
        <a:graphic>
          <a:graphicData uri="http://schemas.openxmlformats.org/drawingml/2006/chart">
            <c:chart xmlns:c="http://schemas.openxmlformats.org/drawingml/2006/chart" xmlns:r="http://schemas.openxmlformats.org/officeDocument/2006/relationships" r:id="rId4"/>
          </a:graphicData>
        </a:graphic>
      </p:graphicFrame>
      <p:sp>
        <p:nvSpPr>
          <p:cNvPr id="2" name="Titel 1">
            <a:extLst>
              <a:ext uri="{FF2B5EF4-FFF2-40B4-BE49-F238E27FC236}">
                <a16:creationId xmlns="" xmlns:a16="http://schemas.microsoft.com/office/drawing/2014/main" id="{C7021EBB-967C-44D9-B6C8-33799C246746}"/>
              </a:ext>
            </a:extLst>
          </p:cNvPr>
          <p:cNvSpPr>
            <a:spLocks noGrp="1"/>
          </p:cNvSpPr>
          <p:nvPr>
            <p:ph type="title"/>
          </p:nvPr>
        </p:nvSpPr>
        <p:spPr/>
        <p:txBody>
          <a:bodyPr/>
          <a:lstStyle/>
          <a:p>
            <a:r>
              <a:rPr lang="en-US"/>
              <a:t>MONALEESA-3</a:t>
            </a:r>
            <a:endParaRPr lang="de-DE"/>
          </a:p>
        </p:txBody>
      </p:sp>
      <p:sp>
        <p:nvSpPr>
          <p:cNvPr id="4" name="Fußzeilenplatzhalter 3">
            <a:extLst>
              <a:ext uri="{FF2B5EF4-FFF2-40B4-BE49-F238E27FC236}">
                <a16:creationId xmlns="" xmlns:a16="http://schemas.microsoft.com/office/drawing/2014/main" id="{3917E413-E844-4546-BCDC-DE3E8461E1D1}"/>
              </a:ext>
            </a:extLst>
          </p:cNvPr>
          <p:cNvSpPr>
            <a:spLocks noGrp="1"/>
          </p:cNvSpPr>
          <p:nvPr>
            <p:ph type="ftr" sz="quarter" idx="3"/>
          </p:nvPr>
        </p:nvSpPr>
        <p:spPr/>
        <p:txBody>
          <a:bodyPr/>
          <a:lstStyle/>
          <a:p>
            <a:r>
              <a:rPr lang="de-DE" err="1"/>
              <a:t>Slamon</a:t>
            </a:r>
            <a:r>
              <a:rPr lang="de-DE"/>
              <a:t> </a:t>
            </a:r>
            <a:r>
              <a:rPr lang="en-US" kern="0"/>
              <a:t>et al. | 2021 ASCO Annual Meeting | Clin Oncol 39, 2021 (suppl 15; </a:t>
            </a:r>
            <a:r>
              <a:rPr lang="en-US" kern="0" err="1"/>
              <a:t>abstr</a:t>
            </a:r>
            <a:r>
              <a:rPr lang="en-US" kern="0"/>
              <a:t> 1001)</a:t>
            </a:r>
          </a:p>
        </p:txBody>
      </p:sp>
      <p:sp>
        <p:nvSpPr>
          <p:cNvPr id="5" name="Untertitel 4">
            <a:extLst>
              <a:ext uri="{FF2B5EF4-FFF2-40B4-BE49-F238E27FC236}">
                <a16:creationId xmlns="" xmlns:a16="http://schemas.microsoft.com/office/drawing/2014/main" id="{D67D6663-E5F4-4057-9410-E74FDF4B00C1}"/>
              </a:ext>
            </a:extLst>
          </p:cNvPr>
          <p:cNvSpPr>
            <a:spLocks noGrp="1"/>
          </p:cNvSpPr>
          <p:nvPr>
            <p:ph type="subTitle" idx="12"/>
          </p:nvPr>
        </p:nvSpPr>
        <p:spPr/>
        <p:txBody>
          <a:bodyPr/>
          <a:lstStyle/>
          <a:p>
            <a:r>
              <a:rPr lang="de-DE">
                <a:solidFill>
                  <a:srgbClr val="003865"/>
                </a:solidFill>
              </a:rPr>
              <a:t>Gesamtüberleben</a:t>
            </a:r>
            <a:endParaRPr lang="de-DE">
              <a:solidFill>
                <a:srgbClr val="C00000"/>
              </a:solidFill>
            </a:endParaRPr>
          </a:p>
        </p:txBody>
      </p:sp>
      <p:sp>
        <p:nvSpPr>
          <p:cNvPr id="6" name="Foliennummernplatzhalter 5">
            <a:extLst>
              <a:ext uri="{FF2B5EF4-FFF2-40B4-BE49-F238E27FC236}">
                <a16:creationId xmlns="" xmlns:a16="http://schemas.microsoft.com/office/drawing/2014/main" id="{360C1451-D5ED-4E59-909B-AD120D06EAAF}"/>
              </a:ext>
            </a:extLst>
          </p:cNvPr>
          <p:cNvSpPr>
            <a:spLocks noGrp="1"/>
          </p:cNvSpPr>
          <p:nvPr>
            <p:ph type="sldNum" sz="quarter" idx="4"/>
          </p:nvPr>
        </p:nvSpPr>
        <p:spPr/>
        <p:txBody>
          <a:bodyPr/>
          <a:lstStyle/>
          <a:p>
            <a:fld id="{3C4F54F3-C349-4609-AFEE-01462D5C7942}" type="slidenum">
              <a:rPr lang="en-GB" smtClean="0"/>
              <a:pPr/>
              <a:t>60</a:t>
            </a:fld>
            <a:endParaRPr lang="en-GB"/>
          </a:p>
        </p:txBody>
      </p:sp>
      <p:sp>
        <p:nvSpPr>
          <p:cNvPr id="15" name="Textfeld 14">
            <a:extLst>
              <a:ext uri="{FF2B5EF4-FFF2-40B4-BE49-F238E27FC236}">
                <a16:creationId xmlns="" xmlns:a16="http://schemas.microsoft.com/office/drawing/2014/main" id="{C952B06D-AC32-4E7E-B072-4FD4CA44F4A8}"/>
              </a:ext>
            </a:extLst>
          </p:cNvPr>
          <p:cNvSpPr txBox="1"/>
          <p:nvPr/>
        </p:nvSpPr>
        <p:spPr>
          <a:xfrm rot="16200000">
            <a:off x="-278083" y="2421963"/>
            <a:ext cx="1549347" cy="138499"/>
          </a:xfrm>
          <a:prstGeom prst="rect">
            <a:avLst/>
          </a:prstGeom>
          <a:noFill/>
        </p:spPr>
        <p:txBody>
          <a:bodyPr wrap="square" lIns="0" tIns="0" rIns="0" bIns="0" rtlCol="0">
            <a:spAutoFit/>
          </a:bodyPr>
          <a:lstStyle/>
          <a:p>
            <a:pPr algn="ctr"/>
            <a:r>
              <a:rPr lang="de-DE" sz="900"/>
              <a:t>Gesamtüberleben (%)</a:t>
            </a:r>
            <a:endParaRPr lang="x-none" sz="900"/>
          </a:p>
        </p:txBody>
      </p:sp>
      <p:sp>
        <p:nvSpPr>
          <p:cNvPr id="16" name="Textfeld 15">
            <a:extLst>
              <a:ext uri="{FF2B5EF4-FFF2-40B4-BE49-F238E27FC236}">
                <a16:creationId xmlns="" xmlns:a16="http://schemas.microsoft.com/office/drawing/2014/main" id="{F086602C-C9D6-474C-A685-C57996218908}"/>
              </a:ext>
            </a:extLst>
          </p:cNvPr>
          <p:cNvSpPr txBox="1"/>
          <p:nvPr/>
        </p:nvSpPr>
        <p:spPr>
          <a:xfrm rot="16200000">
            <a:off x="3904170" y="2421963"/>
            <a:ext cx="1549347" cy="138499"/>
          </a:xfrm>
          <a:prstGeom prst="rect">
            <a:avLst/>
          </a:prstGeom>
          <a:noFill/>
        </p:spPr>
        <p:txBody>
          <a:bodyPr wrap="square" lIns="0" tIns="0" rIns="0" bIns="0" rtlCol="0">
            <a:spAutoFit/>
          </a:bodyPr>
          <a:lstStyle/>
          <a:p>
            <a:pPr algn="ctr"/>
            <a:r>
              <a:rPr lang="de-DE" sz="900"/>
              <a:t>Gesamtüberleben (%)</a:t>
            </a:r>
            <a:endParaRPr lang="x-none" sz="900"/>
          </a:p>
        </p:txBody>
      </p:sp>
      <p:pic>
        <p:nvPicPr>
          <p:cNvPr id="18" name="Grafik 17">
            <a:extLst>
              <a:ext uri="{FF2B5EF4-FFF2-40B4-BE49-F238E27FC236}">
                <a16:creationId xmlns="" xmlns:a16="http://schemas.microsoft.com/office/drawing/2014/main" id="{EBC03873-D3F8-45E4-8B41-187C8CA969B8}"/>
              </a:ext>
            </a:extLst>
          </p:cNvPr>
          <p:cNvPicPr>
            <a:picLocks noChangeAspect="1"/>
          </p:cNvPicPr>
          <p:nvPr/>
        </p:nvPicPr>
        <p:blipFill>
          <a:blip r:embed="rId5"/>
          <a:stretch>
            <a:fillRect/>
          </a:stretch>
        </p:blipFill>
        <p:spPr>
          <a:xfrm>
            <a:off x="752727" y="3675143"/>
            <a:ext cx="3612115" cy="143099"/>
          </a:xfrm>
          <a:prstGeom prst="rect">
            <a:avLst/>
          </a:prstGeom>
        </p:spPr>
      </p:pic>
      <p:pic>
        <p:nvPicPr>
          <p:cNvPr id="20" name="Grafik 19">
            <a:extLst>
              <a:ext uri="{FF2B5EF4-FFF2-40B4-BE49-F238E27FC236}">
                <a16:creationId xmlns="" xmlns:a16="http://schemas.microsoft.com/office/drawing/2014/main" id="{3C7CCCFB-8726-46CF-A42C-6816FAA39800}"/>
              </a:ext>
            </a:extLst>
          </p:cNvPr>
          <p:cNvPicPr>
            <a:picLocks noChangeAspect="1"/>
          </p:cNvPicPr>
          <p:nvPr/>
        </p:nvPicPr>
        <p:blipFill>
          <a:blip r:embed="rId6"/>
          <a:stretch>
            <a:fillRect/>
          </a:stretch>
        </p:blipFill>
        <p:spPr>
          <a:xfrm>
            <a:off x="4989596" y="3678364"/>
            <a:ext cx="3608681" cy="142146"/>
          </a:xfrm>
          <a:prstGeom prst="rect">
            <a:avLst/>
          </a:prstGeom>
        </p:spPr>
      </p:pic>
      <p:sp>
        <p:nvSpPr>
          <p:cNvPr id="38" name="Rechteck 37">
            <a:extLst>
              <a:ext uri="{FF2B5EF4-FFF2-40B4-BE49-F238E27FC236}">
                <a16:creationId xmlns="" xmlns:a16="http://schemas.microsoft.com/office/drawing/2014/main" id="{52C05D0F-432F-4F05-B394-61ED3B713D9F}"/>
              </a:ext>
            </a:extLst>
          </p:cNvPr>
          <p:cNvSpPr/>
          <p:nvPr/>
        </p:nvSpPr>
        <p:spPr>
          <a:xfrm>
            <a:off x="443360" y="4410631"/>
            <a:ext cx="8280397" cy="369332"/>
          </a:xfrm>
          <a:prstGeom prst="rect">
            <a:avLst/>
          </a:prstGeom>
        </p:spPr>
        <p:txBody>
          <a:bodyPr wrap="square" lIns="0" tIns="0" rIns="0" bIns="0" anchor="b">
            <a:spAutoFit/>
          </a:bodyPr>
          <a:lstStyle/>
          <a:p>
            <a:pPr lvl="0"/>
            <a:endParaRPr lang="de-DE" sz="800">
              <a:solidFill>
                <a:prstClr val="black"/>
              </a:solidFill>
            </a:endParaRPr>
          </a:p>
          <a:p>
            <a:pPr lvl="0"/>
            <a:r>
              <a:rPr lang="de-DE" sz="800">
                <a:solidFill>
                  <a:prstClr val="black"/>
                </a:solidFill>
              </a:rPr>
              <a:t>Data-Cut-Off: 30. Oktober 2020 </a:t>
            </a:r>
          </a:p>
          <a:p>
            <a:pPr lvl="0"/>
            <a:r>
              <a:rPr lang="de-DE" sz="800">
                <a:solidFill>
                  <a:prstClr val="black"/>
                </a:solidFill>
              </a:rPr>
              <a:t>1. </a:t>
            </a:r>
            <a:r>
              <a:rPr lang="de-DE" sz="800" err="1">
                <a:solidFill>
                  <a:prstClr val="black"/>
                </a:solidFill>
              </a:rPr>
              <a:t>Slamon</a:t>
            </a:r>
            <a:r>
              <a:rPr lang="de-DE" sz="800">
                <a:solidFill>
                  <a:prstClr val="black"/>
                </a:solidFill>
              </a:rPr>
              <a:t> DJ et al. N Engl J Med. 2020;382:514-524 </a:t>
            </a:r>
          </a:p>
        </p:txBody>
      </p:sp>
      <p:grpSp>
        <p:nvGrpSpPr>
          <p:cNvPr id="42" name="Gruppieren 41">
            <a:extLst>
              <a:ext uri="{FF2B5EF4-FFF2-40B4-BE49-F238E27FC236}">
                <a16:creationId xmlns="" xmlns:a16="http://schemas.microsoft.com/office/drawing/2014/main" id="{F0449531-5B8A-4BD9-A4E6-8EA793327548}"/>
              </a:ext>
            </a:extLst>
          </p:cNvPr>
          <p:cNvGrpSpPr/>
          <p:nvPr/>
        </p:nvGrpSpPr>
        <p:grpSpPr>
          <a:xfrm>
            <a:off x="361594" y="3510949"/>
            <a:ext cx="601393" cy="375812"/>
            <a:chOff x="361594" y="3676588"/>
            <a:chExt cx="601393" cy="375812"/>
          </a:xfrm>
        </p:grpSpPr>
        <p:sp>
          <p:nvSpPr>
            <p:cNvPr id="39" name="Textfeld 38">
              <a:extLst>
                <a:ext uri="{FF2B5EF4-FFF2-40B4-BE49-F238E27FC236}">
                  <a16:creationId xmlns="" xmlns:a16="http://schemas.microsoft.com/office/drawing/2014/main" id="{203A711E-2762-432F-B9E3-9F743D5A6DAA}"/>
                </a:ext>
              </a:extLst>
            </p:cNvPr>
            <p:cNvSpPr txBox="1"/>
            <p:nvPr/>
          </p:nvSpPr>
          <p:spPr>
            <a:xfrm>
              <a:off x="361594" y="3676588"/>
              <a:ext cx="601393" cy="276999"/>
            </a:xfrm>
            <a:prstGeom prst="rect">
              <a:avLst/>
            </a:prstGeom>
            <a:noFill/>
          </p:spPr>
          <p:txBody>
            <a:bodyPr wrap="square" rtlCol="0">
              <a:spAutoFit/>
            </a:bodyPr>
            <a:lstStyle/>
            <a:p>
              <a:r>
                <a:rPr lang="de-DE" sz="600"/>
                <a:t>Patientinnen</a:t>
              </a:r>
            </a:p>
          </p:txBody>
        </p:sp>
        <p:sp>
          <p:nvSpPr>
            <p:cNvPr id="40" name="Textfeld 39">
              <a:extLst>
                <a:ext uri="{FF2B5EF4-FFF2-40B4-BE49-F238E27FC236}">
                  <a16:creationId xmlns="" xmlns:a16="http://schemas.microsoft.com/office/drawing/2014/main" id="{94E57552-5C61-4CCD-B6F7-98844B8DB362}"/>
                </a:ext>
              </a:extLst>
            </p:cNvPr>
            <p:cNvSpPr txBox="1"/>
            <p:nvPr/>
          </p:nvSpPr>
          <p:spPr>
            <a:xfrm>
              <a:off x="361594" y="3774268"/>
              <a:ext cx="601393" cy="184666"/>
            </a:xfrm>
            <a:prstGeom prst="rect">
              <a:avLst/>
            </a:prstGeom>
            <a:noFill/>
          </p:spPr>
          <p:txBody>
            <a:bodyPr wrap="square" rtlCol="0">
              <a:spAutoFit/>
            </a:bodyPr>
            <a:lstStyle/>
            <a:p>
              <a:r>
                <a:rPr lang="de-DE" sz="600">
                  <a:solidFill>
                    <a:schemeClr val="tx2"/>
                  </a:solidFill>
                </a:rPr>
                <a:t>R + F</a:t>
              </a:r>
            </a:p>
          </p:txBody>
        </p:sp>
        <p:sp>
          <p:nvSpPr>
            <p:cNvPr id="41" name="Textfeld 40">
              <a:extLst>
                <a:ext uri="{FF2B5EF4-FFF2-40B4-BE49-F238E27FC236}">
                  <a16:creationId xmlns="" xmlns:a16="http://schemas.microsoft.com/office/drawing/2014/main" id="{06D124FC-5032-42D4-AA05-4EB664615A3B}"/>
                </a:ext>
              </a:extLst>
            </p:cNvPr>
            <p:cNvSpPr txBox="1"/>
            <p:nvPr/>
          </p:nvSpPr>
          <p:spPr>
            <a:xfrm>
              <a:off x="361594" y="3867734"/>
              <a:ext cx="601393" cy="184666"/>
            </a:xfrm>
            <a:prstGeom prst="rect">
              <a:avLst/>
            </a:prstGeom>
            <a:noFill/>
          </p:spPr>
          <p:txBody>
            <a:bodyPr wrap="square" rtlCol="0">
              <a:spAutoFit/>
            </a:bodyPr>
            <a:lstStyle/>
            <a:p>
              <a:r>
                <a:rPr lang="de-DE" sz="600">
                  <a:solidFill>
                    <a:schemeClr val="tx1">
                      <a:lumMod val="50000"/>
                      <a:lumOff val="50000"/>
                    </a:schemeClr>
                  </a:solidFill>
                </a:rPr>
                <a:t>P + F</a:t>
              </a:r>
            </a:p>
          </p:txBody>
        </p:sp>
      </p:grpSp>
      <p:grpSp>
        <p:nvGrpSpPr>
          <p:cNvPr id="43" name="Gruppieren 42">
            <a:extLst>
              <a:ext uri="{FF2B5EF4-FFF2-40B4-BE49-F238E27FC236}">
                <a16:creationId xmlns="" xmlns:a16="http://schemas.microsoft.com/office/drawing/2014/main" id="{472E4DF6-D2C7-4840-AA63-F2A19BB12D03}"/>
              </a:ext>
            </a:extLst>
          </p:cNvPr>
          <p:cNvGrpSpPr/>
          <p:nvPr/>
        </p:nvGrpSpPr>
        <p:grpSpPr>
          <a:xfrm>
            <a:off x="4570669" y="3510949"/>
            <a:ext cx="601393" cy="375812"/>
            <a:chOff x="361594" y="3676588"/>
            <a:chExt cx="601393" cy="375812"/>
          </a:xfrm>
        </p:grpSpPr>
        <p:sp>
          <p:nvSpPr>
            <p:cNvPr id="44" name="Textfeld 43">
              <a:extLst>
                <a:ext uri="{FF2B5EF4-FFF2-40B4-BE49-F238E27FC236}">
                  <a16:creationId xmlns="" xmlns:a16="http://schemas.microsoft.com/office/drawing/2014/main" id="{BB3F3E82-F841-486C-9521-4A1C90E8A108}"/>
                </a:ext>
              </a:extLst>
            </p:cNvPr>
            <p:cNvSpPr txBox="1"/>
            <p:nvPr/>
          </p:nvSpPr>
          <p:spPr>
            <a:xfrm>
              <a:off x="361594" y="3676588"/>
              <a:ext cx="601393" cy="276999"/>
            </a:xfrm>
            <a:prstGeom prst="rect">
              <a:avLst/>
            </a:prstGeom>
            <a:noFill/>
          </p:spPr>
          <p:txBody>
            <a:bodyPr wrap="square" rtlCol="0">
              <a:spAutoFit/>
            </a:bodyPr>
            <a:lstStyle/>
            <a:p>
              <a:r>
                <a:rPr lang="de-DE" sz="600"/>
                <a:t>Patientinnen</a:t>
              </a:r>
            </a:p>
          </p:txBody>
        </p:sp>
        <p:sp>
          <p:nvSpPr>
            <p:cNvPr id="45" name="Textfeld 44">
              <a:extLst>
                <a:ext uri="{FF2B5EF4-FFF2-40B4-BE49-F238E27FC236}">
                  <a16:creationId xmlns="" xmlns:a16="http://schemas.microsoft.com/office/drawing/2014/main" id="{D7D2E72F-AB81-4A06-A45A-5D7EC524295F}"/>
                </a:ext>
              </a:extLst>
            </p:cNvPr>
            <p:cNvSpPr txBox="1"/>
            <p:nvPr/>
          </p:nvSpPr>
          <p:spPr>
            <a:xfrm>
              <a:off x="361594" y="3774268"/>
              <a:ext cx="601393" cy="184666"/>
            </a:xfrm>
            <a:prstGeom prst="rect">
              <a:avLst/>
            </a:prstGeom>
            <a:noFill/>
          </p:spPr>
          <p:txBody>
            <a:bodyPr wrap="square" rtlCol="0">
              <a:spAutoFit/>
            </a:bodyPr>
            <a:lstStyle/>
            <a:p>
              <a:r>
                <a:rPr lang="de-DE" sz="600">
                  <a:solidFill>
                    <a:schemeClr val="accent1"/>
                  </a:solidFill>
                </a:rPr>
                <a:t>R + F</a:t>
              </a:r>
            </a:p>
          </p:txBody>
        </p:sp>
        <p:sp>
          <p:nvSpPr>
            <p:cNvPr id="46" name="Textfeld 45">
              <a:extLst>
                <a:ext uri="{FF2B5EF4-FFF2-40B4-BE49-F238E27FC236}">
                  <a16:creationId xmlns="" xmlns:a16="http://schemas.microsoft.com/office/drawing/2014/main" id="{762EF2B3-8698-4E74-A6BD-62B2D66F8086}"/>
                </a:ext>
              </a:extLst>
            </p:cNvPr>
            <p:cNvSpPr txBox="1"/>
            <p:nvPr/>
          </p:nvSpPr>
          <p:spPr>
            <a:xfrm>
              <a:off x="361594" y="3867734"/>
              <a:ext cx="601393" cy="184666"/>
            </a:xfrm>
            <a:prstGeom prst="rect">
              <a:avLst/>
            </a:prstGeom>
            <a:noFill/>
          </p:spPr>
          <p:txBody>
            <a:bodyPr wrap="square" rtlCol="0">
              <a:spAutoFit/>
            </a:bodyPr>
            <a:lstStyle/>
            <a:p>
              <a:r>
                <a:rPr lang="de-DE" sz="600">
                  <a:solidFill>
                    <a:schemeClr val="tx1">
                      <a:lumMod val="50000"/>
                      <a:lumOff val="50000"/>
                    </a:schemeClr>
                  </a:solidFill>
                </a:rPr>
                <a:t>P + F</a:t>
              </a:r>
            </a:p>
          </p:txBody>
        </p:sp>
      </p:grpSp>
      <p:sp>
        <p:nvSpPr>
          <p:cNvPr id="48" name="Textfeld 47">
            <a:extLst>
              <a:ext uri="{FF2B5EF4-FFF2-40B4-BE49-F238E27FC236}">
                <a16:creationId xmlns="" xmlns:a16="http://schemas.microsoft.com/office/drawing/2014/main" id="{26490CB4-EB79-46FA-AA4A-41BC2AEEC43E}"/>
              </a:ext>
            </a:extLst>
          </p:cNvPr>
          <p:cNvSpPr txBox="1"/>
          <p:nvPr/>
        </p:nvSpPr>
        <p:spPr>
          <a:xfrm>
            <a:off x="1872635" y="3503355"/>
            <a:ext cx="1549347" cy="138499"/>
          </a:xfrm>
          <a:prstGeom prst="rect">
            <a:avLst/>
          </a:prstGeom>
          <a:noFill/>
        </p:spPr>
        <p:txBody>
          <a:bodyPr wrap="square" lIns="0" tIns="0" rIns="0" bIns="0" rtlCol="0">
            <a:spAutoFit/>
          </a:bodyPr>
          <a:lstStyle/>
          <a:p>
            <a:pPr algn="ctr"/>
            <a:r>
              <a:rPr lang="de-DE" sz="900"/>
              <a:t>Monate</a:t>
            </a:r>
            <a:endParaRPr lang="x-none" sz="900"/>
          </a:p>
        </p:txBody>
      </p:sp>
      <p:sp>
        <p:nvSpPr>
          <p:cNvPr id="49" name="Textfeld 48">
            <a:extLst>
              <a:ext uri="{FF2B5EF4-FFF2-40B4-BE49-F238E27FC236}">
                <a16:creationId xmlns="" xmlns:a16="http://schemas.microsoft.com/office/drawing/2014/main" id="{4BA2B787-D698-4034-A9BD-970E3DEC7B36}"/>
              </a:ext>
            </a:extLst>
          </p:cNvPr>
          <p:cNvSpPr txBox="1"/>
          <p:nvPr/>
        </p:nvSpPr>
        <p:spPr>
          <a:xfrm>
            <a:off x="6125036" y="3499313"/>
            <a:ext cx="1549347" cy="138499"/>
          </a:xfrm>
          <a:prstGeom prst="rect">
            <a:avLst/>
          </a:prstGeom>
          <a:noFill/>
        </p:spPr>
        <p:txBody>
          <a:bodyPr wrap="square" lIns="0" tIns="0" rIns="0" bIns="0" rtlCol="0">
            <a:spAutoFit/>
          </a:bodyPr>
          <a:lstStyle/>
          <a:p>
            <a:pPr algn="ctr"/>
            <a:r>
              <a:rPr lang="de-DE" sz="900"/>
              <a:t>Monate</a:t>
            </a:r>
            <a:endParaRPr lang="x-none" sz="900"/>
          </a:p>
        </p:txBody>
      </p:sp>
      <p:sp>
        <p:nvSpPr>
          <p:cNvPr id="63" name="Inhaltsplatzhalter 6">
            <a:extLst>
              <a:ext uri="{FF2B5EF4-FFF2-40B4-BE49-F238E27FC236}">
                <a16:creationId xmlns="" xmlns:a16="http://schemas.microsoft.com/office/drawing/2014/main" id="{9E72E3E1-E1C0-4FA8-8FDB-2882871DF9F6}"/>
              </a:ext>
            </a:extLst>
          </p:cNvPr>
          <p:cNvSpPr>
            <a:spLocks noGrp="1"/>
          </p:cNvSpPr>
          <p:nvPr>
            <p:ph idx="1"/>
          </p:nvPr>
        </p:nvSpPr>
        <p:spPr>
          <a:xfrm>
            <a:off x="425293" y="3889074"/>
            <a:ext cx="8290636" cy="366510"/>
          </a:xfrm>
        </p:spPr>
        <p:txBody>
          <a:bodyPr/>
          <a:lstStyle/>
          <a:p>
            <a:pPr>
              <a:spcBef>
                <a:spcPts val="300"/>
              </a:spcBef>
            </a:pPr>
            <a:r>
              <a:rPr lang="de-DE" sz="1050"/>
              <a:t>Es wurde ein größerer Nutzen von </a:t>
            </a:r>
            <a:r>
              <a:rPr lang="de-DE" sz="1050" err="1"/>
              <a:t>Ribociclib</a:t>
            </a:r>
            <a:r>
              <a:rPr lang="de-DE" sz="1050"/>
              <a:t> + </a:t>
            </a:r>
            <a:r>
              <a:rPr lang="de-DE" sz="1050" err="1"/>
              <a:t>Fulvestrant</a:t>
            </a:r>
            <a:r>
              <a:rPr lang="de-DE" sz="1050"/>
              <a:t> </a:t>
            </a:r>
            <a:r>
              <a:rPr lang="de-DE" sz="1050" err="1"/>
              <a:t>vs</a:t>
            </a:r>
            <a:r>
              <a:rPr lang="de-DE" sz="1050"/>
              <a:t> Placebo + </a:t>
            </a:r>
            <a:r>
              <a:rPr lang="de-DE" sz="1050" err="1"/>
              <a:t>Fulvestrant</a:t>
            </a:r>
            <a:r>
              <a:rPr lang="de-DE" sz="1050"/>
              <a:t> in der Erstlinientherapie beobachtet, verglichen mit dem zuvor berichteten Data-Cut-Off für OS (HR: 0,70 (95% KI 0,48; 1,02)).</a:t>
            </a:r>
            <a:r>
              <a:rPr lang="de-DE" sz="1050" baseline="30000"/>
              <a:t>1</a:t>
            </a:r>
          </a:p>
          <a:p>
            <a:pPr>
              <a:spcBef>
                <a:spcPts val="300"/>
              </a:spcBef>
            </a:pPr>
            <a:r>
              <a:rPr lang="de-DE" sz="1050" err="1"/>
              <a:t>Ribociclib</a:t>
            </a:r>
            <a:r>
              <a:rPr lang="de-DE" sz="1050"/>
              <a:t> + </a:t>
            </a:r>
            <a:r>
              <a:rPr lang="de-DE" sz="1050" err="1"/>
              <a:t>Fulvestrant</a:t>
            </a:r>
            <a:r>
              <a:rPr lang="de-DE" sz="1050"/>
              <a:t> zeigten im Zweitlinien-Setting ein um 6 Monate längeres medianes OS </a:t>
            </a:r>
            <a:r>
              <a:rPr lang="de-DE" sz="1050" err="1"/>
              <a:t>vs</a:t>
            </a:r>
            <a:r>
              <a:rPr lang="de-DE" sz="1050"/>
              <a:t> Placebo + </a:t>
            </a:r>
            <a:r>
              <a:rPr lang="de-DE" sz="1050" err="1"/>
              <a:t>Fulvestrant</a:t>
            </a:r>
            <a:r>
              <a:rPr lang="de-DE" sz="1050"/>
              <a:t>. </a:t>
            </a:r>
            <a:endParaRPr lang="en-US" sz="1050"/>
          </a:p>
        </p:txBody>
      </p:sp>
      <p:sp>
        <p:nvSpPr>
          <p:cNvPr id="74" name="Rechteck 73">
            <a:extLst>
              <a:ext uri="{FF2B5EF4-FFF2-40B4-BE49-F238E27FC236}">
                <a16:creationId xmlns="" xmlns:a16="http://schemas.microsoft.com/office/drawing/2014/main" id="{8B0CDECA-4239-4F6F-A6CB-C71A06F4BEB5}"/>
              </a:ext>
            </a:extLst>
          </p:cNvPr>
          <p:cNvSpPr/>
          <p:nvPr/>
        </p:nvSpPr>
        <p:spPr>
          <a:xfrm>
            <a:off x="3577213" y="2760388"/>
            <a:ext cx="782602" cy="1306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5" name="Rechteck 74">
            <a:extLst>
              <a:ext uri="{FF2B5EF4-FFF2-40B4-BE49-F238E27FC236}">
                <a16:creationId xmlns="" xmlns:a16="http://schemas.microsoft.com/office/drawing/2014/main" id="{F997E1E3-C1F3-40D2-8399-C0FD92128435}"/>
              </a:ext>
            </a:extLst>
          </p:cNvPr>
          <p:cNvSpPr/>
          <p:nvPr/>
        </p:nvSpPr>
        <p:spPr>
          <a:xfrm>
            <a:off x="3504935" y="2062453"/>
            <a:ext cx="854879" cy="1306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6" name="Rechteck 75">
            <a:extLst>
              <a:ext uri="{FF2B5EF4-FFF2-40B4-BE49-F238E27FC236}">
                <a16:creationId xmlns="" xmlns:a16="http://schemas.microsoft.com/office/drawing/2014/main" id="{31E439B9-EB6C-4FB1-8244-75AE5AF61EB3}"/>
              </a:ext>
            </a:extLst>
          </p:cNvPr>
          <p:cNvSpPr/>
          <p:nvPr/>
        </p:nvSpPr>
        <p:spPr>
          <a:xfrm>
            <a:off x="962986" y="2539324"/>
            <a:ext cx="1961083" cy="7215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7" name="Rechteck 76">
            <a:extLst>
              <a:ext uri="{FF2B5EF4-FFF2-40B4-BE49-F238E27FC236}">
                <a16:creationId xmlns="" xmlns:a16="http://schemas.microsoft.com/office/drawing/2014/main" id="{75363FE6-A8E7-467A-BEF8-81D271C31552}"/>
              </a:ext>
            </a:extLst>
          </p:cNvPr>
          <p:cNvSpPr/>
          <p:nvPr/>
        </p:nvSpPr>
        <p:spPr>
          <a:xfrm>
            <a:off x="2559803" y="1462723"/>
            <a:ext cx="1900599" cy="5193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8" name="Textfeld 77">
            <a:extLst>
              <a:ext uri="{FF2B5EF4-FFF2-40B4-BE49-F238E27FC236}">
                <a16:creationId xmlns="" xmlns:a16="http://schemas.microsoft.com/office/drawing/2014/main" id="{97D054FD-2C40-4345-9FB1-16E41EEA4C1D}"/>
              </a:ext>
            </a:extLst>
          </p:cNvPr>
          <p:cNvSpPr txBox="1"/>
          <p:nvPr/>
        </p:nvSpPr>
        <p:spPr>
          <a:xfrm>
            <a:off x="335998" y="1194616"/>
            <a:ext cx="4325737" cy="276999"/>
          </a:xfrm>
          <a:prstGeom prst="rect">
            <a:avLst/>
          </a:prstGeom>
          <a:noFill/>
        </p:spPr>
        <p:txBody>
          <a:bodyPr wrap="square" rtlCol="0">
            <a:spAutoFit/>
          </a:bodyPr>
          <a:lstStyle/>
          <a:p>
            <a:pPr algn="ctr"/>
            <a:r>
              <a:rPr lang="de-DE" sz="1200" b="1"/>
              <a:t>Erstlinien-Setting</a:t>
            </a:r>
          </a:p>
        </p:txBody>
      </p:sp>
      <p:graphicFrame>
        <p:nvGraphicFramePr>
          <p:cNvPr id="79" name="Tabelle 78">
            <a:extLst>
              <a:ext uri="{FF2B5EF4-FFF2-40B4-BE49-F238E27FC236}">
                <a16:creationId xmlns="" xmlns:a16="http://schemas.microsoft.com/office/drawing/2014/main" id="{BE7D705D-F9DD-4DB2-A38B-536354E37BE7}"/>
              </a:ext>
            </a:extLst>
          </p:cNvPr>
          <p:cNvGraphicFramePr>
            <a:graphicFrameLocks noGrp="1"/>
          </p:cNvGraphicFramePr>
          <p:nvPr/>
        </p:nvGraphicFramePr>
        <p:xfrm>
          <a:off x="881477" y="2792312"/>
          <a:ext cx="2340000" cy="479205"/>
        </p:xfrm>
        <a:graphic>
          <a:graphicData uri="http://schemas.openxmlformats.org/drawingml/2006/table">
            <a:tbl>
              <a:tblPr firstRow="1" bandRow="1">
                <a:tableStyleId>{5C22544A-7EE6-4342-B048-85BDC9FD1C3A}</a:tableStyleId>
              </a:tblPr>
              <a:tblGrid>
                <a:gridCol w="1260000">
                  <a:extLst>
                    <a:ext uri="{9D8B030D-6E8A-4147-A177-3AD203B41FA5}">
                      <a16:colId xmlns="" xmlns:a16="http://schemas.microsoft.com/office/drawing/2014/main" val="803611838"/>
                    </a:ext>
                  </a:extLst>
                </a:gridCol>
                <a:gridCol w="540000">
                  <a:extLst>
                    <a:ext uri="{9D8B030D-6E8A-4147-A177-3AD203B41FA5}">
                      <a16:colId xmlns="" xmlns:a16="http://schemas.microsoft.com/office/drawing/2014/main" val="3926207950"/>
                    </a:ext>
                  </a:extLst>
                </a:gridCol>
                <a:gridCol w="540000">
                  <a:extLst>
                    <a:ext uri="{9D8B030D-6E8A-4147-A177-3AD203B41FA5}">
                      <a16:colId xmlns="" xmlns:a16="http://schemas.microsoft.com/office/drawing/2014/main" val="20002"/>
                    </a:ext>
                  </a:extLst>
                </a:gridCol>
              </a:tblGrid>
              <a:tr h="156441">
                <a:tc>
                  <a:txBody>
                    <a:bodyPr/>
                    <a:lstStyle/>
                    <a:p>
                      <a:endParaRPr lang="de-DE" sz="600" b="1">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0000"/>
                        </a:lnSpc>
                      </a:pPr>
                      <a:r>
                        <a:rPr lang="de-DE" sz="600" b="1">
                          <a:solidFill>
                            <a:schemeClr val="tx1"/>
                          </a:solidFill>
                        </a:rPr>
                        <a:t>Medianes OS (Monate)</a:t>
                      </a:r>
                    </a:p>
                  </a:txBody>
                  <a:tcPr marL="36000" marR="3600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0000"/>
                        </a:lnSpc>
                      </a:pPr>
                      <a:r>
                        <a:rPr lang="de-DE" sz="600" b="1">
                          <a:solidFill>
                            <a:schemeClr val="tx1"/>
                          </a:solidFill>
                        </a:rPr>
                        <a:t>Anzahl Ereignisse</a:t>
                      </a: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938250262"/>
                  </a:ext>
                </a:extLst>
              </a:tr>
              <a:tr h="63662">
                <a:tc>
                  <a:txBody>
                    <a:bodyPr/>
                    <a:lstStyle/>
                    <a:p>
                      <a:pPr algn="l"/>
                      <a:r>
                        <a:rPr lang="de-DE" sz="600" b="0" err="1">
                          <a:solidFill>
                            <a:schemeClr val="accent1"/>
                          </a:solidFill>
                          <a:latin typeface="+mn-lt"/>
                        </a:rPr>
                        <a:t>Ribociclib</a:t>
                      </a:r>
                      <a:r>
                        <a:rPr lang="de-DE" sz="600" b="0">
                          <a:solidFill>
                            <a:schemeClr val="accent1"/>
                          </a:solidFill>
                          <a:latin typeface="+mn-lt"/>
                        </a:rPr>
                        <a:t> + </a:t>
                      </a:r>
                      <a:r>
                        <a:rPr lang="de-DE" sz="600" b="0" err="1">
                          <a:solidFill>
                            <a:schemeClr val="accent1"/>
                          </a:solidFill>
                          <a:latin typeface="+mn-lt"/>
                        </a:rPr>
                        <a:t>Fulvestrant</a:t>
                      </a:r>
                      <a:r>
                        <a:rPr lang="de-DE" sz="600" b="0">
                          <a:solidFill>
                            <a:schemeClr val="accent1"/>
                          </a:solidFill>
                          <a:latin typeface="+mn-lt"/>
                        </a:rPr>
                        <a:t> </a:t>
                      </a:r>
                      <a:r>
                        <a:rPr lang="de-DE" sz="600" b="0">
                          <a:solidFill>
                            <a:schemeClr val="tx1"/>
                          </a:solidFill>
                          <a:latin typeface="+mn-lt"/>
                        </a:rPr>
                        <a:t>(N=237)</a:t>
                      </a:r>
                    </a:p>
                  </a:txBody>
                  <a:tcPr marL="36000" marR="36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de-DE" sz="600" b="0" kern="1200">
                          <a:solidFill>
                            <a:schemeClr val="tx1"/>
                          </a:solidFill>
                          <a:latin typeface="+mn-lt"/>
                          <a:ea typeface="+mn-ea"/>
                          <a:cs typeface="+mn-cs"/>
                        </a:rPr>
                        <a:t>NR</a:t>
                      </a:r>
                    </a:p>
                  </a:txBody>
                  <a:tcPr marL="36000" marR="36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de-DE" sz="600" b="0" kern="1200">
                          <a:solidFill>
                            <a:schemeClr val="tx1"/>
                          </a:solidFill>
                          <a:latin typeface="+mn-lt"/>
                          <a:ea typeface="+mn-ea"/>
                          <a:cs typeface="+mn-cs"/>
                        </a:rPr>
                        <a:t>84</a:t>
                      </a:r>
                    </a:p>
                  </a:txBody>
                  <a:tcPr marL="36000" marR="36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756326094"/>
                  </a:ext>
                </a:extLst>
              </a:tr>
              <a:tr h="113445">
                <a:tc>
                  <a:txBody>
                    <a:bodyPr/>
                    <a:lstStyle/>
                    <a:p>
                      <a:pPr algn="l"/>
                      <a:r>
                        <a:rPr lang="de-DE" sz="600" b="0">
                          <a:solidFill>
                            <a:schemeClr val="tx1">
                              <a:lumMod val="50000"/>
                              <a:lumOff val="50000"/>
                            </a:schemeClr>
                          </a:solidFill>
                          <a:latin typeface="+mn-lt"/>
                        </a:rPr>
                        <a:t>Placebo + </a:t>
                      </a:r>
                      <a:r>
                        <a:rPr lang="de-DE" sz="600" b="0" err="1">
                          <a:solidFill>
                            <a:schemeClr val="tx1">
                              <a:lumMod val="50000"/>
                              <a:lumOff val="50000"/>
                            </a:schemeClr>
                          </a:solidFill>
                          <a:latin typeface="+mn-lt"/>
                        </a:rPr>
                        <a:t>Fulvestrant</a:t>
                      </a:r>
                      <a:r>
                        <a:rPr lang="de-DE" sz="600" b="0">
                          <a:solidFill>
                            <a:schemeClr val="tx1">
                              <a:lumMod val="50000"/>
                              <a:lumOff val="50000"/>
                            </a:schemeClr>
                          </a:solidFill>
                          <a:latin typeface="+mn-lt"/>
                        </a:rPr>
                        <a:t> </a:t>
                      </a:r>
                      <a:r>
                        <a:rPr lang="de-DE" sz="600" b="0">
                          <a:solidFill>
                            <a:schemeClr val="tx1"/>
                          </a:solidFill>
                          <a:latin typeface="+mn-lt"/>
                        </a:rPr>
                        <a:t>(N=128)</a:t>
                      </a:r>
                    </a:p>
                  </a:txBody>
                  <a:tcPr marL="36000" marR="36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de-DE" sz="600" b="0" kern="1200">
                          <a:solidFill>
                            <a:schemeClr val="tx1"/>
                          </a:solidFill>
                          <a:latin typeface="+mn-lt"/>
                          <a:ea typeface="+mn-ea"/>
                          <a:cs typeface="+mn-cs"/>
                        </a:rPr>
                        <a:t>51,8</a:t>
                      </a:r>
                    </a:p>
                  </a:txBody>
                  <a:tcPr marL="36000" marR="36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de-DE" sz="600" b="0" kern="1200">
                          <a:solidFill>
                            <a:schemeClr val="tx1"/>
                          </a:solidFill>
                          <a:latin typeface="+mn-lt"/>
                          <a:ea typeface="+mn-ea"/>
                          <a:cs typeface="+mn-cs"/>
                        </a:rPr>
                        <a:t>67</a:t>
                      </a:r>
                    </a:p>
                  </a:txBody>
                  <a:tcPr marL="36000" marR="36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936267561"/>
                  </a:ext>
                </a:extLst>
              </a:tr>
              <a:tr h="63662">
                <a:tc gridSpan="3">
                  <a:txBody>
                    <a:bodyPr/>
                    <a:lstStyle/>
                    <a:p>
                      <a:pPr algn="ctr"/>
                      <a:r>
                        <a:rPr lang="de-DE" sz="600" b="0">
                          <a:solidFill>
                            <a:schemeClr val="tx1"/>
                          </a:solidFill>
                          <a:latin typeface="+mn-lt"/>
                        </a:rPr>
                        <a:t>                                     Hazard Ratio: 0,640 (95% KI 0,464; 0,883)</a:t>
                      </a:r>
                    </a:p>
                  </a:txBody>
                  <a:tcPr marL="36000" marR="36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algn="ctr" defTabSz="457200" rtl="0" eaLnBrk="1" latinLnBrk="0" hangingPunct="1"/>
                      <a:endParaRPr lang="de-DE" sz="600" b="0" kern="1200">
                        <a:solidFill>
                          <a:schemeClr val="tx1"/>
                        </a:solidFill>
                        <a:latin typeface="+mn-lt"/>
                        <a:ea typeface="+mn-ea"/>
                        <a:cs typeface="+mn-cs"/>
                      </a:endParaRP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hMerge="1">
                  <a:txBody>
                    <a:bodyPr/>
                    <a:lstStyle/>
                    <a:p>
                      <a:pPr marL="0" algn="ctr" defTabSz="457200" rtl="0" eaLnBrk="1" latinLnBrk="0" hangingPunct="1"/>
                      <a:endParaRPr lang="de-DE" sz="600" b="0" kern="1200">
                        <a:solidFill>
                          <a:schemeClr val="tx1"/>
                        </a:solidFill>
                        <a:latin typeface="+mn-lt"/>
                        <a:ea typeface="+mn-ea"/>
                        <a:cs typeface="+mn-cs"/>
                      </a:endParaRP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 xmlns:a16="http://schemas.microsoft.com/office/drawing/2014/main" val="725424124"/>
                  </a:ext>
                </a:extLst>
              </a:tr>
            </a:tbl>
          </a:graphicData>
        </a:graphic>
      </p:graphicFrame>
      <p:sp>
        <p:nvSpPr>
          <p:cNvPr id="80" name="Textfeld 79">
            <a:extLst>
              <a:ext uri="{FF2B5EF4-FFF2-40B4-BE49-F238E27FC236}">
                <a16:creationId xmlns="" xmlns:a16="http://schemas.microsoft.com/office/drawing/2014/main" id="{3F2C4BAA-5D91-413C-AFBC-11D7CD94EBC1}"/>
              </a:ext>
            </a:extLst>
          </p:cNvPr>
          <p:cNvSpPr txBox="1"/>
          <p:nvPr/>
        </p:nvSpPr>
        <p:spPr>
          <a:xfrm>
            <a:off x="3291552" y="1998071"/>
            <a:ext cx="1194394" cy="200055"/>
          </a:xfrm>
          <a:prstGeom prst="rect">
            <a:avLst/>
          </a:prstGeom>
          <a:solidFill>
            <a:schemeClr val="bg1"/>
          </a:solidFill>
        </p:spPr>
        <p:txBody>
          <a:bodyPr wrap="square" rtlCol="0">
            <a:spAutoFit/>
          </a:bodyPr>
          <a:lstStyle/>
          <a:p>
            <a:r>
              <a:rPr lang="de-DE" sz="700" err="1">
                <a:solidFill>
                  <a:schemeClr val="tx2"/>
                </a:solidFill>
              </a:rPr>
              <a:t>Ribociclib</a:t>
            </a:r>
            <a:r>
              <a:rPr lang="de-DE" sz="700">
                <a:solidFill>
                  <a:schemeClr val="tx2"/>
                </a:solidFill>
              </a:rPr>
              <a:t> + </a:t>
            </a:r>
            <a:r>
              <a:rPr lang="de-DE" sz="700" err="1">
                <a:solidFill>
                  <a:schemeClr val="tx2"/>
                </a:solidFill>
              </a:rPr>
              <a:t>Fulvestrant</a:t>
            </a:r>
            <a:endParaRPr lang="de-DE" sz="700">
              <a:solidFill>
                <a:schemeClr val="tx2"/>
              </a:solidFill>
            </a:endParaRPr>
          </a:p>
        </p:txBody>
      </p:sp>
      <p:sp>
        <p:nvSpPr>
          <p:cNvPr id="81" name="Textfeld 80">
            <a:extLst>
              <a:ext uri="{FF2B5EF4-FFF2-40B4-BE49-F238E27FC236}">
                <a16:creationId xmlns="" xmlns:a16="http://schemas.microsoft.com/office/drawing/2014/main" id="{ACDB9890-EA4B-46D6-8297-77C056841C42}"/>
              </a:ext>
            </a:extLst>
          </p:cNvPr>
          <p:cNvSpPr txBox="1"/>
          <p:nvPr/>
        </p:nvSpPr>
        <p:spPr>
          <a:xfrm>
            <a:off x="3325918" y="2769332"/>
            <a:ext cx="1194394" cy="200055"/>
          </a:xfrm>
          <a:prstGeom prst="rect">
            <a:avLst/>
          </a:prstGeom>
          <a:solidFill>
            <a:schemeClr val="bg1"/>
          </a:solidFill>
        </p:spPr>
        <p:txBody>
          <a:bodyPr wrap="square" rtlCol="0">
            <a:spAutoFit/>
          </a:bodyPr>
          <a:lstStyle/>
          <a:p>
            <a:r>
              <a:rPr lang="de-DE" sz="700">
                <a:solidFill>
                  <a:schemeClr val="tx1">
                    <a:lumMod val="50000"/>
                    <a:lumOff val="50000"/>
                  </a:schemeClr>
                </a:solidFill>
              </a:rPr>
              <a:t>Placebo + </a:t>
            </a:r>
            <a:r>
              <a:rPr lang="de-DE" sz="700" err="1">
                <a:solidFill>
                  <a:schemeClr val="tx1">
                    <a:lumMod val="50000"/>
                    <a:lumOff val="50000"/>
                  </a:schemeClr>
                </a:solidFill>
              </a:rPr>
              <a:t>Fulvestrant</a:t>
            </a:r>
            <a:endParaRPr lang="de-DE" sz="700">
              <a:solidFill>
                <a:schemeClr val="tx1">
                  <a:lumMod val="50000"/>
                  <a:lumOff val="50000"/>
                </a:schemeClr>
              </a:solidFill>
            </a:endParaRPr>
          </a:p>
        </p:txBody>
      </p:sp>
      <p:sp>
        <p:nvSpPr>
          <p:cNvPr id="82" name="Textfeld 81">
            <a:extLst>
              <a:ext uri="{FF2B5EF4-FFF2-40B4-BE49-F238E27FC236}">
                <a16:creationId xmlns="" xmlns:a16="http://schemas.microsoft.com/office/drawing/2014/main" id="{DE612EBC-AC94-4D88-A1B0-75357B30AD31}"/>
              </a:ext>
            </a:extLst>
          </p:cNvPr>
          <p:cNvSpPr txBox="1"/>
          <p:nvPr/>
        </p:nvSpPr>
        <p:spPr>
          <a:xfrm>
            <a:off x="2558784" y="1519991"/>
            <a:ext cx="1829399" cy="461665"/>
          </a:xfrm>
          <a:prstGeom prst="rect">
            <a:avLst/>
          </a:prstGeom>
          <a:solidFill>
            <a:srgbClr val="D9D9D9"/>
          </a:solidFill>
          <a:ln>
            <a:solidFill>
              <a:srgbClr val="D9D9D9"/>
            </a:solidFill>
          </a:ln>
        </p:spPr>
        <p:txBody>
          <a:bodyPr wrap="square" rtlCol="0">
            <a:spAutoFit/>
          </a:bodyPr>
          <a:lstStyle/>
          <a:p>
            <a:r>
              <a:rPr lang="de-DE" sz="600" b="1"/>
              <a:t>Definition - Erstlinie:</a:t>
            </a:r>
          </a:p>
          <a:p>
            <a:pPr marL="171450" indent="-171450">
              <a:buFont typeface="Arial" panose="020B0604020202020204" pitchFamily="34" charset="0"/>
              <a:buChar char="•"/>
            </a:pPr>
            <a:r>
              <a:rPr lang="de-DE" sz="600"/>
              <a:t>Rezidiv &gt; 12 Monate nach (</a:t>
            </a:r>
            <a:r>
              <a:rPr lang="de-DE" sz="600" err="1"/>
              <a:t>neo</a:t>
            </a:r>
            <a:r>
              <a:rPr lang="de-DE" sz="600"/>
              <a:t>)adjuvanter ET, keine ET bei ABC</a:t>
            </a:r>
          </a:p>
          <a:p>
            <a:pPr marL="171450" indent="-171450">
              <a:buFont typeface="Arial" panose="020B0604020202020204" pitchFamily="34" charset="0"/>
              <a:buChar char="•"/>
            </a:pPr>
            <a:r>
              <a:rPr lang="de-DE" sz="600"/>
              <a:t>De </a:t>
            </a:r>
            <a:r>
              <a:rPr lang="de-DE" sz="600" err="1"/>
              <a:t>novo</a:t>
            </a:r>
            <a:r>
              <a:rPr lang="de-DE" sz="600"/>
              <a:t> ABC </a:t>
            </a:r>
          </a:p>
        </p:txBody>
      </p:sp>
      <p:sp>
        <p:nvSpPr>
          <p:cNvPr id="86" name="Rechteck 85">
            <a:extLst>
              <a:ext uri="{FF2B5EF4-FFF2-40B4-BE49-F238E27FC236}">
                <a16:creationId xmlns="" xmlns:a16="http://schemas.microsoft.com/office/drawing/2014/main" id="{6FF8DB38-64B1-4065-800E-138719B40A04}"/>
              </a:ext>
            </a:extLst>
          </p:cNvPr>
          <p:cNvSpPr/>
          <p:nvPr/>
        </p:nvSpPr>
        <p:spPr>
          <a:xfrm>
            <a:off x="5139708" y="2587231"/>
            <a:ext cx="1941475" cy="6986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7" name="Rechteck 86">
            <a:extLst>
              <a:ext uri="{FF2B5EF4-FFF2-40B4-BE49-F238E27FC236}">
                <a16:creationId xmlns="" xmlns:a16="http://schemas.microsoft.com/office/drawing/2014/main" id="{8BF7C160-2693-4383-97CD-D4D5D74A4A4B}"/>
              </a:ext>
            </a:extLst>
          </p:cNvPr>
          <p:cNvSpPr/>
          <p:nvPr/>
        </p:nvSpPr>
        <p:spPr>
          <a:xfrm>
            <a:off x="7761486" y="2969387"/>
            <a:ext cx="779219" cy="2444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8" name="Rechteck 87">
            <a:extLst>
              <a:ext uri="{FF2B5EF4-FFF2-40B4-BE49-F238E27FC236}">
                <a16:creationId xmlns="" xmlns:a16="http://schemas.microsoft.com/office/drawing/2014/main" id="{75877AE2-0096-482D-827F-EBC298C004CB}"/>
              </a:ext>
            </a:extLst>
          </p:cNvPr>
          <p:cNvSpPr/>
          <p:nvPr/>
        </p:nvSpPr>
        <p:spPr>
          <a:xfrm>
            <a:off x="7714538" y="2354218"/>
            <a:ext cx="826167" cy="2444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aphicFrame>
        <p:nvGraphicFramePr>
          <p:cNvPr id="89" name="Tabelle 88">
            <a:extLst>
              <a:ext uri="{FF2B5EF4-FFF2-40B4-BE49-F238E27FC236}">
                <a16:creationId xmlns="" xmlns:a16="http://schemas.microsoft.com/office/drawing/2014/main" id="{BB5146C2-1561-4AC6-AFB5-22EFD2988AC7}"/>
              </a:ext>
            </a:extLst>
          </p:cNvPr>
          <p:cNvGraphicFramePr>
            <a:graphicFrameLocks noGrp="1"/>
          </p:cNvGraphicFramePr>
          <p:nvPr/>
        </p:nvGraphicFramePr>
        <p:xfrm>
          <a:off x="5075329" y="2792312"/>
          <a:ext cx="2333090" cy="479205"/>
        </p:xfrm>
        <a:graphic>
          <a:graphicData uri="http://schemas.openxmlformats.org/drawingml/2006/table">
            <a:tbl>
              <a:tblPr firstRow="1" bandRow="1">
                <a:tableStyleId>{5C22544A-7EE6-4342-B048-85BDC9FD1C3A}</a:tableStyleId>
              </a:tblPr>
              <a:tblGrid>
                <a:gridCol w="1256280">
                  <a:extLst>
                    <a:ext uri="{9D8B030D-6E8A-4147-A177-3AD203B41FA5}">
                      <a16:colId xmlns="" xmlns:a16="http://schemas.microsoft.com/office/drawing/2014/main" val="803611838"/>
                    </a:ext>
                  </a:extLst>
                </a:gridCol>
                <a:gridCol w="538405">
                  <a:extLst>
                    <a:ext uri="{9D8B030D-6E8A-4147-A177-3AD203B41FA5}">
                      <a16:colId xmlns="" xmlns:a16="http://schemas.microsoft.com/office/drawing/2014/main" val="3926207950"/>
                    </a:ext>
                  </a:extLst>
                </a:gridCol>
                <a:gridCol w="538405">
                  <a:extLst>
                    <a:ext uri="{9D8B030D-6E8A-4147-A177-3AD203B41FA5}">
                      <a16:colId xmlns="" xmlns:a16="http://schemas.microsoft.com/office/drawing/2014/main" val="20002"/>
                    </a:ext>
                  </a:extLst>
                </a:gridCol>
              </a:tblGrid>
              <a:tr h="156441">
                <a:tc>
                  <a:txBody>
                    <a:bodyPr/>
                    <a:lstStyle/>
                    <a:p>
                      <a:endParaRPr lang="de-DE" sz="600" b="1">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0000"/>
                        </a:lnSpc>
                      </a:pPr>
                      <a:r>
                        <a:rPr lang="de-DE" sz="600" b="1">
                          <a:solidFill>
                            <a:schemeClr val="tx1"/>
                          </a:solidFill>
                        </a:rPr>
                        <a:t>Medianes OS (Monate)</a:t>
                      </a:r>
                    </a:p>
                  </a:txBody>
                  <a:tcPr marL="36000" marR="3600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0000"/>
                        </a:lnSpc>
                      </a:pPr>
                      <a:r>
                        <a:rPr lang="de-DE" sz="600" b="1">
                          <a:solidFill>
                            <a:schemeClr val="tx1"/>
                          </a:solidFill>
                        </a:rPr>
                        <a:t>Anzahl Ereignisse</a:t>
                      </a: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938250262"/>
                  </a:ext>
                </a:extLst>
              </a:tr>
              <a:tr h="63662">
                <a:tc>
                  <a:txBody>
                    <a:bodyPr/>
                    <a:lstStyle/>
                    <a:p>
                      <a:pPr algn="l"/>
                      <a:r>
                        <a:rPr lang="de-DE" sz="600" b="0" err="1">
                          <a:solidFill>
                            <a:schemeClr val="accent1"/>
                          </a:solidFill>
                          <a:latin typeface="+mn-lt"/>
                        </a:rPr>
                        <a:t>Ribociclib</a:t>
                      </a:r>
                      <a:r>
                        <a:rPr lang="de-DE" sz="600" b="0">
                          <a:solidFill>
                            <a:schemeClr val="accent1"/>
                          </a:solidFill>
                          <a:latin typeface="+mn-lt"/>
                        </a:rPr>
                        <a:t> + </a:t>
                      </a:r>
                      <a:r>
                        <a:rPr lang="de-DE" sz="600" b="0" err="1">
                          <a:solidFill>
                            <a:schemeClr val="accent1"/>
                          </a:solidFill>
                          <a:latin typeface="+mn-lt"/>
                        </a:rPr>
                        <a:t>Fulvestrant</a:t>
                      </a:r>
                      <a:r>
                        <a:rPr lang="de-DE" sz="600" b="0">
                          <a:solidFill>
                            <a:schemeClr val="accent1"/>
                          </a:solidFill>
                          <a:latin typeface="+mn-lt"/>
                        </a:rPr>
                        <a:t> </a:t>
                      </a:r>
                      <a:r>
                        <a:rPr lang="de-DE" sz="600" b="0">
                          <a:solidFill>
                            <a:schemeClr val="tx1"/>
                          </a:solidFill>
                          <a:latin typeface="+mn-lt"/>
                        </a:rPr>
                        <a:t>(N=237)</a:t>
                      </a:r>
                    </a:p>
                  </a:txBody>
                  <a:tcPr marL="36000" marR="36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de-DE" sz="600" b="0" kern="1200">
                          <a:solidFill>
                            <a:schemeClr val="tx1"/>
                          </a:solidFill>
                          <a:latin typeface="+mn-lt"/>
                          <a:ea typeface="+mn-ea"/>
                          <a:cs typeface="+mn-cs"/>
                        </a:rPr>
                        <a:t>39,7</a:t>
                      </a:r>
                    </a:p>
                  </a:txBody>
                  <a:tcPr marL="36000" marR="36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de-DE" sz="600" b="0" kern="1200">
                          <a:solidFill>
                            <a:schemeClr val="tx1"/>
                          </a:solidFill>
                          <a:latin typeface="+mn-lt"/>
                          <a:ea typeface="+mn-ea"/>
                          <a:cs typeface="+mn-cs"/>
                        </a:rPr>
                        <a:t>134</a:t>
                      </a:r>
                    </a:p>
                  </a:txBody>
                  <a:tcPr marL="36000" marR="36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756326094"/>
                  </a:ext>
                </a:extLst>
              </a:tr>
              <a:tr h="113445">
                <a:tc>
                  <a:txBody>
                    <a:bodyPr/>
                    <a:lstStyle/>
                    <a:p>
                      <a:pPr algn="l"/>
                      <a:r>
                        <a:rPr lang="de-DE" sz="600" b="0">
                          <a:solidFill>
                            <a:schemeClr val="tx1">
                              <a:lumMod val="50000"/>
                              <a:lumOff val="50000"/>
                            </a:schemeClr>
                          </a:solidFill>
                          <a:latin typeface="+mn-lt"/>
                        </a:rPr>
                        <a:t>Placebo + </a:t>
                      </a:r>
                      <a:r>
                        <a:rPr lang="de-DE" sz="600" b="0" err="1">
                          <a:solidFill>
                            <a:schemeClr val="tx1">
                              <a:lumMod val="50000"/>
                              <a:lumOff val="50000"/>
                            </a:schemeClr>
                          </a:solidFill>
                          <a:latin typeface="+mn-lt"/>
                        </a:rPr>
                        <a:t>Fulvestrant</a:t>
                      </a:r>
                      <a:r>
                        <a:rPr lang="de-DE" sz="600" b="0">
                          <a:solidFill>
                            <a:schemeClr val="tx1">
                              <a:lumMod val="50000"/>
                              <a:lumOff val="50000"/>
                            </a:schemeClr>
                          </a:solidFill>
                          <a:latin typeface="+mn-lt"/>
                        </a:rPr>
                        <a:t> </a:t>
                      </a:r>
                      <a:r>
                        <a:rPr lang="de-DE" sz="600" b="0">
                          <a:solidFill>
                            <a:schemeClr val="tx1"/>
                          </a:solidFill>
                          <a:latin typeface="+mn-lt"/>
                        </a:rPr>
                        <a:t>(N=110)</a:t>
                      </a:r>
                    </a:p>
                  </a:txBody>
                  <a:tcPr marL="36000" marR="36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de-DE" sz="600" b="0" kern="1200">
                          <a:solidFill>
                            <a:schemeClr val="tx1"/>
                          </a:solidFill>
                          <a:latin typeface="+mn-lt"/>
                          <a:ea typeface="+mn-ea"/>
                          <a:cs typeface="+mn-cs"/>
                        </a:rPr>
                        <a:t>33,7</a:t>
                      </a:r>
                    </a:p>
                  </a:txBody>
                  <a:tcPr marL="36000" marR="36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de-DE" sz="600" b="0" kern="1200">
                          <a:solidFill>
                            <a:schemeClr val="tx1"/>
                          </a:solidFill>
                          <a:latin typeface="+mn-lt"/>
                          <a:ea typeface="+mn-ea"/>
                          <a:cs typeface="+mn-cs"/>
                        </a:rPr>
                        <a:t>74</a:t>
                      </a:r>
                    </a:p>
                  </a:txBody>
                  <a:tcPr marL="36000" marR="36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936267561"/>
                  </a:ext>
                </a:extLst>
              </a:tr>
              <a:tr h="63662">
                <a:tc gridSpan="3">
                  <a:txBody>
                    <a:bodyPr/>
                    <a:lstStyle/>
                    <a:p>
                      <a:pPr algn="ctr"/>
                      <a:r>
                        <a:rPr lang="de-DE" sz="600" b="0">
                          <a:solidFill>
                            <a:schemeClr val="tx1"/>
                          </a:solidFill>
                          <a:latin typeface="+mn-lt"/>
                        </a:rPr>
                        <a:t>                                      Hazard Ratio: 0,780 (95% KI 0,587; 1,037)</a:t>
                      </a:r>
                    </a:p>
                  </a:txBody>
                  <a:tcPr marL="36000" marR="36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algn="ctr" defTabSz="457200" rtl="0" eaLnBrk="1" latinLnBrk="0" hangingPunct="1"/>
                      <a:endParaRPr lang="de-DE" sz="600" b="0" kern="1200">
                        <a:solidFill>
                          <a:schemeClr val="tx1"/>
                        </a:solidFill>
                        <a:latin typeface="+mn-lt"/>
                        <a:ea typeface="+mn-ea"/>
                        <a:cs typeface="+mn-cs"/>
                      </a:endParaRP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hMerge="1">
                  <a:txBody>
                    <a:bodyPr/>
                    <a:lstStyle/>
                    <a:p>
                      <a:pPr marL="0" algn="ctr" defTabSz="457200" rtl="0" eaLnBrk="1" latinLnBrk="0" hangingPunct="1"/>
                      <a:endParaRPr lang="de-DE" sz="600" b="0" kern="1200">
                        <a:solidFill>
                          <a:schemeClr val="tx1"/>
                        </a:solidFill>
                        <a:latin typeface="+mn-lt"/>
                        <a:ea typeface="+mn-ea"/>
                        <a:cs typeface="+mn-cs"/>
                      </a:endParaRPr>
                    </a:p>
                  </a:txBody>
                  <a:tcPr marL="36000" marR="36000"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 xmlns:a16="http://schemas.microsoft.com/office/drawing/2014/main" val="725424124"/>
                  </a:ext>
                </a:extLst>
              </a:tr>
            </a:tbl>
          </a:graphicData>
        </a:graphic>
      </p:graphicFrame>
      <p:sp>
        <p:nvSpPr>
          <p:cNvPr id="90" name="Textfeld 89">
            <a:extLst>
              <a:ext uri="{FF2B5EF4-FFF2-40B4-BE49-F238E27FC236}">
                <a16:creationId xmlns="" xmlns:a16="http://schemas.microsoft.com/office/drawing/2014/main" id="{659847F6-FBE6-4EE0-A3DC-F01307712A6A}"/>
              </a:ext>
            </a:extLst>
          </p:cNvPr>
          <p:cNvSpPr txBox="1"/>
          <p:nvPr/>
        </p:nvSpPr>
        <p:spPr>
          <a:xfrm>
            <a:off x="7496186" y="2380830"/>
            <a:ext cx="1194394" cy="200055"/>
          </a:xfrm>
          <a:prstGeom prst="rect">
            <a:avLst/>
          </a:prstGeom>
          <a:solidFill>
            <a:schemeClr val="bg1"/>
          </a:solidFill>
        </p:spPr>
        <p:txBody>
          <a:bodyPr wrap="square" rtlCol="0">
            <a:spAutoFit/>
          </a:bodyPr>
          <a:lstStyle/>
          <a:p>
            <a:r>
              <a:rPr lang="de-DE" sz="700" err="1">
                <a:solidFill>
                  <a:schemeClr val="tx2"/>
                </a:solidFill>
              </a:rPr>
              <a:t>Ribociclib</a:t>
            </a:r>
            <a:r>
              <a:rPr lang="de-DE" sz="700">
                <a:solidFill>
                  <a:schemeClr val="tx2"/>
                </a:solidFill>
              </a:rPr>
              <a:t> + </a:t>
            </a:r>
            <a:r>
              <a:rPr lang="de-DE" sz="700" err="1">
                <a:solidFill>
                  <a:schemeClr val="tx2"/>
                </a:solidFill>
              </a:rPr>
              <a:t>Fulvestrant</a:t>
            </a:r>
            <a:endParaRPr lang="de-DE" sz="700">
              <a:solidFill>
                <a:schemeClr val="tx2"/>
              </a:solidFill>
            </a:endParaRPr>
          </a:p>
        </p:txBody>
      </p:sp>
      <p:sp>
        <p:nvSpPr>
          <p:cNvPr id="91" name="Textfeld 90">
            <a:extLst>
              <a:ext uri="{FF2B5EF4-FFF2-40B4-BE49-F238E27FC236}">
                <a16:creationId xmlns="" xmlns:a16="http://schemas.microsoft.com/office/drawing/2014/main" id="{489145D5-FCA9-484D-A7BC-F4E3A4E0C0D7}"/>
              </a:ext>
            </a:extLst>
          </p:cNvPr>
          <p:cNvSpPr txBox="1"/>
          <p:nvPr/>
        </p:nvSpPr>
        <p:spPr>
          <a:xfrm>
            <a:off x="7443091" y="2959154"/>
            <a:ext cx="1194394" cy="200055"/>
          </a:xfrm>
          <a:prstGeom prst="rect">
            <a:avLst/>
          </a:prstGeom>
          <a:solidFill>
            <a:schemeClr val="bg1"/>
          </a:solidFill>
        </p:spPr>
        <p:txBody>
          <a:bodyPr wrap="square" rtlCol="0">
            <a:spAutoFit/>
          </a:bodyPr>
          <a:lstStyle/>
          <a:p>
            <a:r>
              <a:rPr lang="de-DE" sz="700">
                <a:solidFill>
                  <a:schemeClr val="tx1">
                    <a:lumMod val="50000"/>
                    <a:lumOff val="50000"/>
                  </a:schemeClr>
                </a:solidFill>
              </a:rPr>
              <a:t>Placebo + </a:t>
            </a:r>
            <a:r>
              <a:rPr lang="de-DE" sz="700" err="1">
                <a:solidFill>
                  <a:schemeClr val="tx1">
                    <a:lumMod val="50000"/>
                    <a:lumOff val="50000"/>
                  </a:schemeClr>
                </a:solidFill>
              </a:rPr>
              <a:t>Fulvestrant</a:t>
            </a:r>
            <a:endParaRPr lang="de-DE" sz="700">
              <a:solidFill>
                <a:schemeClr val="tx1">
                  <a:lumMod val="50000"/>
                  <a:lumOff val="50000"/>
                </a:schemeClr>
              </a:solidFill>
            </a:endParaRPr>
          </a:p>
        </p:txBody>
      </p:sp>
      <p:sp>
        <p:nvSpPr>
          <p:cNvPr id="92" name="Textfeld 91">
            <a:extLst>
              <a:ext uri="{FF2B5EF4-FFF2-40B4-BE49-F238E27FC236}">
                <a16:creationId xmlns="" xmlns:a16="http://schemas.microsoft.com/office/drawing/2014/main" id="{6C58CC31-DEB3-4618-A027-CD96437BDDE4}"/>
              </a:ext>
            </a:extLst>
          </p:cNvPr>
          <p:cNvSpPr txBox="1"/>
          <p:nvPr/>
        </p:nvSpPr>
        <p:spPr>
          <a:xfrm>
            <a:off x="4547718" y="1194616"/>
            <a:ext cx="4325737" cy="276999"/>
          </a:xfrm>
          <a:prstGeom prst="rect">
            <a:avLst/>
          </a:prstGeom>
          <a:noFill/>
        </p:spPr>
        <p:txBody>
          <a:bodyPr wrap="square" rtlCol="0">
            <a:spAutoFit/>
          </a:bodyPr>
          <a:lstStyle/>
          <a:p>
            <a:pPr algn="ctr"/>
            <a:r>
              <a:rPr lang="de-DE" sz="1200" b="1"/>
              <a:t>Zweitlinien-Setting oder frühes Rezidiv</a:t>
            </a:r>
          </a:p>
        </p:txBody>
      </p:sp>
      <p:sp>
        <p:nvSpPr>
          <p:cNvPr id="93" name="Textfeld 57">
            <a:extLst>
              <a:ext uri="{FF2B5EF4-FFF2-40B4-BE49-F238E27FC236}">
                <a16:creationId xmlns="" xmlns:a16="http://schemas.microsoft.com/office/drawing/2014/main" id="{399CFE68-C8C2-410A-9B1F-75821AD3A9ED}"/>
              </a:ext>
            </a:extLst>
          </p:cNvPr>
          <p:cNvSpPr txBox="1"/>
          <p:nvPr/>
        </p:nvSpPr>
        <p:spPr>
          <a:xfrm>
            <a:off x="6650160" y="1519991"/>
            <a:ext cx="2064347" cy="646331"/>
          </a:xfrm>
          <a:prstGeom prst="rect">
            <a:avLst/>
          </a:prstGeom>
          <a:solidFill>
            <a:srgbClr val="D9D9D9"/>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600" b="1"/>
              <a:t>Definition – Zweitlinie/frühes Rezidiv:</a:t>
            </a:r>
          </a:p>
          <a:p>
            <a:pPr marL="171450" indent="-171450">
              <a:buFont typeface="Arial" panose="020B0604020202020204" pitchFamily="34" charset="0"/>
              <a:buChar char="•"/>
            </a:pPr>
            <a:r>
              <a:rPr lang="de-DE" sz="600"/>
              <a:t>Frühes Rezidiv während oder ≤ 12 Monate nach (</a:t>
            </a:r>
            <a:r>
              <a:rPr lang="de-DE" sz="600" err="1"/>
              <a:t>neo</a:t>
            </a:r>
            <a:r>
              <a:rPr lang="de-DE" sz="600"/>
              <a:t>)adjuvanter ET, keine Therapie bei ABC</a:t>
            </a:r>
          </a:p>
          <a:p>
            <a:pPr marL="171450" indent="-171450">
              <a:buFont typeface="Arial" panose="020B0604020202020204" pitchFamily="34" charset="0"/>
              <a:buChar char="•"/>
            </a:pPr>
            <a:r>
              <a:rPr lang="de-DE" sz="600"/>
              <a:t>Rezidiv &gt;12 Monate nach (</a:t>
            </a:r>
            <a:r>
              <a:rPr lang="de-DE" sz="600" err="1"/>
              <a:t>neo</a:t>
            </a:r>
            <a:r>
              <a:rPr lang="de-DE" sz="600"/>
              <a:t>)adjuvanter ET + PD während 1L-ET bei ABC</a:t>
            </a:r>
          </a:p>
          <a:p>
            <a:pPr marL="171450" indent="-171450">
              <a:buFont typeface="Arial" panose="020B0604020202020204" pitchFamily="34" charset="0"/>
              <a:buChar char="•"/>
            </a:pPr>
            <a:r>
              <a:rPr lang="de-DE" sz="600"/>
              <a:t>ABC zur Diagnose + PD während 1L-ET bei ABC</a:t>
            </a:r>
          </a:p>
        </p:txBody>
      </p:sp>
      <p:sp>
        <p:nvSpPr>
          <p:cNvPr id="3" name="Freihandform: Form 2">
            <a:extLst>
              <a:ext uri="{FF2B5EF4-FFF2-40B4-BE49-F238E27FC236}">
                <a16:creationId xmlns="" xmlns:a16="http://schemas.microsoft.com/office/drawing/2014/main" id="{979707CE-4F2A-4FB1-9BF6-248AD455E1B3}"/>
              </a:ext>
            </a:extLst>
          </p:cNvPr>
          <p:cNvSpPr/>
          <p:nvPr/>
        </p:nvSpPr>
        <p:spPr>
          <a:xfrm>
            <a:off x="5079206" y="1688306"/>
            <a:ext cx="3402807" cy="1033463"/>
          </a:xfrm>
          <a:custGeom>
            <a:avLst/>
            <a:gdLst>
              <a:gd name="connsiteX0" fmla="*/ 3402807 w 3402807"/>
              <a:gd name="connsiteY0" fmla="*/ 1033463 h 1033463"/>
              <a:gd name="connsiteX1" fmla="*/ 2981325 w 3402807"/>
              <a:gd name="connsiteY1" fmla="*/ 1033463 h 1033463"/>
              <a:gd name="connsiteX2" fmla="*/ 2981325 w 3402807"/>
              <a:gd name="connsiteY2" fmla="*/ 1014413 h 1033463"/>
              <a:gd name="connsiteX3" fmla="*/ 2778919 w 3402807"/>
              <a:gd name="connsiteY3" fmla="*/ 1014413 h 1033463"/>
              <a:gd name="connsiteX4" fmla="*/ 2778919 w 3402807"/>
              <a:gd name="connsiteY4" fmla="*/ 997744 h 1033463"/>
              <a:gd name="connsiteX5" fmla="*/ 2745582 w 3402807"/>
              <a:gd name="connsiteY5" fmla="*/ 997744 h 1033463"/>
              <a:gd name="connsiteX6" fmla="*/ 2745582 w 3402807"/>
              <a:gd name="connsiteY6" fmla="*/ 988219 h 1033463"/>
              <a:gd name="connsiteX7" fmla="*/ 2709863 w 3402807"/>
              <a:gd name="connsiteY7" fmla="*/ 988219 h 1033463"/>
              <a:gd name="connsiteX8" fmla="*/ 2709863 w 3402807"/>
              <a:gd name="connsiteY8" fmla="*/ 973932 h 1033463"/>
              <a:gd name="connsiteX9" fmla="*/ 2640807 w 3402807"/>
              <a:gd name="connsiteY9" fmla="*/ 973932 h 1033463"/>
              <a:gd name="connsiteX10" fmla="*/ 2640807 w 3402807"/>
              <a:gd name="connsiteY10" fmla="*/ 964407 h 1033463"/>
              <a:gd name="connsiteX11" fmla="*/ 2602707 w 3402807"/>
              <a:gd name="connsiteY11" fmla="*/ 964407 h 1033463"/>
              <a:gd name="connsiteX12" fmla="*/ 2602707 w 3402807"/>
              <a:gd name="connsiteY12" fmla="*/ 952500 h 1033463"/>
              <a:gd name="connsiteX13" fmla="*/ 2552700 w 3402807"/>
              <a:gd name="connsiteY13" fmla="*/ 952500 h 1033463"/>
              <a:gd name="connsiteX14" fmla="*/ 2552700 w 3402807"/>
              <a:gd name="connsiteY14" fmla="*/ 931069 h 1033463"/>
              <a:gd name="connsiteX15" fmla="*/ 2516982 w 3402807"/>
              <a:gd name="connsiteY15" fmla="*/ 931069 h 1033463"/>
              <a:gd name="connsiteX16" fmla="*/ 2516982 w 3402807"/>
              <a:gd name="connsiteY16" fmla="*/ 931069 h 1033463"/>
              <a:gd name="connsiteX17" fmla="*/ 2433638 w 3402807"/>
              <a:gd name="connsiteY17" fmla="*/ 931069 h 1033463"/>
              <a:gd name="connsiteX18" fmla="*/ 2433638 w 3402807"/>
              <a:gd name="connsiteY18" fmla="*/ 907257 h 1033463"/>
              <a:gd name="connsiteX19" fmla="*/ 2416969 w 3402807"/>
              <a:gd name="connsiteY19" fmla="*/ 907257 h 1033463"/>
              <a:gd name="connsiteX20" fmla="*/ 2416969 w 3402807"/>
              <a:gd name="connsiteY20" fmla="*/ 895350 h 1033463"/>
              <a:gd name="connsiteX21" fmla="*/ 2376488 w 3402807"/>
              <a:gd name="connsiteY21" fmla="*/ 895350 h 1033463"/>
              <a:gd name="connsiteX22" fmla="*/ 2376488 w 3402807"/>
              <a:gd name="connsiteY22" fmla="*/ 883444 h 1033463"/>
              <a:gd name="connsiteX23" fmla="*/ 2262188 w 3402807"/>
              <a:gd name="connsiteY23" fmla="*/ 883444 h 1033463"/>
              <a:gd name="connsiteX24" fmla="*/ 2262188 w 3402807"/>
              <a:gd name="connsiteY24" fmla="*/ 876300 h 1033463"/>
              <a:gd name="connsiteX25" fmla="*/ 2205038 w 3402807"/>
              <a:gd name="connsiteY25" fmla="*/ 876300 h 1033463"/>
              <a:gd name="connsiteX26" fmla="*/ 2205038 w 3402807"/>
              <a:gd name="connsiteY26" fmla="*/ 859632 h 1033463"/>
              <a:gd name="connsiteX27" fmla="*/ 2171700 w 3402807"/>
              <a:gd name="connsiteY27" fmla="*/ 859632 h 1033463"/>
              <a:gd name="connsiteX28" fmla="*/ 2171700 w 3402807"/>
              <a:gd name="connsiteY28" fmla="*/ 845344 h 1033463"/>
              <a:gd name="connsiteX29" fmla="*/ 2157413 w 3402807"/>
              <a:gd name="connsiteY29" fmla="*/ 845344 h 1033463"/>
              <a:gd name="connsiteX30" fmla="*/ 2157413 w 3402807"/>
              <a:gd name="connsiteY30" fmla="*/ 831057 h 1033463"/>
              <a:gd name="connsiteX31" fmla="*/ 2140744 w 3402807"/>
              <a:gd name="connsiteY31" fmla="*/ 831057 h 1033463"/>
              <a:gd name="connsiteX32" fmla="*/ 2140744 w 3402807"/>
              <a:gd name="connsiteY32" fmla="*/ 814388 h 1033463"/>
              <a:gd name="connsiteX33" fmla="*/ 2105025 w 3402807"/>
              <a:gd name="connsiteY33" fmla="*/ 814388 h 1033463"/>
              <a:gd name="connsiteX34" fmla="*/ 2105025 w 3402807"/>
              <a:gd name="connsiteY34" fmla="*/ 797719 h 1033463"/>
              <a:gd name="connsiteX35" fmla="*/ 2083594 w 3402807"/>
              <a:gd name="connsiteY35" fmla="*/ 797719 h 1033463"/>
              <a:gd name="connsiteX36" fmla="*/ 2083594 w 3402807"/>
              <a:gd name="connsiteY36" fmla="*/ 781050 h 1033463"/>
              <a:gd name="connsiteX37" fmla="*/ 2069307 w 3402807"/>
              <a:gd name="connsiteY37" fmla="*/ 781050 h 1033463"/>
              <a:gd name="connsiteX38" fmla="*/ 2069307 w 3402807"/>
              <a:gd name="connsiteY38" fmla="*/ 771525 h 1033463"/>
              <a:gd name="connsiteX39" fmla="*/ 2043113 w 3402807"/>
              <a:gd name="connsiteY39" fmla="*/ 771525 h 1033463"/>
              <a:gd name="connsiteX40" fmla="*/ 2043113 w 3402807"/>
              <a:gd name="connsiteY40" fmla="*/ 752475 h 1033463"/>
              <a:gd name="connsiteX41" fmla="*/ 2035969 w 3402807"/>
              <a:gd name="connsiteY41" fmla="*/ 752475 h 1033463"/>
              <a:gd name="connsiteX42" fmla="*/ 2035969 w 3402807"/>
              <a:gd name="connsiteY42" fmla="*/ 728663 h 1033463"/>
              <a:gd name="connsiteX43" fmla="*/ 2014538 w 3402807"/>
              <a:gd name="connsiteY43" fmla="*/ 728663 h 1033463"/>
              <a:gd name="connsiteX44" fmla="*/ 2014538 w 3402807"/>
              <a:gd name="connsiteY44" fmla="*/ 707232 h 1033463"/>
              <a:gd name="connsiteX45" fmla="*/ 1933575 w 3402807"/>
              <a:gd name="connsiteY45" fmla="*/ 707232 h 1033463"/>
              <a:gd name="connsiteX46" fmla="*/ 1933575 w 3402807"/>
              <a:gd name="connsiteY46" fmla="*/ 695325 h 1033463"/>
              <a:gd name="connsiteX47" fmla="*/ 1912144 w 3402807"/>
              <a:gd name="connsiteY47" fmla="*/ 695325 h 1033463"/>
              <a:gd name="connsiteX48" fmla="*/ 1912144 w 3402807"/>
              <a:gd name="connsiteY48" fmla="*/ 688182 h 1033463"/>
              <a:gd name="connsiteX49" fmla="*/ 1890713 w 3402807"/>
              <a:gd name="connsiteY49" fmla="*/ 688182 h 1033463"/>
              <a:gd name="connsiteX50" fmla="*/ 1890713 w 3402807"/>
              <a:gd name="connsiteY50" fmla="*/ 683419 h 1033463"/>
              <a:gd name="connsiteX51" fmla="*/ 1843088 w 3402807"/>
              <a:gd name="connsiteY51" fmla="*/ 683419 h 1033463"/>
              <a:gd name="connsiteX52" fmla="*/ 1843088 w 3402807"/>
              <a:gd name="connsiteY52" fmla="*/ 671513 h 1033463"/>
              <a:gd name="connsiteX53" fmla="*/ 1795463 w 3402807"/>
              <a:gd name="connsiteY53" fmla="*/ 671513 h 1033463"/>
              <a:gd name="connsiteX54" fmla="*/ 1795463 w 3402807"/>
              <a:gd name="connsiteY54" fmla="*/ 657225 h 1033463"/>
              <a:gd name="connsiteX55" fmla="*/ 1762125 w 3402807"/>
              <a:gd name="connsiteY55" fmla="*/ 657225 h 1033463"/>
              <a:gd name="connsiteX56" fmla="*/ 1762125 w 3402807"/>
              <a:gd name="connsiteY56" fmla="*/ 647700 h 1033463"/>
              <a:gd name="connsiteX57" fmla="*/ 1738313 w 3402807"/>
              <a:gd name="connsiteY57" fmla="*/ 647700 h 1033463"/>
              <a:gd name="connsiteX58" fmla="*/ 1738313 w 3402807"/>
              <a:gd name="connsiteY58" fmla="*/ 633413 h 1033463"/>
              <a:gd name="connsiteX59" fmla="*/ 1712119 w 3402807"/>
              <a:gd name="connsiteY59" fmla="*/ 633413 h 1033463"/>
              <a:gd name="connsiteX60" fmla="*/ 1712119 w 3402807"/>
              <a:gd name="connsiteY60" fmla="*/ 614363 h 1033463"/>
              <a:gd name="connsiteX61" fmla="*/ 1693069 w 3402807"/>
              <a:gd name="connsiteY61" fmla="*/ 614363 h 1033463"/>
              <a:gd name="connsiteX62" fmla="*/ 1693069 w 3402807"/>
              <a:gd name="connsiteY62" fmla="*/ 602457 h 1033463"/>
              <a:gd name="connsiteX63" fmla="*/ 1631157 w 3402807"/>
              <a:gd name="connsiteY63" fmla="*/ 602457 h 1033463"/>
              <a:gd name="connsiteX64" fmla="*/ 1631157 w 3402807"/>
              <a:gd name="connsiteY64" fmla="*/ 583407 h 1033463"/>
              <a:gd name="connsiteX65" fmla="*/ 1571625 w 3402807"/>
              <a:gd name="connsiteY65" fmla="*/ 583407 h 1033463"/>
              <a:gd name="connsiteX66" fmla="*/ 1571625 w 3402807"/>
              <a:gd name="connsiteY66" fmla="*/ 569119 h 1033463"/>
              <a:gd name="connsiteX67" fmla="*/ 1554957 w 3402807"/>
              <a:gd name="connsiteY67" fmla="*/ 569119 h 1033463"/>
              <a:gd name="connsiteX68" fmla="*/ 1554957 w 3402807"/>
              <a:gd name="connsiteY68" fmla="*/ 559594 h 1033463"/>
              <a:gd name="connsiteX69" fmla="*/ 1538288 w 3402807"/>
              <a:gd name="connsiteY69" fmla="*/ 559594 h 1033463"/>
              <a:gd name="connsiteX70" fmla="*/ 1538288 w 3402807"/>
              <a:gd name="connsiteY70" fmla="*/ 533400 h 1033463"/>
              <a:gd name="connsiteX71" fmla="*/ 1459707 w 3402807"/>
              <a:gd name="connsiteY71" fmla="*/ 533400 h 1033463"/>
              <a:gd name="connsiteX72" fmla="*/ 1459707 w 3402807"/>
              <a:gd name="connsiteY72" fmla="*/ 526257 h 1033463"/>
              <a:gd name="connsiteX73" fmla="*/ 1459707 w 3402807"/>
              <a:gd name="connsiteY73" fmla="*/ 526257 h 1033463"/>
              <a:gd name="connsiteX74" fmla="*/ 1450182 w 3402807"/>
              <a:gd name="connsiteY74" fmla="*/ 516732 h 1033463"/>
              <a:gd name="connsiteX75" fmla="*/ 1416844 w 3402807"/>
              <a:gd name="connsiteY75" fmla="*/ 516732 h 1033463"/>
              <a:gd name="connsiteX76" fmla="*/ 1416844 w 3402807"/>
              <a:gd name="connsiteY76" fmla="*/ 507207 h 1033463"/>
              <a:gd name="connsiteX77" fmla="*/ 1407319 w 3402807"/>
              <a:gd name="connsiteY77" fmla="*/ 507207 h 1033463"/>
              <a:gd name="connsiteX78" fmla="*/ 1407319 w 3402807"/>
              <a:gd name="connsiteY78" fmla="*/ 481013 h 1033463"/>
              <a:gd name="connsiteX79" fmla="*/ 1331119 w 3402807"/>
              <a:gd name="connsiteY79" fmla="*/ 481013 h 1033463"/>
              <a:gd name="connsiteX80" fmla="*/ 1331119 w 3402807"/>
              <a:gd name="connsiteY80" fmla="*/ 464344 h 1033463"/>
              <a:gd name="connsiteX81" fmla="*/ 1319213 w 3402807"/>
              <a:gd name="connsiteY81" fmla="*/ 464344 h 1033463"/>
              <a:gd name="connsiteX82" fmla="*/ 1319213 w 3402807"/>
              <a:gd name="connsiteY82" fmla="*/ 452438 h 1033463"/>
              <a:gd name="connsiteX83" fmla="*/ 1269207 w 3402807"/>
              <a:gd name="connsiteY83" fmla="*/ 452438 h 1033463"/>
              <a:gd name="connsiteX84" fmla="*/ 1269207 w 3402807"/>
              <a:gd name="connsiteY84" fmla="*/ 438150 h 1033463"/>
              <a:gd name="connsiteX85" fmla="*/ 1233488 w 3402807"/>
              <a:gd name="connsiteY85" fmla="*/ 438150 h 1033463"/>
              <a:gd name="connsiteX86" fmla="*/ 1233488 w 3402807"/>
              <a:gd name="connsiteY86" fmla="*/ 428625 h 1033463"/>
              <a:gd name="connsiteX87" fmla="*/ 1200150 w 3402807"/>
              <a:gd name="connsiteY87" fmla="*/ 428625 h 1033463"/>
              <a:gd name="connsiteX88" fmla="*/ 1200150 w 3402807"/>
              <a:gd name="connsiteY88" fmla="*/ 395288 h 1033463"/>
              <a:gd name="connsiteX89" fmla="*/ 1178719 w 3402807"/>
              <a:gd name="connsiteY89" fmla="*/ 395288 h 1033463"/>
              <a:gd name="connsiteX90" fmla="*/ 1178719 w 3402807"/>
              <a:gd name="connsiteY90" fmla="*/ 383382 h 1033463"/>
              <a:gd name="connsiteX91" fmla="*/ 1107282 w 3402807"/>
              <a:gd name="connsiteY91" fmla="*/ 383382 h 1033463"/>
              <a:gd name="connsiteX92" fmla="*/ 1107282 w 3402807"/>
              <a:gd name="connsiteY92" fmla="*/ 369094 h 1033463"/>
              <a:gd name="connsiteX93" fmla="*/ 1059657 w 3402807"/>
              <a:gd name="connsiteY93" fmla="*/ 369094 h 1033463"/>
              <a:gd name="connsiteX94" fmla="*/ 1059657 w 3402807"/>
              <a:gd name="connsiteY94" fmla="*/ 354807 h 1033463"/>
              <a:gd name="connsiteX95" fmla="*/ 1035844 w 3402807"/>
              <a:gd name="connsiteY95" fmla="*/ 354807 h 1033463"/>
              <a:gd name="connsiteX96" fmla="*/ 1035844 w 3402807"/>
              <a:gd name="connsiteY96" fmla="*/ 340519 h 1033463"/>
              <a:gd name="connsiteX97" fmla="*/ 1007269 w 3402807"/>
              <a:gd name="connsiteY97" fmla="*/ 340519 h 1033463"/>
              <a:gd name="connsiteX98" fmla="*/ 1007269 w 3402807"/>
              <a:gd name="connsiteY98" fmla="*/ 333375 h 1033463"/>
              <a:gd name="connsiteX99" fmla="*/ 964407 w 3402807"/>
              <a:gd name="connsiteY99" fmla="*/ 333375 h 1033463"/>
              <a:gd name="connsiteX100" fmla="*/ 964407 w 3402807"/>
              <a:gd name="connsiteY100" fmla="*/ 319088 h 1033463"/>
              <a:gd name="connsiteX101" fmla="*/ 931069 w 3402807"/>
              <a:gd name="connsiteY101" fmla="*/ 319088 h 1033463"/>
              <a:gd name="connsiteX102" fmla="*/ 931069 w 3402807"/>
              <a:gd name="connsiteY102" fmla="*/ 290513 h 1033463"/>
              <a:gd name="connsiteX103" fmla="*/ 897732 w 3402807"/>
              <a:gd name="connsiteY103" fmla="*/ 290513 h 1033463"/>
              <a:gd name="connsiteX104" fmla="*/ 897732 w 3402807"/>
              <a:gd name="connsiteY104" fmla="*/ 285750 h 1033463"/>
              <a:gd name="connsiteX105" fmla="*/ 857250 w 3402807"/>
              <a:gd name="connsiteY105" fmla="*/ 285750 h 1033463"/>
              <a:gd name="connsiteX106" fmla="*/ 857250 w 3402807"/>
              <a:gd name="connsiteY106" fmla="*/ 278607 h 1033463"/>
              <a:gd name="connsiteX107" fmla="*/ 809625 w 3402807"/>
              <a:gd name="connsiteY107" fmla="*/ 278607 h 1033463"/>
              <a:gd name="connsiteX108" fmla="*/ 809625 w 3402807"/>
              <a:gd name="connsiteY108" fmla="*/ 266700 h 1033463"/>
              <a:gd name="connsiteX109" fmla="*/ 757238 w 3402807"/>
              <a:gd name="connsiteY109" fmla="*/ 266700 h 1033463"/>
              <a:gd name="connsiteX110" fmla="*/ 757238 w 3402807"/>
              <a:gd name="connsiteY110" fmla="*/ 261938 h 1033463"/>
              <a:gd name="connsiteX111" fmla="*/ 731044 w 3402807"/>
              <a:gd name="connsiteY111" fmla="*/ 261938 h 1033463"/>
              <a:gd name="connsiteX112" fmla="*/ 731044 w 3402807"/>
              <a:gd name="connsiteY112" fmla="*/ 247650 h 1033463"/>
              <a:gd name="connsiteX113" fmla="*/ 704850 w 3402807"/>
              <a:gd name="connsiteY113" fmla="*/ 247650 h 1033463"/>
              <a:gd name="connsiteX114" fmla="*/ 704850 w 3402807"/>
              <a:gd name="connsiteY114" fmla="*/ 233363 h 1033463"/>
              <a:gd name="connsiteX115" fmla="*/ 685800 w 3402807"/>
              <a:gd name="connsiteY115" fmla="*/ 233363 h 1033463"/>
              <a:gd name="connsiteX116" fmla="*/ 685800 w 3402807"/>
              <a:gd name="connsiteY116" fmla="*/ 221457 h 1033463"/>
              <a:gd name="connsiteX117" fmla="*/ 681038 w 3402807"/>
              <a:gd name="connsiteY117" fmla="*/ 221457 h 1033463"/>
              <a:gd name="connsiteX118" fmla="*/ 681038 w 3402807"/>
              <a:gd name="connsiteY118" fmla="*/ 207169 h 1033463"/>
              <a:gd name="connsiteX119" fmla="*/ 664369 w 3402807"/>
              <a:gd name="connsiteY119" fmla="*/ 207169 h 1033463"/>
              <a:gd name="connsiteX120" fmla="*/ 664369 w 3402807"/>
              <a:gd name="connsiteY120" fmla="*/ 192882 h 1033463"/>
              <a:gd name="connsiteX121" fmla="*/ 652463 w 3402807"/>
              <a:gd name="connsiteY121" fmla="*/ 192882 h 1033463"/>
              <a:gd name="connsiteX122" fmla="*/ 652463 w 3402807"/>
              <a:gd name="connsiteY122" fmla="*/ 183357 h 1033463"/>
              <a:gd name="connsiteX123" fmla="*/ 609600 w 3402807"/>
              <a:gd name="connsiteY123" fmla="*/ 183357 h 1033463"/>
              <a:gd name="connsiteX124" fmla="*/ 609600 w 3402807"/>
              <a:gd name="connsiteY124" fmla="*/ 183357 h 1033463"/>
              <a:gd name="connsiteX125" fmla="*/ 566738 w 3402807"/>
              <a:gd name="connsiteY125" fmla="*/ 183357 h 1033463"/>
              <a:gd name="connsiteX126" fmla="*/ 566738 w 3402807"/>
              <a:gd name="connsiteY126" fmla="*/ 133350 h 1033463"/>
              <a:gd name="connsiteX127" fmla="*/ 557213 w 3402807"/>
              <a:gd name="connsiteY127" fmla="*/ 133350 h 1033463"/>
              <a:gd name="connsiteX128" fmla="*/ 557213 w 3402807"/>
              <a:gd name="connsiteY128" fmla="*/ 107157 h 1033463"/>
              <a:gd name="connsiteX129" fmla="*/ 492919 w 3402807"/>
              <a:gd name="connsiteY129" fmla="*/ 107157 h 1033463"/>
              <a:gd name="connsiteX130" fmla="*/ 500063 w 3402807"/>
              <a:gd name="connsiteY130" fmla="*/ 100013 h 1033463"/>
              <a:gd name="connsiteX131" fmla="*/ 476250 w 3402807"/>
              <a:gd name="connsiteY131" fmla="*/ 100013 h 1033463"/>
              <a:gd name="connsiteX132" fmla="*/ 476250 w 3402807"/>
              <a:gd name="connsiteY132" fmla="*/ 88107 h 1033463"/>
              <a:gd name="connsiteX133" fmla="*/ 381000 w 3402807"/>
              <a:gd name="connsiteY133" fmla="*/ 88107 h 1033463"/>
              <a:gd name="connsiteX134" fmla="*/ 381000 w 3402807"/>
              <a:gd name="connsiteY134" fmla="*/ 76200 h 1033463"/>
              <a:gd name="connsiteX135" fmla="*/ 309563 w 3402807"/>
              <a:gd name="connsiteY135" fmla="*/ 76200 h 1033463"/>
              <a:gd name="connsiteX136" fmla="*/ 309563 w 3402807"/>
              <a:gd name="connsiteY136" fmla="*/ 59532 h 1033463"/>
              <a:gd name="connsiteX137" fmla="*/ 261938 w 3402807"/>
              <a:gd name="connsiteY137" fmla="*/ 59532 h 1033463"/>
              <a:gd name="connsiteX138" fmla="*/ 261938 w 3402807"/>
              <a:gd name="connsiteY138" fmla="*/ 50007 h 1033463"/>
              <a:gd name="connsiteX139" fmla="*/ 230982 w 3402807"/>
              <a:gd name="connsiteY139" fmla="*/ 50007 h 1033463"/>
              <a:gd name="connsiteX140" fmla="*/ 230982 w 3402807"/>
              <a:gd name="connsiteY140" fmla="*/ 42863 h 1033463"/>
              <a:gd name="connsiteX141" fmla="*/ 190500 w 3402807"/>
              <a:gd name="connsiteY141" fmla="*/ 42863 h 1033463"/>
              <a:gd name="connsiteX142" fmla="*/ 190500 w 3402807"/>
              <a:gd name="connsiteY142" fmla="*/ 33338 h 1033463"/>
              <a:gd name="connsiteX143" fmla="*/ 180975 w 3402807"/>
              <a:gd name="connsiteY143" fmla="*/ 33338 h 1033463"/>
              <a:gd name="connsiteX144" fmla="*/ 180975 w 3402807"/>
              <a:gd name="connsiteY144" fmla="*/ 19050 h 1033463"/>
              <a:gd name="connsiteX145" fmla="*/ 121444 w 3402807"/>
              <a:gd name="connsiteY145" fmla="*/ 19050 h 1033463"/>
              <a:gd name="connsiteX146" fmla="*/ 121444 w 3402807"/>
              <a:gd name="connsiteY146" fmla="*/ 0 h 1033463"/>
              <a:gd name="connsiteX147" fmla="*/ 0 w 3402807"/>
              <a:gd name="connsiteY147" fmla="*/ 0 h 103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402807" h="1033463">
                <a:moveTo>
                  <a:pt x="3402807" y="1033463"/>
                </a:moveTo>
                <a:lnTo>
                  <a:pt x="2981325" y="1033463"/>
                </a:lnTo>
                <a:lnTo>
                  <a:pt x="2981325" y="1014413"/>
                </a:lnTo>
                <a:lnTo>
                  <a:pt x="2778919" y="1014413"/>
                </a:lnTo>
                <a:lnTo>
                  <a:pt x="2778919" y="997744"/>
                </a:lnTo>
                <a:lnTo>
                  <a:pt x="2745582" y="997744"/>
                </a:lnTo>
                <a:lnTo>
                  <a:pt x="2745582" y="988219"/>
                </a:lnTo>
                <a:lnTo>
                  <a:pt x="2709863" y="988219"/>
                </a:lnTo>
                <a:lnTo>
                  <a:pt x="2709863" y="973932"/>
                </a:lnTo>
                <a:lnTo>
                  <a:pt x="2640807" y="973932"/>
                </a:lnTo>
                <a:lnTo>
                  <a:pt x="2640807" y="964407"/>
                </a:lnTo>
                <a:lnTo>
                  <a:pt x="2602707" y="964407"/>
                </a:lnTo>
                <a:lnTo>
                  <a:pt x="2602707" y="952500"/>
                </a:lnTo>
                <a:lnTo>
                  <a:pt x="2552700" y="952500"/>
                </a:lnTo>
                <a:lnTo>
                  <a:pt x="2552700" y="931069"/>
                </a:lnTo>
                <a:lnTo>
                  <a:pt x="2516982" y="931069"/>
                </a:lnTo>
                <a:lnTo>
                  <a:pt x="2516982" y="931069"/>
                </a:lnTo>
                <a:lnTo>
                  <a:pt x="2433638" y="931069"/>
                </a:lnTo>
                <a:lnTo>
                  <a:pt x="2433638" y="907257"/>
                </a:lnTo>
                <a:lnTo>
                  <a:pt x="2416969" y="907257"/>
                </a:lnTo>
                <a:lnTo>
                  <a:pt x="2416969" y="895350"/>
                </a:lnTo>
                <a:lnTo>
                  <a:pt x="2376488" y="895350"/>
                </a:lnTo>
                <a:lnTo>
                  <a:pt x="2376488" y="883444"/>
                </a:lnTo>
                <a:lnTo>
                  <a:pt x="2262188" y="883444"/>
                </a:lnTo>
                <a:lnTo>
                  <a:pt x="2262188" y="876300"/>
                </a:lnTo>
                <a:lnTo>
                  <a:pt x="2205038" y="876300"/>
                </a:lnTo>
                <a:lnTo>
                  <a:pt x="2205038" y="859632"/>
                </a:lnTo>
                <a:lnTo>
                  <a:pt x="2171700" y="859632"/>
                </a:lnTo>
                <a:lnTo>
                  <a:pt x="2171700" y="845344"/>
                </a:lnTo>
                <a:lnTo>
                  <a:pt x="2157413" y="845344"/>
                </a:lnTo>
                <a:lnTo>
                  <a:pt x="2157413" y="831057"/>
                </a:lnTo>
                <a:lnTo>
                  <a:pt x="2140744" y="831057"/>
                </a:lnTo>
                <a:lnTo>
                  <a:pt x="2140744" y="814388"/>
                </a:lnTo>
                <a:lnTo>
                  <a:pt x="2105025" y="814388"/>
                </a:lnTo>
                <a:lnTo>
                  <a:pt x="2105025" y="797719"/>
                </a:lnTo>
                <a:lnTo>
                  <a:pt x="2083594" y="797719"/>
                </a:lnTo>
                <a:lnTo>
                  <a:pt x="2083594" y="781050"/>
                </a:lnTo>
                <a:lnTo>
                  <a:pt x="2069307" y="781050"/>
                </a:lnTo>
                <a:lnTo>
                  <a:pt x="2069307" y="771525"/>
                </a:lnTo>
                <a:lnTo>
                  <a:pt x="2043113" y="771525"/>
                </a:lnTo>
                <a:lnTo>
                  <a:pt x="2043113" y="752475"/>
                </a:lnTo>
                <a:lnTo>
                  <a:pt x="2035969" y="752475"/>
                </a:lnTo>
                <a:lnTo>
                  <a:pt x="2035969" y="728663"/>
                </a:lnTo>
                <a:lnTo>
                  <a:pt x="2014538" y="728663"/>
                </a:lnTo>
                <a:lnTo>
                  <a:pt x="2014538" y="707232"/>
                </a:lnTo>
                <a:lnTo>
                  <a:pt x="1933575" y="707232"/>
                </a:lnTo>
                <a:lnTo>
                  <a:pt x="1933575" y="695325"/>
                </a:lnTo>
                <a:lnTo>
                  <a:pt x="1912144" y="695325"/>
                </a:lnTo>
                <a:lnTo>
                  <a:pt x="1912144" y="688182"/>
                </a:lnTo>
                <a:lnTo>
                  <a:pt x="1890713" y="688182"/>
                </a:lnTo>
                <a:lnTo>
                  <a:pt x="1890713" y="683419"/>
                </a:lnTo>
                <a:lnTo>
                  <a:pt x="1843088" y="683419"/>
                </a:lnTo>
                <a:lnTo>
                  <a:pt x="1843088" y="671513"/>
                </a:lnTo>
                <a:lnTo>
                  <a:pt x="1795463" y="671513"/>
                </a:lnTo>
                <a:lnTo>
                  <a:pt x="1795463" y="657225"/>
                </a:lnTo>
                <a:lnTo>
                  <a:pt x="1762125" y="657225"/>
                </a:lnTo>
                <a:lnTo>
                  <a:pt x="1762125" y="647700"/>
                </a:lnTo>
                <a:lnTo>
                  <a:pt x="1738313" y="647700"/>
                </a:lnTo>
                <a:lnTo>
                  <a:pt x="1738313" y="633413"/>
                </a:lnTo>
                <a:lnTo>
                  <a:pt x="1712119" y="633413"/>
                </a:lnTo>
                <a:lnTo>
                  <a:pt x="1712119" y="614363"/>
                </a:lnTo>
                <a:lnTo>
                  <a:pt x="1693069" y="614363"/>
                </a:lnTo>
                <a:lnTo>
                  <a:pt x="1693069" y="602457"/>
                </a:lnTo>
                <a:lnTo>
                  <a:pt x="1631157" y="602457"/>
                </a:lnTo>
                <a:lnTo>
                  <a:pt x="1631157" y="583407"/>
                </a:lnTo>
                <a:lnTo>
                  <a:pt x="1571625" y="583407"/>
                </a:lnTo>
                <a:lnTo>
                  <a:pt x="1571625" y="569119"/>
                </a:lnTo>
                <a:lnTo>
                  <a:pt x="1554957" y="569119"/>
                </a:lnTo>
                <a:lnTo>
                  <a:pt x="1554957" y="559594"/>
                </a:lnTo>
                <a:lnTo>
                  <a:pt x="1538288" y="559594"/>
                </a:lnTo>
                <a:lnTo>
                  <a:pt x="1538288" y="533400"/>
                </a:lnTo>
                <a:lnTo>
                  <a:pt x="1459707" y="533400"/>
                </a:lnTo>
                <a:lnTo>
                  <a:pt x="1459707" y="526257"/>
                </a:lnTo>
                <a:lnTo>
                  <a:pt x="1459707" y="526257"/>
                </a:lnTo>
                <a:lnTo>
                  <a:pt x="1450182" y="516732"/>
                </a:lnTo>
                <a:lnTo>
                  <a:pt x="1416844" y="516732"/>
                </a:lnTo>
                <a:lnTo>
                  <a:pt x="1416844" y="507207"/>
                </a:lnTo>
                <a:lnTo>
                  <a:pt x="1407319" y="507207"/>
                </a:lnTo>
                <a:lnTo>
                  <a:pt x="1407319" y="481013"/>
                </a:lnTo>
                <a:lnTo>
                  <a:pt x="1331119" y="481013"/>
                </a:lnTo>
                <a:lnTo>
                  <a:pt x="1331119" y="464344"/>
                </a:lnTo>
                <a:lnTo>
                  <a:pt x="1319213" y="464344"/>
                </a:lnTo>
                <a:lnTo>
                  <a:pt x="1319213" y="452438"/>
                </a:lnTo>
                <a:lnTo>
                  <a:pt x="1269207" y="452438"/>
                </a:lnTo>
                <a:lnTo>
                  <a:pt x="1269207" y="438150"/>
                </a:lnTo>
                <a:lnTo>
                  <a:pt x="1233488" y="438150"/>
                </a:lnTo>
                <a:lnTo>
                  <a:pt x="1233488" y="428625"/>
                </a:lnTo>
                <a:lnTo>
                  <a:pt x="1200150" y="428625"/>
                </a:lnTo>
                <a:lnTo>
                  <a:pt x="1200150" y="395288"/>
                </a:lnTo>
                <a:lnTo>
                  <a:pt x="1178719" y="395288"/>
                </a:lnTo>
                <a:lnTo>
                  <a:pt x="1178719" y="383382"/>
                </a:lnTo>
                <a:lnTo>
                  <a:pt x="1107282" y="383382"/>
                </a:lnTo>
                <a:lnTo>
                  <a:pt x="1107282" y="369094"/>
                </a:lnTo>
                <a:lnTo>
                  <a:pt x="1059657" y="369094"/>
                </a:lnTo>
                <a:lnTo>
                  <a:pt x="1059657" y="354807"/>
                </a:lnTo>
                <a:lnTo>
                  <a:pt x="1035844" y="354807"/>
                </a:lnTo>
                <a:lnTo>
                  <a:pt x="1035844" y="340519"/>
                </a:lnTo>
                <a:lnTo>
                  <a:pt x="1007269" y="340519"/>
                </a:lnTo>
                <a:lnTo>
                  <a:pt x="1007269" y="333375"/>
                </a:lnTo>
                <a:lnTo>
                  <a:pt x="964407" y="333375"/>
                </a:lnTo>
                <a:lnTo>
                  <a:pt x="964407" y="319088"/>
                </a:lnTo>
                <a:lnTo>
                  <a:pt x="931069" y="319088"/>
                </a:lnTo>
                <a:lnTo>
                  <a:pt x="931069" y="290513"/>
                </a:lnTo>
                <a:lnTo>
                  <a:pt x="897732" y="290513"/>
                </a:lnTo>
                <a:lnTo>
                  <a:pt x="897732" y="285750"/>
                </a:lnTo>
                <a:lnTo>
                  <a:pt x="857250" y="285750"/>
                </a:lnTo>
                <a:lnTo>
                  <a:pt x="857250" y="278607"/>
                </a:lnTo>
                <a:lnTo>
                  <a:pt x="809625" y="278607"/>
                </a:lnTo>
                <a:lnTo>
                  <a:pt x="809625" y="266700"/>
                </a:lnTo>
                <a:lnTo>
                  <a:pt x="757238" y="266700"/>
                </a:lnTo>
                <a:lnTo>
                  <a:pt x="757238" y="261938"/>
                </a:lnTo>
                <a:lnTo>
                  <a:pt x="731044" y="261938"/>
                </a:lnTo>
                <a:lnTo>
                  <a:pt x="731044" y="247650"/>
                </a:lnTo>
                <a:lnTo>
                  <a:pt x="704850" y="247650"/>
                </a:lnTo>
                <a:lnTo>
                  <a:pt x="704850" y="233363"/>
                </a:lnTo>
                <a:lnTo>
                  <a:pt x="685800" y="233363"/>
                </a:lnTo>
                <a:lnTo>
                  <a:pt x="685800" y="221457"/>
                </a:lnTo>
                <a:lnTo>
                  <a:pt x="681038" y="221457"/>
                </a:lnTo>
                <a:lnTo>
                  <a:pt x="681038" y="207169"/>
                </a:lnTo>
                <a:lnTo>
                  <a:pt x="664369" y="207169"/>
                </a:lnTo>
                <a:lnTo>
                  <a:pt x="664369" y="192882"/>
                </a:lnTo>
                <a:lnTo>
                  <a:pt x="652463" y="192882"/>
                </a:lnTo>
                <a:lnTo>
                  <a:pt x="652463" y="183357"/>
                </a:lnTo>
                <a:lnTo>
                  <a:pt x="609600" y="183357"/>
                </a:lnTo>
                <a:lnTo>
                  <a:pt x="609600" y="183357"/>
                </a:lnTo>
                <a:lnTo>
                  <a:pt x="566738" y="183357"/>
                </a:lnTo>
                <a:lnTo>
                  <a:pt x="566738" y="133350"/>
                </a:lnTo>
                <a:lnTo>
                  <a:pt x="557213" y="133350"/>
                </a:lnTo>
                <a:lnTo>
                  <a:pt x="557213" y="107157"/>
                </a:lnTo>
                <a:lnTo>
                  <a:pt x="492919" y="107157"/>
                </a:lnTo>
                <a:lnTo>
                  <a:pt x="500063" y="100013"/>
                </a:lnTo>
                <a:lnTo>
                  <a:pt x="476250" y="100013"/>
                </a:lnTo>
                <a:lnTo>
                  <a:pt x="476250" y="88107"/>
                </a:lnTo>
                <a:lnTo>
                  <a:pt x="381000" y="88107"/>
                </a:lnTo>
                <a:lnTo>
                  <a:pt x="381000" y="76200"/>
                </a:lnTo>
                <a:lnTo>
                  <a:pt x="309563" y="76200"/>
                </a:lnTo>
                <a:lnTo>
                  <a:pt x="309563" y="59532"/>
                </a:lnTo>
                <a:lnTo>
                  <a:pt x="261938" y="59532"/>
                </a:lnTo>
                <a:lnTo>
                  <a:pt x="261938" y="50007"/>
                </a:lnTo>
                <a:lnTo>
                  <a:pt x="230982" y="50007"/>
                </a:lnTo>
                <a:lnTo>
                  <a:pt x="230982" y="42863"/>
                </a:lnTo>
                <a:lnTo>
                  <a:pt x="190500" y="42863"/>
                </a:lnTo>
                <a:lnTo>
                  <a:pt x="190500" y="33338"/>
                </a:lnTo>
                <a:lnTo>
                  <a:pt x="180975" y="33338"/>
                </a:lnTo>
                <a:lnTo>
                  <a:pt x="180975" y="19050"/>
                </a:lnTo>
                <a:lnTo>
                  <a:pt x="121444" y="19050"/>
                </a:lnTo>
                <a:lnTo>
                  <a:pt x="121444" y="0"/>
                </a:lnTo>
                <a:lnTo>
                  <a:pt x="0" y="0"/>
                </a:lnTo>
              </a:path>
            </a:pathLst>
          </a:custGeom>
          <a:noFill/>
          <a:ln>
            <a:solidFill>
              <a:srgbClr val="004D7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Freihandform: Form 7">
            <a:extLst>
              <a:ext uri="{FF2B5EF4-FFF2-40B4-BE49-F238E27FC236}">
                <a16:creationId xmlns="" xmlns:a16="http://schemas.microsoft.com/office/drawing/2014/main" id="{673DBEEB-6D86-4C6A-A9B5-EA995A6838BE}"/>
              </a:ext>
            </a:extLst>
          </p:cNvPr>
          <p:cNvSpPr/>
          <p:nvPr/>
        </p:nvSpPr>
        <p:spPr>
          <a:xfrm>
            <a:off x="845344" y="1669256"/>
            <a:ext cx="1762125" cy="376238"/>
          </a:xfrm>
          <a:custGeom>
            <a:avLst/>
            <a:gdLst>
              <a:gd name="connsiteX0" fmla="*/ 0 w 1762125"/>
              <a:gd name="connsiteY0" fmla="*/ 0 h 376238"/>
              <a:gd name="connsiteX1" fmla="*/ 64294 w 1762125"/>
              <a:gd name="connsiteY1" fmla="*/ 0 h 376238"/>
              <a:gd name="connsiteX2" fmla="*/ 64294 w 1762125"/>
              <a:gd name="connsiteY2" fmla="*/ 14288 h 376238"/>
              <a:gd name="connsiteX3" fmla="*/ 133350 w 1762125"/>
              <a:gd name="connsiteY3" fmla="*/ 14288 h 376238"/>
              <a:gd name="connsiteX4" fmla="*/ 133350 w 1762125"/>
              <a:gd name="connsiteY4" fmla="*/ 23813 h 376238"/>
              <a:gd name="connsiteX5" fmla="*/ 202406 w 1762125"/>
              <a:gd name="connsiteY5" fmla="*/ 23813 h 376238"/>
              <a:gd name="connsiteX6" fmla="*/ 202406 w 1762125"/>
              <a:gd name="connsiteY6" fmla="*/ 23813 h 376238"/>
              <a:gd name="connsiteX7" fmla="*/ 492919 w 1762125"/>
              <a:gd name="connsiteY7" fmla="*/ 23813 h 376238"/>
              <a:gd name="connsiteX8" fmla="*/ 492919 w 1762125"/>
              <a:gd name="connsiteY8" fmla="*/ 38100 h 376238"/>
              <a:gd name="connsiteX9" fmla="*/ 511969 w 1762125"/>
              <a:gd name="connsiteY9" fmla="*/ 38100 h 376238"/>
              <a:gd name="connsiteX10" fmla="*/ 511969 w 1762125"/>
              <a:gd name="connsiteY10" fmla="*/ 50007 h 376238"/>
              <a:gd name="connsiteX11" fmla="*/ 566737 w 1762125"/>
              <a:gd name="connsiteY11" fmla="*/ 50007 h 376238"/>
              <a:gd name="connsiteX12" fmla="*/ 566737 w 1762125"/>
              <a:gd name="connsiteY12" fmla="*/ 54769 h 376238"/>
              <a:gd name="connsiteX13" fmla="*/ 602456 w 1762125"/>
              <a:gd name="connsiteY13" fmla="*/ 54769 h 376238"/>
              <a:gd name="connsiteX14" fmla="*/ 602456 w 1762125"/>
              <a:gd name="connsiteY14" fmla="*/ 69057 h 376238"/>
              <a:gd name="connsiteX15" fmla="*/ 733425 w 1762125"/>
              <a:gd name="connsiteY15" fmla="*/ 69057 h 376238"/>
              <a:gd name="connsiteX16" fmla="*/ 733425 w 1762125"/>
              <a:gd name="connsiteY16" fmla="*/ 78582 h 376238"/>
              <a:gd name="connsiteX17" fmla="*/ 845344 w 1762125"/>
              <a:gd name="connsiteY17" fmla="*/ 78582 h 376238"/>
              <a:gd name="connsiteX18" fmla="*/ 840581 w 1762125"/>
              <a:gd name="connsiteY18" fmla="*/ 83345 h 376238"/>
              <a:gd name="connsiteX19" fmla="*/ 909637 w 1762125"/>
              <a:gd name="connsiteY19" fmla="*/ 83345 h 376238"/>
              <a:gd name="connsiteX20" fmla="*/ 909637 w 1762125"/>
              <a:gd name="connsiteY20" fmla="*/ 95250 h 376238"/>
              <a:gd name="connsiteX21" fmla="*/ 945356 w 1762125"/>
              <a:gd name="connsiteY21" fmla="*/ 95250 h 376238"/>
              <a:gd name="connsiteX22" fmla="*/ 940594 w 1762125"/>
              <a:gd name="connsiteY22" fmla="*/ 100012 h 376238"/>
              <a:gd name="connsiteX23" fmla="*/ 997744 w 1762125"/>
              <a:gd name="connsiteY23" fmla="*/ 100012 h 376238"/>
              <a:gd name="connsiteX24" fmla="*/ 997744 w 1762125"/>
              <a:gd name="connsiteY24" fmla="*/ 126207 h 376238"/>
              <a:gd name="connsiteX25" fmla="*/ 1054894 w 1762125"/>
              <a:gd name="connsiteY25" fmla="*/ 126207 h 376238"/>
              <a:gd name="connsiteX26" fmla="*/ 1054894 w 1762125"/>
              <a:gd name="connsiteY26" fmla="*/ 128588 h 376238"/>
              <a:gd name="connsiteX27" fmla="*/ 1062037 w 1762125"/>
              <a:gd name="connsiteY27" fmla="*/ 128588 h 376238"/>
              <a:gd name="connsiteX28" fmla="*/ 1062037 w 1762125"/>
              <a:gd name="connsiteY28" fmla="*/ 138113 h 376238"/>
              <a:gd name="connsiteX29" fmla="*/ 1073944 w 1762125"/>
              <a:gd name="connsiteY29" fmla="*/ 138113 h 376238"/>
              <a:gd name="connsiteX30" fmla="*/ 1073944 w 1762125"/>
              <a:gd name="connsiteY30" fmla="*/ 150019 h 376238"/>
              <a:gd name="connsiteX31" fmla="*/ 1119187 w 1762125"/>
              <a:gd name="connsiteY31" fmla="*/ 150019 h 376238"/>
              <a:gd name="connsiteX32" fmla="*/ 1119187 w 1762125"/>
              <a:gd name="connsiteY32" fmla="*/ 166688 h 376238"/>
              <a:gd name="connsiteX33" fmla="*/ 1185862 w 1762125"/>
              <a:gd name="connsiteY33" fmla="*/ 166688 h 376238"/>
              <a:gd name="connsiteX34" fmla="*/ 1185862 w 1762125"/>
              <a:gd name="connsiteY34" fmla="*/ 188119 h 376238"/>
              <a:gd name="connsiteX35" fmla="*/ 1245394 w 1762125"/>
              <a:gd name="connsiteY35" fmla="*/ 188119 h 376238"/>
              <a:gd name="connsiteX36" fmla="*/ 1245394 w 1762125"/>
              <a:gd name="connsiteY36" fmla="*/ 207169 h 376238"/>
              <a:gd name="connsiteX37" fmla="*/ 1259681 w 1762125"/>
              <a:gd name="connsiteY37" fmla="*/ 207169 h 376238"/>
              <a:gd name="connsiteX38" fmla="*/ 1259681 w 1762125"/>
              <a:gd name="connsiteY38" fmla="*/ 240507 h 376238"/>
              <a:gd name="connsiteX39" fmla="*/ 1314450 w 1762125"/>
              <a:gd name="connsiteY39" fmla="*/ 240507 h 376238"/>
              <a:gd name="connsiteX40" fmla="*/ 1314450 w 1762125"/>
              <a:gd name="connsiteY40" fmla="*/ 250032 h 376238"/>
              <a:gd name="connsiteX41" fmla="*/ 1345406 w 1762125"/>
              <a:gd name="connsiteY41" fmla="*/ 250032 h 376238"/>
              <a:gd name="connsiteX42" fmla="*/ 1345406 w 1762125"/>
              <a:gd name="connsiteY42" fmla="*/ 257175 h 376238"/>
              <a:gd name="connsiteX43" fmla="*/ 1390650 w 1762125"/>
              <a:gd name="connsiteY43" fmla="*/ 257175 h 376238"/>
              <a:gd name="connsiteX44" fmla="*/ 1390650 w 1762125"/>
              <a:gd name="connsiteY44" fmla="*/ 269082 h 376238"/>
              <a:gd name="connsiteX45" fmla="*/ 1402556 w 1762125"/>
              <a:gd name="connsiteY45" fmla="*/ 269082 h 376238"/>
              <a:gd name="connsiteX46" fmla="*/ 1402556 w 1762125"/>
              <a:gd name="connsiteY46" fmla="*/ 302419 h 376238"/>
              <a:gd name="connsiteX47" fmla="*/ 1516856 w 1762125"/>
              <a:gd name="connsiteY47" fmla="*/ 302419 h 376238"/>
              <a:gd name="connsiteX48" fmla="*/ 1516856 w 1762125"/>
              <a:gd name="connsiteY48" fmla="*/ 302419 h 376238"/>
              <a:gd name="connsiteX49" fmla="*/ 1600200 w 1762125"/>
              <a:gd name="connsiteY49" fmla="*/ 302419 h 376238"/>
              <a:gd name="connsiteX50" fmla="*/ 1600200 w 1762125"/>
              <a:gd name="connsiteY50" fmla="*/ 330994 h 376238"/>
              <a:gd name="connsiteX51" fmla="*/ 1633537 w 1762125"/>
              <a:gd name="connsiteY51" fmla="*/ 330994 h 376238"/>
              <a:gd name="connsiteX52" fmla="*/ 1633537 w 1762125"/>
              <a:gd name="connsiteY52" fmla="*/ 347663 h 376238"/>
              <a:gd name="connsiteX53" fmla="*/ 1728787 w 1762125"/>
              <a:gd name="connsiteY53" fmla="*/ 347663 h 376238"/>
              <a:gd name="connsiteX54" fmla="*/ 1728787 w 1762125"/>
              <a:gd name="connsiteY54" fmla="*/ 364332 h 376238"/>
              <a:gd name="connsiteX55" fmla="*/ 1762125 w 1762125"/>
              <a:gd name="connsiteY55" fmla="*/ 364332 h 376238"/>
              <a:gd name="connsiteX56" fmla="*/ 1762125 w 1762125"/>
              <a:gd name="connsiteY56" fmla="*/ 376238 h 376238"/>
              <a:gd name="connsiteX57" fmla="*/ 1762125 w 1762125"/>
              <a:gd name="connsiteY57" fmla="*/ 376238 h 37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762125" h="376238">
                <a:moveTo>
                  <a:pt x="0" y="0"/>
                </a:moveTo>
                <a:lnTo>
                  <a:pt x="64294" y="0"/>
                </a:lnTo>
                <a:lnTo>
                  <a:pt x="64294" y="14288"/>
                </a:lnTo>
                <a:lnTo>
                  <a:pt x="133350" y="14288"/>
                </a:lnTo>
                <a:lnTo>
                  <a:pt x="133350" y="23813"/>
                </a:lnTo>
                <a:lnTo>
                  <a:pt x="202406" y="23813"/>
                </a:lnTo>
                <a:lnTo>
                  <a:pt x="202406" y="23813"/>
                </a:lnTo>
                <a:lnTo>
                  <a:pt x="492919" y="23813"/>
                </a:lnTo>
                <a:lnTo>
                  <a:pt x="492919" y="38100"/>
                </a:lnTo>
                <a:lnTo>
                  <a:pt x="511969" y="38100"/>
                </a:lnTo>
                <a:lnTo>
                  <a:pt x="511969" y="50007"/>
                </a:lnTo>
                <a:lnTo>
                  <a:pt x="566737" y="50007"/>
                </a:lnTo>
                <a:lnTo>
                  <a:pt x="566737" y="54769"/>
                </a:lnTo>
                <a:lnTo>
                  <a:pt x="602456" y="54769"/>
                </a:lnTo>
                <a:lnTo>
                  <a:pt x="602456" y="69057"/>
                </a:lnTo>
                <a:lnTo>
                  <a:pt x="733425" y="69057"/>
                </a:lnTo>
                <a:lnTo>
                  <a:pt x="733425" y="78582"/>
                </a:lnTo>
                <a:lnTo>
                  <a:pt x="845344" y="78582"/>
                </a:lnTo>
                <a:lnTo>
                  <a:pt x="840581" y="83345"/>
                </a:lnTo>
                <a:lnTo>
                  <a:pt x="909637" y="83345"/>
                </a:lnTo>
                <a:lnTo>
                  <a:pt x="909637" y="95250"/>
                </a:lnTo>
                <a:lnTo>
                  <a:pt x="945356" y="95250"/>
                </a:lnTo>
                <a:lnTo>
                  <a:pt x="940594" y="100012"/>
                </a:lnTo>
                <a:lnTo>
                  <a:pt x="997744" y="100012"/>
                </a:lnTo>
                <a:lnTo>
                  <a:pt x="997744" y="126207"/>
                </a:lnTo>
                <a:lnTo>
                  <a:pt x="1054894" y="126207"/>
                </a:lnTo>
                <a:lnTo>
                  <a:pt x="1054894" y="128588"/>
                </a:lnTo>
                <a:lnTo>
                  <a:pt x="1062037" y="128588"/>
                </a:lnTo>
                <a:lnTo>
                  <a:pt x="1062037" y="138113"/>
                </a:lnTo>
                <a:lnTo>
                  <a:pt x="1073944" y="138113"/>
                </a:lnTo>
                <a:lnTo>
                  <a:pt x="1073944" y="150019"/>
                </a:lnTo>
                <a:lnTo>
                  <a:pt x="1119187" y="150019"/>
                </a:lnTo>
                <a:lnTo>
                  <a:pt x="1119187" y="166688"/>
                </a:lnTo>
                <a:lnTo>
                  <a:pt x="1185862" y="166688"/>
                </a:lnTo>
                <a:lnTo>
                  <a:pt x="1185862" y="188119"/>
                </a:lnTo>
                <a:lnTo>
                  <a:pt x="1245394" y="188119"/>
                </a:lnTo>
                <a:lnTo>
                  <a:pt x="1245394" y="207169"/>
                </a:lnTo>
                <a:lnTo>
                  <a:pt x="1259681" y="207169"/>
                </a:lnTo>
                <a:lnTo>
                  <a:pt x="1259681" y="240507"/>
                </a:lnTo>
                <a:lnTo>
                  <a:pt x="1314450" y="240507"/>
                </a:lnTo>
                <a:lnTo>
                  <a:pt x="1314450" y="250032"/>
                </a:lnTo>
                <a:lnTo>
                  <a:pt x="1345406" y="250032"/>
                </a:lnTo>
                <a:lnTo>
                  <a:pt x="1345406" y="257175"/>
                </a:lnTo>
                <a:lnTo>
                  <a:pt x="1390650" y="257175"/>
                </a:lnTo>
                <a:lnTo>
                  <a:pt x="1390650" y="269082"/>
                </a:lnTo>
                <a:lnTo>
                  <a:pt x="1402556" y="269082"/>
                </a:lnTo>
                <a:lnTo>
                  <a:pt x="1402556" y="302419"/>
                </a:lnTo>
                <a:lnTo>
                  <a:pt x="1516856" y="302419"/>
                </a:lnTo>
                <a:lnTo>
                  <a:pt x="1516856" y="302419"/>
                </a:lnTo>
                <a:lnTo>
                  <a:pt x="1600200" y="302419"/>
                </a:lnTo>
                <a:lnTo>
                  <a:pt x="1600200" y="330994"/>
                </a:lnTo>
                <a:lnTo>
                  <a:pt x="1633537" y="330994"/>
                </a:lnTo>
                <a:lnTo>
                  <a:pt x="1633537" y="347663"/>
                </a:lnTo>
                <a:lnTo>
                  <a:pt x="1728787" y="347663"/>
                </a:lnTo>
                <a:lnTo>
                  <a:pt x="1728787" y="364332"/>
                </a:lnTo>
                <a:lnTo>
                  <a:pt x="1762125" y="364332"/>
                </a:lnTo>
                <a:lnTo>
                  <a:pt x="1762125" y="376238"/>
                </a:lnTo>
                <a:lnTo>
                  <a:pt x="1762125" y="376238"/>
                </a:lnTo>
              </a:path>
            </a:pathLst>
          </a:custGeom>
          <a:noFill/>
          <a:ln>
            <a:solidFill>
              <a:srgbClr val="004D7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50" name="Gruppieren 49">
            <a:extLst>
              <a:ext uri="{FF2B5EF4-FFF2-40B4-BE49-F238E27FC236}">
                <a16:creationId xmlns="" xmlns:a16="http://schemas.microsoft.com/office/drawing/2014/main" id="{4ECD3E92-FDC6-4F5E-914E-C546B74FBCE3}"/>
              </a:ext>
            </a:extLst>
          </p:cNvPr>
          <p:cNvGrpSpPr/>
          <p:nvPr/>
        </p:nvGrpSpPr>
        <p:grpSpPr>
          <a:xfrm>
            <a:off x="5074721" y="1666798"/>
            <a:ext cx="39600" cy="39600"/>
            <a:chOff x="6428044" y="1473871"/>
            <a:chExt cx="39600" cy="39600"/>
          </a:xfrm>
        </p:grpSpPr>
        <p:cxnSp>
          <p:nvCxnSpPr>
            <p:cNvPr id="51" name="Gerader Verbinder 50">
              <a:extLst>
                <a:ext uri="{FF2B5EF4-FFF2-40B4-BE49-F238E27FC236}">
                  <a16:creationId xmlns="" xmlns:a16="http://schemas.microsoft.com/office/drawing/2014/main" id="{FB71427C-4DF4-4EF6-AFF9-B56C205A44AD}"/>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52" name="Gerader Verbinder 51">
              <a:extLst>
                <a:ext uri="{FF2B5EF4-FFF2-40B4-BE49-F238E27FC236}">
                  <a16:creationId xmlns="" xmlns:a16="http://schemas.microsoft.com/office/drawing/2014/main" id="{A2500D55-F351-4611-B342-7383C5DE583F}"/>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53" name="Gruppieren 52">
            <a:extLst>
              <a:ext uri="{FF2B5EF4-FFF2-40B4-BE49-F238E27FC236}">
                <a16:creationId xmlns="" xmlns:a16="http://schemas.microsoft.com/office/drawing/2014/main" id="{2FA66AD0-D2C0-4454-91D2-9A2E1481AF07}"/>
              </a:ext>
            </a:extLst>
          </p:cNvPr>
          <p:cNvGrpSpPr/>
          <p:nvPr/>
        </p:nvGrpSpPr>
        <p:grpSpPr>
          <a:xfrm>
            <a:off x="5147721" y="1666391"/>
            <a:ext cx="39600" cy="39600"/>
            <a:chOff x="6428044" y="1473871"/>
            <a:chExt cx="39600" cy="39600"/>
          </a:xfrm>
        </p:grpSpPr>
        <p:cxnSp>
          <p:nvCxnSpPr>
            <p:cNvPr id="54" name="Gerader Verbinder 53">
              <a:extLst>
                <a:ext uri="{FF2B5EF4-FFF2-40B4-BE49-F238E27FC236}">
                  <a16:creationId xmlns="" xmlns:a16="http://schemas.microsoft.com/office/drawing/2014/main" id="{D2F01474-7AC8-4CB9-AAE6-5F73953DC0CF}"/>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55" name="Gerader Verbinder 54">
              <a:extLst>
                <a:ext uri="{FF2B5EF4-FFF2-40B4-BE49-F238E27FC236}">
                  <a16:creationId xmlns="" xmlns:a16="http://schemas.microsoft.com/office/drawing/2014/main" id="{9120CAAF-D0F7-4F02-B1C4-758E42BB9555}"/>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56" name="Gruppieren 55">
            <a:extLst>
              <a:ext uri="{FF2B5EF4-FFF2-40B4-BE49-F238E27FC236}">
                <a16:creationId xmlns="" xmlns:a16="http://schemas.microsoft.com/office/drawing/2014/main" id="{64C485A8-A97B-44BB-A1F5-DCEFDACF258E}"/>
              </a:ext>
            </a:extLst>
          </p:cNvPr>
          <p:cNvGrpSpPr/>
          <p:nvPr/>
        </p:nvGrpSpPr>
        <p:grpSpPr>
          <a:xfrm>
            <a:off x="5137224" y="1667426"/>
            <a:ext cx="39600" cy="39600"/>
            <a:chOff x="6428044" y="1473871"/>
            <a:chExt cx="39600" cy="39600"/>
          </a:xfrm>
        </p:grpSpPr>
        <p:cxnSp>
          <p:nvCxnSpPr>
            <p:cNvPr id="57" name="Gerader Verbinder 56">
              <a:extLst>
                <a:ext uri="{FF2B5EF4-FFF2-40B4-BE49-F238E27FC236}">
                  <a16:creationId xmlns="" xmlns:a16="http://schemas.microsoft.com/office/drawing/2014/main" id="{F6DC61EE-09E9-498E-81CF-154E09A0C8AF}"/>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58" name="Gerader Verbinder 57">
              <a:extLst>
                <a:ext uri="{FF2B5EF4-FFF2-40B4-BE49-F238E27FC236}">
                  <a16:creationId xmlns="" xmlns:a16="http://schemas.microsoft.com/office/drawing/2014/main" id="{B78A306C-8734-45D3-A036-2F25BDA3B4FA}"/>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59" name="Gruppieren 58">
            <a:extLst>
              <a:ext uri="{FF2B5EF4-FFF2-40B4-BE49-F238E27FC236}">
                <a16:creationId xmlns="" xmlns:a16="http://schemas.microsoft.com/office/drawing/2014/main" id="{A890B422-C0C6-42F2-9C50-80EF0392630A}"/>
              </a:ext>
            </a:extLst>
          </p:cNvPr>
          <p:cNvGrpSpPr/>
          <p:nvPr/>
        </p:nvGrpSpPr>
        <p:grpSpPr>
          <a:xfrm>
            <a:off x="5123213" y="1666799"/>
            <a:ext cx="39600" cy="39600"/>
            <a:chOff x="6428044" y="1473871"/>
            <a:chExt cx="39600" cy="39600"/>
          </a:xfrm>
        </p:grpSpPr>
        <p:cxnSp>
          <p:nvCxnSpPr>
            <p:cNvPr id="60" name="Gerader Verbinder 59">
              <a:extLst>
                <a:ext uri="{FF2B5EF4-FFF2-40B4-BE49-F238E27FC236}">
                  <a16:creationId xmlns="" xmlns:a16="http://schemas.microsoft.com/office/drawing/2014/main" id="{74CBD3F6-897E-4EFA-A833-990C347EC21B}"/>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1" name="Gerader Verbinder 60">
              <a:extLst>
                <a:ext uri="{FF2B5EF4-FFF2-40B4-BE49-F238E27FC236}">
                  <a16:creationId xmlns="" xmlns:a16="http://schemas.microsoft.com/office/drawing/2014/main" id="{4320537D-F7A9-462B-A539-3D53F2495259}"/>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62" name="Gruppieren 61">
            <a:extLst>
              <a:ext uri="{FF2B5EF4-FFF2-40B4-BE49-F238E27FC236}">
                <a16:creationId xmlns="" xmlns:a16="http://schemas.microsoft.com/office/drawing/2014/main" id="{BB6F9084-1E84-4719-9ADD-81AA3728EC73}"/>
              </a:ext>
            </a:extLst>
          </p:cNvPr>
          <p:cNvGrpSpPr/>
          <p:nvPr/>
        </p:nvGrpSpPr>
        <p:grpSpPr>
          <a:xfrm>
            <a:off x="5251490" y="1709483"/>
            <a:ext cx="39600" cy="39600"/>
            <a:chOff x="6428044" y="1473871"/>
            <a:chExt cx="39600" cy="39600"/>
          </a:xfrm>
        </p:grpSpPr>
        <p:cxnSp>
          <p:nvCxnSpPr>
            <p:cNvPr id="64" name="Gerader Verbinder 63">
              <a:extLst>
                <a:ext uri="{FF2B5EF4-FFF2-40B4-BE49-F238E27FC236}">
                  <a16:creationId xmlns="" xmlns:a16="http://schemas.microsoft.com/office/drawing/2014/main" id="{4D233837-3D43-4A3A-8433-200294C8F9B9}"/>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5" name="Gerader Verbinder 64">
              <a:extLst>
                <a:ext uri="{FF2B5EF4-FFF2-40B4-BE49-F238E27FC236}">
                  <a16:creationId xmlns="" xmlns:a16="http://schemas.microsoft.com/office/drawing/2014/main" id="{DC53E87A-C079-4CA9-9E10-1FC6F806658B}"/>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66" name="Gruppieren 65">
            <a:extLst>
              <a:ext uri="{FF2B5EF4-FFF2-40B4-BE49-F238E27FC236}">
                <a16:creationId xmlns="" xmlns:a16="http://schemas.microsoft.com/office/drawing/2014/main" id="{B48CDE0F-EE39-40BD-A823-7322663B464B}"/>
              </a:ext>
            </a:extLst>
          </p:cNvPr>
          <p:cNvGrpSpPr/>
          <p:nvPr/>
        </p:nvGrpSpPr>
        <p:grpSpPr>
          <a:xfrm>
            <a:off x="5388151" y="1743161"/>
            <a:ext cx="39600" cy="39600"/>
            <a:chOff x="6428044" y="1473871"/>
            <a:chExt cx="39600" cy="39600"/>
          </a:xfrm>
        </p:grpSpPr>
        <p:cxnSp>
          <p:nvCxnSpPr>
            <p:cNvPr id="67" name="Gerader Verbinder 66">
              <a:extLst>
                <a:ext uri="{FF2B5EF4-FFF2-40B4-BE49-F238E27FC236}">
                  <a16:creationId xmlns="" xmlns:a16="http://schemas.microsoft.com/office/drawing/2014/main" id="{62EE002A-256B-43A1-A555-AF5FD7F79C39}"/>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8" name="Gerader Verbinder 67">
              <a:extLst>
                <a:ext uri="{FF2B5EF4-FFF2-40B4-BE49-F238E27FC236}">
                  <a16:creationId xmlns="" xmlns:a16="http://schemas.microsoft.com/office/drawing/2014/main" id="{3988ABF4-6012-4504-BFAA-EEA9D2F97576}"/>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69" name="Gruppieren 68">
            <a:extLst>
              <a:ext uri="{FF2B5EF4-FFF2-40B4-BE49-F238E27FC236}">
                <a16:creationId xmlns="" xmlns:a16="http://schemas.microsoft.com/office/drawing/2014/main" id="{8BE037F8-855E-41D8-8069-114A638A7BDC}"/>
              </a:ext>
            </a:extLst>
          </p:cNvPr>
          <p:cNvGrpSpPr/>
          <p:nvPr/>
        </p:nvGrpSpPr>
        <p:grpSpPr>
          <a:xfrm>
            <a:off x="5398232" y="1743161"/>
            <a:ext cx="39600" cy="39600"/>
            <a:chOff x="6428044" y="1473871"/>
            <a:chExt cx="39600" cy="39600"/>
          </a:xfrm>
        </p:grpSpPr>
        <p:cxnSp>
          <p:nvCxnSpPr>
            <p:cNvPr id="70" name="Gerader Verbinder 69">
              <a:extLst>
                <a:ext uri="{FF2B5EF4-FFF2-40B4-BE49-F238E27FC236}">
                  <a16:creationId xmlns="" xmlns:a16="http://schemas.microsoft.com/office/drawing/2014/main" id="{81C71DCF-9624-4CDB-8199-F81C74C63F1A}"/>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71" name="Gerader Verbinder 70">
              <a:extLst>
                <a:ext uri="{FF2B5EF4-FFF2-40B4-BE49-F238E27FC236}">
                  <a16:creationId xmlns="" xmlns:a16="http://schemas.microsoft.com/office/drawing/2014/main" id="{35407528-975D-4266-873B-72A20441A559}"/>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83" name="Gruppieren 82">
            <a:extLst>
              <a:ext uri="{FF2B5EF4-FFF2-40B4-BE49-F238E27FC236}">
                <a16:creationId xmlns="" xmlns:a16="http://schemas.microsoft.com/office/drawing/2014/main" id="{AC03D95B-2851-44F5-AF17-D1EA83B12635}"/>
              </a:ext>
            </a:extLst>
          </p:cNvPr>
          <p:cNvGrpSpPr/>
          <p:nvPr/>
        </p:nvGrpSpPr>
        <p:grpSpPr>
          <a:xfrm>
            <a:off x="5412628" y="1741940"/>
            <a:ext cx="39600" cy="39600"/>
            <a:chOff x="6428044" y="1473871"/>
            <a:chExt cx="39600" cy="39600"/>
          </a:xfrm>
        </p:grpSpPr>
        <p:cxnSp>
          <p:nvCxnSpPr>
            <p:cNvPr id="94" name="Gerader Verbinder 93">
              <a:extLst>
                <a:ext uri="{FF2B5EF4-FFF2-40B4-BE49-F238E27FC236}">
                  <a16:creationId xmlns="" xmlns:a16="http://schemas.microsoft.com/office/drawing/2014/main" id="{FC841678-0081-4089-853A-6D1DCEA94918}"/>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95" name="Gerader Verbinder 94">
              <a:extLst>
                <a:ext uri="{FF2B5EF4-FFF2-40B4-BE49-F238E27FC236}">
                  <a16:creationId xmlns="" xmlns:a16="http://schemas.microsoft.com/office/drawing/2014/main" id="{1F307E5B-4DB6-4AB9-AADC-5D681B5B37EA}"/>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96" name="Gruppieren 95">
            <a:extLst>
              <a:ext uri="{FF2B5EF4-FFF2-40B4-BE49-F238E27FC236}">
                <a16:creationId xmlns="" xmlns:a16="http://schemas.microsoft.com/office/drawing/2014/main" id="{B9E9DA72-E26F-4766-88E4-0B24319D6FF4}"/>
              </a:ext>
            </a:extLst>
          </p:cNvPr>
          <p:cNvGrpSpPr/>
          <p:nvPr/>
        </p:nvGrpSpPr>
        <p:grpSpPr>
          <a:xfrm>
            <a:off x="5845317" y="1933498"/>
            <a:ext cx="39600" cy="39600"/>
            <a:chOff x="6428044" y="1473871"/>
            <a:chExt cx="39600" cy="39600"/>
          </a:xfrm>
        </p:grpSpPr>
        <p:cxnSp>
          <p:nvCxnSpPr>
            <p:cNvPr id="97" name="Gerader Verbinder 96">
              <a:extLst>
                <a:ext uri="{FF2B5EF4-FFF2-40B4-BE49-F238E27FC236}">
                  <a16:creationId xmlns="" xmlns:a16="http://schemas.microsoft.com/office/drawing/2014/main" id="{F05CF5BC-E5BF-4243-A804-C31D1E524C8C}"/>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98" name="Gerader Verbinder 97">
              <a:extLst>
                <a:ext uri="{FF2B5EF4-FFF2-40B4-BE49-F238E27FC236}">
                  <a16:creationId xmlns="" xmlns:a16="http://schemas.microsoft.com/office/drawing/2014/main" id="{0E1E3BD2-3FBF-4310-AAD0-73E826AED538}"/>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99" name="Gruppieren 98">
            <a:extLst>
              <a:ext uri="{FF2B5EF4-FFF2-40B4-BE49-F238E27FC236}">
                <a16:creationId xmlns="" xmlns:a16="http://schemas.microsoft.com/office/drawing/2014/main" id="{BB121425-717E-4318-970A-C3ED5B92E44F}"/>
              </a:ext>
            </a:extLst>
          </p:cNvPr>
          <p:cNvGrpSpPr/>
          <p:nvPr/>
        </p:nvGrpSpPr>
        <p:grpSpPr>
          <a:xfrm>
            <a:off x="5853961" y="1933498"/>
            <a:ext cx="39600" cy="39600"/>
            <a:chOff x="6428044" y="1473871"/>
            <a:chExt cx="39600" cy="39600"/>
          </a:xfrm>
        </p:grpSpPr>
        <p:cxnSp>
          <p:nvCxnSpPr>
            <p:cNvPr id="100" name="Gerader Verbinder 99">
              <a:extLst>
                <a:ext uri="{FF2B5EF4-FFF2-40B4-BE49-F238E27FC236}">
                  <a16:creationId xmlns="" xmlns:a16="http://schemas.microsoft.com/office/drawing/2014/main" id="{52DEB7A6-4EA3-4436-86EF-C683D311ED7B}"/>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01" name="Gerader Verbinder 100">
              <a:extLst>
                <a:ext uri="{FF2B5EF4-FFF2-40B4-BE49-F238E27FC236}">
                  <a16:creationId xmlns="" xmlns:a16="http://schemas.microsoft.com/office/drawing/2014/main" id="{D3DFB35C-5C9C-4625-B1B2-2C8310A85EDF}"/>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02" name="Gruppieren 101">
            <a:extLst>
              <a:ext uri="{FF2B5EF4-FFF2-40B4-BE49-F238E27FC236}">
                <a16:creationId xmlns="" xmlns:a16="http://schemas.microsoft.com/office/drawing/2014/main" id="{C0FEC27B-2907-4A33-9734-4C8E2E8E62CE}"/>
              </a:ext>
            </a:extLst>
          </p:cNvPr>
          <p:cNvGrpSpPr/>
          <p:nvPr/>
        </p:nvGrpSpPr>
        <p:grpSpPr>
          <a:xfrm>
            <a:off x="6125036" y="2035516"/>
            <a:ext cx="39600" cy="39600"/>
            <a:chOff x="6428044" y="1473871"/>
            <a:chExt cx="39600" cy="39600"/>
          </a:xfrm>
        </p:grpSpPr>
        <p:cxnSp>
          <p:nvCxnSpPr>
            <p:cNvPr id="103" name="Gerader Verbinder 102">
              <a:extLst>
                <a:ext uri="{FF2B5EF4-FFF2-40B4-BE49-F238E27FC236}">
                  <a16:creationId xmlns="" xmlns:a16="http://schemas.microsoft.com/office/drawing/2014/main" id="{C9EEE0D3-DF52-43AE-8DB0-CB9648CD3A20}"/>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04" name="Gerader Verbinder 103">
              <a:extLst>
                <a:ext uri="{FF2B5EF4-FFF2-40B4-BE49-F238E27FC236}">
                  <a16:creationId xmlns="" xmlns:a16="http://schemas.microsoft.com/office/drawing/2014/main" id="{32DD5A81-0BDE-4605-85A5-1509EC6D538C}"/>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05" name="Gruppieren 104">
            <a:extLst>
              <a:ext uri="{FF2B5EF4-FFF2-40B4-BE49-F238E27FC236}">
                <a16:creationId xmlns="" xmlns:a16="http://schemas.microsoft.com/office/drawing/2014/main" id="{3F9DE639-48AD-46EB-B5A8-3B24E339132E}"/>
              </a:ext>
            </a:extLst>
          </p:cNvPr>
          <p:cNvGrpSpPr/>
          <p:nvPr/>
        </p:nvGrpSpPr>
        <p:grpSpPr>
          <a:xfrm>
            <a:off x="6188169" y="2050332"/>
            <a:ext cx="39600" cy="39600"/>
            <a:chOff x="6428044" y="1473871"/>
            <a:chExt cx="39600" cy="39600"/>
          </a:xfrm>
        </p:grpSpPr>
        <p:cxnSp>
          <p:nvCxnSpPr>
            <p:cNvPr id="106" name="Gerader Verbinder 105">
              <a:extLst>
                <a:ext uri="{FF2B5EF4-FFF2-40B4-BE49-F238E27FC236}">
                  <a16:creationId xmlns="" xmlns:a16="http://schemas.microsoft.com/office/drawing/2014/main" id="{0C4EF4F2-194B-48AA-8745-FCC56B022C3E}"/>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07" name="Gerader Verbinder 106">
              <a:extLst>
                <a:ext uri="{FF2B5EF4-FFF2-40B4-BE49-F238E27FC236}">
                  <a16:creationId xmlns="" xmlns:a16="http://schemas.microsoft.com/office/drawing/2014/main" id="{DEECEF12-50F8-4A9E-9021-4B9BBD1359C2}"/>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08" name="Gruppieren 107">
            <a:extLst>
              <a:ext uri="{FF2B5EF4-FFF2-40B4-BE49-F238E27FC236}">
                <a16:creationId xmlns="" xmlns:a16="http://schemas.microsoft.com/office/drawing/2014/main" id="{3B63FC4F-C2EA-4567-9FC8-E559290A9964}"/>
              </a:ext>
            </a:extLst>
          </p:cNvPr>
          <p:cNvGrpSpPr/>
          <p:nvPr/>
        </p:nvGrpSpPr>
        <p:grpSpPr>
          <a:xfrm>
            <a:off x="6232130" y="2050332"/>
            <a:ext cx="39600" cy="39600"/>
            <a:chOff x="6428044" y="1473871"/>
            <a:chExt cx="39600" cy="39600"/>
          </a:xfrm>
        </p:grpSpPr>
        <p:cxnSp>
          <p:nvCxnSpPr>
            <p:cNvPr id="109" name="Gerader Verbinder 108">
              <a:extLst>
                <a:ext uri="{FF2B5EF4-FFF2-40B4-BE49-F238E27FC236}">
                  <a16:creationId xmlns="" xmlns:a16="http://schemas.microsoft.com/office/drawing/2014/main" id="{FFB1DED5-BE88-4A91-95A0-8C42395F75AA}"/>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10" name="Gerader Verbinder 109">
              <a:extLst>
                <a:ext uri="{FF2B5EF4-FFF2-40B4-BE49-F238E27FC236}">
                  <a16:creationId xmlns="" xmlns:a16="http://schemas.microsoft.com/office/drawing/2014/main" id="{94D9A869-F038-40CE-90D1-0F535EC78DC8}"/>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11" name="Gruppieren 110">
            <a:extLst>
              <a:ext uri="{FF2B5EF4-FFF2-40B4-BE49-F238E27FC236}">
                <a16:creationId xmlns="" xmlns:a16="http://schemas.microsoft.com/office/drawing/2014/main" id="{80EE4FD3-3A37-4F2B-9E80-655DB73D5E41}"/>
              </a:ext>
            </a:extLst>
          </p:cNvPr>
          <p:cNvGrpSpPr/>
          <p:nvPr/>
        </p:nvGrpSpPr>
        <p:grpSpPr>
          <a:xfrm>
            <a:off x="6398697" y="2148641"/>
            <a:ext cx="39600" cy="39600"/>
            <a:chOff x="6428044" y="1473871"/>
            <a:chExt cx="39600" cy="39600"/>
          </a:xfrm>
        </p:grpSpPr>
        <p:cxnSp>
          <p:nvCxnSpPr>
            <p:cNvPr id="112" name="Gerader Verbinder 111">
              <a:extLst>
                <a:ext uri="{FF2B5EF4-FFF2-40B4-BE49-F238E27FC236}">
                  <a16:creationId xmlns="" xmlns:a16="http://schemas.microsoft.com/office/drawing/2014/main" id="{567BB5E3-0CBA-454D-AEBD-AAE796D35224}"/>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13" name="Gerader Verbinder 112">
              <a:extLst>
                <a:ext uri="{FF2B5EF4-FFF2-40B4-BE49-F238E27FC236}">
                  <a16:creationId xmlns="" xmlns:a16="http://schemas.microsoft.com/office/drawing/2014/main" id="{25F4823B-DE2D-4085-93B1-3A0227FBB672}"/>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14" name="Gruppieren 113">
            <a:extLst>
              <a:ext uri="{FF2B5EF4-FFF2-40B4-BE49-F238E27FC236}">
                <a16:creationId xmlns="" xmlns:a16="http://schemas.microsoft.com/office/drawing/2014/main" id="{FEF56C47-7E4C-42F1-A4CD-82ADDC767A6A}"/>
              </a:ext>
            </a:extLst>
          </p:cNvPr>
          <p:cNvGrpSpPr/>
          <p:nvPr/>
        </p:nvGrpSpPr>
        <p:grpSpPr>
          <a:xfrm>
            <a:off x="6429008" y="2148795"/>
            <a:ext cx="39600" cy="39600"/>
            <a:chOff x="6428044" y="1473871"/>
            <a:chExt cx="39600" cy="39600"/>
          </a:xfrm>
        </p:grpSpPr>
        <p:cxnSp>
          <p:nvCxnSpPr>
            <p:cNvPr id="115" name="Gerader Verbinder 114">
              <a:extLst>
                <a:ext uri="{FF2B5EF4-FFF2-40B4-BE49-F238E27FC236}">
                  <a16:creationId xmlns="" xmlns:a16="http://schemas.microsoft.com/office/drawing/2014/main" id="{248E704D-CCFF-489A-97F3-F9C85FB020AB}"/>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16" name="Gerader Verbinder 115">
              <a:extLst>
                <a:ext uri="{FF2B5EF4-FFF2-40B4-BE49-F238E27FC236}">
                  <a16:creationId xmlns="" xmlns:a16="http://schemas.microsoft.com/office/drawing/2014/main" id="{3DD295BC-AFC9-4CCB-9E83-D79250C2691E}"/>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17" name="Gruppieren 116">
            <a:extLst>
              <a:ext uri="{FF2B5EF4-FFF2-40B4-BE49-F238E27FC236}">
                <a16:creationId xmlns="" xmlns:a16="http://schemas.microsoft.com/office/drawing/2014/main" id="{CB74EF50-988A-4BD2-A7EA-9FA76A32DF5D}"/>
              </a:ext>
            </a:extLst>
          </p:cNvPr>
          <p:cNvGrpSpPr/>
          <p:nvPr/>
        </p:nvGrpSpPr>
        <p:grpSpPr>
          <a:xfrm>
            <a:off x="6582208" y="2200172"/>
            <a:ext cx="39600" cy="39600"/>
            <a:chOff x="6428044" y="1473871"/>
            <a:chExt cx="39600" cy="39600"/>
          </a:xfrm>
        </p:grpSpPr>
        <p:cxnSp>
          <p:nvCxnSpPr>
            <p:cNvPr id="118" name="Gerader Verbinder 117">
              <a:extLst>
                <a:ext uri="{FF2B5EF4-FFF2-40B4-BE49-F238E27FC236}">
                  <a16:creationId xmlns="" xmlns:a16="http://schemas.microsoft.com/office/drawing/2014/main" id="{F72335B7-537F-428E-8082-050C08AB5942}"/>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19" name="Gerader Verbinder 118">
              <a:extLst>
                <a:ext uri="{FF2B5EF4-FFF2-40B4-BE49-F238E27FC236}">
                  <a16:creationId xmlns="" xmlns:a16="http://schemas.microsoft.com/office/drawing/2014/main" id="{C182CD47-46C2-4155-9EBD-B92A36F02FDB}"/>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20" name="Gruppieren 119">
            <a:extLst>
              <a:ext uri="{FF2B5EF4-FFF2-40B4-BE49-F238E27FC236}">
                <a16:creationId xmlns="" xmlns:a16="http://schemas.microsoft.com/office/drawing/2014/main" id="{0D8D9BA6-754D-44AE-A5C7-E467ADB2B5B2}"/>
              </a:ext>
            </a:extLst>
          </p:cNvPr>
          <p:cNvGrpSpPr/>
          <p:nvPr/>
        </p:nvGrpSpPr>
        <p:grpSpPr>
          <a:xfrm>
            <a:off x="6661293" y="2249671"/>
            <a:ext cx="39600" cy="39600"/>
            <a:chOff x="6428044" y="1473871"/>
            <a:chExt cx="39600" cy="39600"/>
          </a:xfrm>
        </p:grpSpPr>
        <p:cxnSp>
          <p:nvCxnSpPr>
            <p:cNvPr id="121" name="Gerader Verbinder 120">
              <a:extLst>
                <a:ext uri="{FF2B5EF4-FFF2-40B4-BE49-F238E27FC236}">
                  <a16:creationId xmlns="" xmlns:a16="http://schemas.microsoft.com/office/drawing/2014/main" id="{7E27CBDB-BB5D-44EA-849C-AC7BFAE86B7A}"/>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22" name="Gerader Verbinder 121">
              <a:extLst>
                <a:ext uri="{FF2B5EF4-FFF2-40B4-BE49-F238E27FC236}">
                  <a16:creationId xmlns="" xmlns:a16="http://schemas.microsoft.com/office/drawing/2014/main" id="{40093561-5C21-47A8-BD07-F84B7ABDD726}"/>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23" name="Gruppieren 122">
            <a:extLst>
              <a:ext uri="{FF2B5EF4-FFF2-40B4-BE49-F238E27FC236}">
                <a16:creationId xmlns="" xmlns:a16="http://schemas.microsoft.com/office/drawing/2014/main" id="{14BEEE04-2D35-4E96-A595-52F3005EA506}"/>
              </a:ext>
            </a:extLst>
          </p:cNvPr>
          <p:cNvGrpSpPr/>
          <p:nvPr/>
        </p:nvGrpSpPr>
        <p:grpSpPr>
          <a:xfrm>
            <a:off x="6608179" y="2224137"/>
            <a:ext cx="39600" cy="39600"/>
            <a:chOff x="6428044" y="1473871"/>
            <a:chExt cx="39600" cy="39600"/>
          </a:xfrm>
        </p:grpSpPr>
        <p:cxnSp>
          <p:nvCxnSpPr>
            <p:cNvPr id="124" name="Gerader Verbinder 123">
              <a:extLst>
                <a:ext uri="{FF2B5EF4-FFF2-40B4-BE49-F238E27FC236}">
                  <a16:creationId xmlns="" xmlns:a16="http://schemas.microsoft.com/office/drawing/2014/main" id="{5DE2AC6F-15E4-4C69-841D-D51C8E5DC6D6}"/>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25" name="Gerader Verbinder 124">
              <a:extLst>
                <a:ext uri="{FF2B5EF4-FFF2-40B4-BE49-F238E27FC236}">
                  <a16:creationId xmlns="" xmlns:a16="http://schemas.microsoft.com/office/drawing/2014/main" id="{EBB34901-FE49-41C9-B5B1-BE6F21C85BED}"/>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26" name="Gruppieren 125">
            <a:extLst>
              <a:ext uri="{FF2B5EF4-FFF2-40B4-BE49-F238E27FC236}">
                <a16:creationId xmlns="" xmlns:a16="http://schemas.microsoft.com/office/drawing/2014/main" id="{DD251BAD-D118-4BAF-9291-6B9FE1F8AD0D}"/>
              </a:ext>
            </a:extLst>
          </p:cNvPr>
          <p:cNvGrpSpPr/>
          <p:nvPr/>
        </p:nvGrpSpPr>
        <p:grpSpPr>
          <a:xfrm>
            <a:off x="6736247" y="2269864"/>
            <a:ext cx="39600" cy="39600"/>
            <a:chOff x="6428044" y="1473871"/>
            <a:chExt cx="39600" cy="39600"/>
          </a:xfrm>
        </p:grpSpPr>
        <p:cxnSp>
          <p:nvCxnSpPr>
            <p:cNvPr id="127" name="Gerader Verbinder 126">
              <a:extLst>
                <a:ext uri="{FF2B5EF4-FFF2-40B4-BE49-F238E27FC236}">
                  <a16:creationId xmlns="" xmlns:a16="http://schemas.microsoft.com/office/drawing/2014/main" id="{6B1525BE-3979-4544-80B1-260DE62198EC}"/>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28" name="Gerader Verbinder 127">
              <a:extLst>
                <a:ext uri="{FF2B5EF4-FFF2-40B4-BE49-F238E27FC236}">
                  <a16:creationId xmlns="" xmlns:a16="http://schemas.microsoft.com/office/drawing/2014/main" id="{1FDD001C-4168-4EA7-8212-629EE357EFED}"/>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29" name="Gruppieren 128">
            <a:extLst>
              <a:ext uri="{FF2B5EF4-FFF2-40B4-BE49-F238E27FC236}">
                <a16:creationId xmlns="" xmlns:a16="http://schemas.microsoft.com/office/drawing/2014/main" id="{E6935AB7-45FC-49AE-8EE8-879F3F503D2D}"/>
              </a:ext>
            </a:extLst>
          </p:cNvPr>
          <p:cNvGrpSpPr/>
          <p:nvPr/>
        </p:nvGrpSpPr>
        <p:grpSpPr>
          <a:xfrm>
            <a:off x="7748221" y="2641145"/>
            <a:ext cx="39600" cy="39600"/>
            <a:chOff x="6428044" y="1473871"/>
            <a:chExt cx="39600" cy="39600"/>
          </a:xfrm>
        </p:grpSpPr>
        <p:cxnSp>
          <p:nvCxnSpPr>
            <p:cNvPr id="130" name="Gerader Verbinder 129">
              <a:extLst>
                <a:ext uri="{FF2B5EF4-FFF2-40B4-BE49-F238E27FC236}">
                  <a16:creationId xmlns="" xmlns:a16="http://schemas.microsoft.com/office/drawing/2014/main" id="{5363CBE9-DE31-4757-8A98-8E420C101551}"/>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31" name="Gerader Verbinder 130">
              <a:extLst>
                <a:ext uri="{FF2B5EF4-FFF2-40B4-BE49-F238E27FC236}">
                  <a16:creationId xmlns="" xmlns:a16="http://schemas.microsoft.com/office/drawing/2014/main" id="{19537769-C524-4D64-B168-F47A0E36F835}"/>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32" name="Gruppieren 131">
            <a:extLst>
              <a:ext uri="{FF2B5EF4-FFF2-40B4-BE49-F238E27FC236}">
                <a16:creationId xmlns="" xmlns:a16="http://schemas.microsoft.com/office/drawing/2014/main" id="{8279E05F-1E1F-4006-A208-F07075495AE6}"/>
              </a:ext>
            </a:extLst>
          </p:cNvPr>
          <p:cNvGrpSpPr/>
          <p:nvPr/>
        </p:nvGrpSpPr>
        <p:grpSpPr>
          <a:xfrm>
            <a:off x="8471788" y="2700451"/>
            <a:ext cx="39600" cy="39600"/>
            <a:chOff x="6428044" y="1473871"/>
            <a:chExt cx="39600" cy="39600"/>
          </a:xfrm>
        </p:grpSpPr>
        <p:cxnSp>
          <p:nvCxnSpPr>
            <p:cNvPr id="133" name="Gerader Verbinder 132">
              <a:extLst>
                <a:ext uri="{FF2B5EF4-FFF2-40B4-BE49-F238E27FC236}">
                  <a16:creationId xmlns="" xmlns:a16="http://schemas.microsoft.com/office/drawing/2014/main" id="{F3B995D2-7F9D-40AC-ACBF-B4012B0EF371}"/>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34" name="Gerader Verbinder 133">
              <a:extLst>
                <a:ext uri="{FF2B5EF4-FFF2-40B4-BE49-F238E27FC236}">
                  <a16:creationId xmlns="" xmlns:a16="http://schemas.microsoft.com/office/drawing/2014/main" id="{3B3C4664-79C2-4251-A8A2-A531C628B0F1}"/>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35" name="Gruppieren 134">
            <a:extLst>
              <a:ext uri="{FF2B5EF4-FFF2-40B4-BE49-F238E27FC236}">
                <a16:creationId xmlns="" xmlns:a16="http://schemas.microsoft.com/office/drawing/2014/main" id="{72631C39-64D7-4797-9F7A-D502CD20A718}"/>
              </a:ext>
            </a:extLst>
          </p:cNvPr>
          <p:cNvGrpSpPr/>
          <p:nvPr/>
        </p:nvGrpSpPr>
        <p:grpSpPr>
          <a:xfrm>
            <a:off x="8251838" y="2700607"/>
            <a:ext cx="39600" cy="39600"/>
            <a:chOff x="6428044" y="1473871"/>
            <a:chExt cx="39600" cy="39600"/>
          </a:xfrm>
        </p:grpSpPr>
        <p:cxnSp>
          <p:nvCxnSpPr>
            <p:cNvPr id="136" name="Gerader Verbinder 135">
              <a:extLst>
                <a:ext uri="{FF2B5EF4-FFF2-40B4-BE49-F238E27FC236}">
                  <a16:creationId xmlns="" xmlns:a16="http://schemas.microsoft.com/office/drawing/2014/main" id="{CAE106F6-46CF-409B-8F10-33F7E15AEE49}"/>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37" name="Gerader Verbinder 136">
              <a:extLst>
                <a:ext uri="{FF2B5EF4-FFF2-40B4-BE49-F238E27FC236}">
                  <a16:creationId xmlns="" xmlns:a16="http://schemas.microsoft.com/office/drawing/2014/main" id="{680011CE-F806-4421-A0E2-ED74E654869B}"/>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38" name="Gruppieren 137">
            <a:extLst>
              <a:ext uri="{FF2B5EF4-FFF2-40B4-BE49-F238E27FC236}">
                <a16:creationId xmlns="" xmlns:a16="http://schemas.microsoft.com/office/drawing/2014/main" id="{F4D9205F-E41C-422C-854E-CDCAC45D076B}"/>
              </a:ext>
            </a:extLst>
          </p:cNvPr>
          <p:cNvGrpSpPr/>
          <p:nvPr/>
        </p:nvGrpSpPr>
        <p:grpSpPr>
          <a:xfrm>
            <a:off x="8408329" y="2700742"/>
            <a:ext cx="39600" cy="39600"/>
            <a:chOff x="6428044" y="1473871"/>
            <a:chExt cx="39600" cy="39600"/>
          </a:xfrm>
        </p:grpSpPr>
        <p:cxnSp>
          <p:nvCxnSpPr>
            <p:cNvPr id="139" name="Gerader Verbinder 138">
              <a:extLst>
                <a:ext uri="{FF2B5EF4-FFF2-40B4-BE49-F238E27FC236}">
                  <a16:creationId xmlns="" xmlns:a16="http://schemas.microsoft.com/office/drawing/2014/main" id="{788E1433-12EE-49A1-9CAD-8957FBCF11C1}"/>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40" name="Gerader Verbinder 139">
              <a:extLst>
                <a:ext uri="{FF2B5EF4-FFF2-40B4-BE49-F238E27FC236}">
                  <a16:creationId xmlns="" xmlns:a16="http://schemas.microsoft.com/office/drawing/2014/main" id="{D835BD20-4D75-4396-B5AF-A4D48B9BE7E3}"/>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41" name="Gruppieren 140">
            <a:extLst>
              <a:ext uri="{FF2B5EF4-FFF2-40B4-BE49-F238E27FC236}">
                <a16:creationId xmlns="" xmlns:a16="http://schemas.microsoft.com/office/drawing/2014/main" id="{D684B4B2-712A-48D7-9CD0-9D11E889E37D}"/>
              </a:ext>
            </a:extLst>
          </p:cNvPr>
          <p:cNvGrpSpPr/>
          <p:nvPr/>
        </p:nvGrpSpPr>
        <p:grpSpPr>
          <a:xfrm>
            <a:off x="8367575" y="2699588"/>
            <a:ext cx="39600" cy="39600"/>
            <a:chOff x="6428044" y="1473871"/>
            <a:chExt cx="39600" cy="39600"/>
          </a:xfrm>
        </p:grpSpPr>
        <p:cxnSp>
          <p:nvCxnSpPr>
            <p:cNvPr id="142" name="Gerader Verbinder 141">
              <a:extLst>
                <a:ext uri="{FF2B5EF4-FFF2-40B4-BE49-F238E27FC236}">
                  <a16:creationId xmlns="" xmlns:a16="http://schemas.microsoft.com/office/drawing/2014/main" id="{8A5419CE-7618-4393-BB10-EB1D08BB4B50}"/>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43" name="Gerader Verbinder 142">
              <a:extLst>
                <a:ext uri="{FF2B5EF4-FFF2-40B4-BE49-F238E27FC236}">
                  <a16:creationId xmlns="" xmlns:a16="http://schemas.microsoft.com/office/drawing/2014/main" id="{68F4BDEE-8C0C-45DD-8290-B05C87455262}"/>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44" name="Gruppieren 143">
            <a:extLst>
              <a:ext uri="{FF2B5EF4-FFF2-40B4-BE49-F238E27FC236}">
                <a16:creationId xmlns="" xmlns:a16="http://schemas.microsoft.com/office/drawing/2014/main" id="{6C6C053A-3429-4F88-9385-1EBF55B13FC1}"/>
              </a:ext>
            </a:extLst>
          </p:cNvPr>
          <p:cNvGrpSpPr/>
          <p:nvPr/>
        </p:nvGrpSpPr>
        <p:grpSpPr>
          <a:xfrm>
            <a:off x="8328747" y="2699501"/>
            <a:ext cx="39600" cy="39600"/>
            <a:chOff x="6428044" y="1473871"/>
            <a:chExt cx="39600" cy="39600"/>
          </a:xfrm>
        </p:grpSpPr>
        <p:cxnSp>
          <p:nvCxnSpPr>
            <p:cNvPr id="145" name="Gerader Verbinder 144">
              <a:extLst>
                <a:ext uri="{FF2B5EF4-FFF2-40B4-BE49-F238E27FC236}">
                  <a16:creationId xmlns="" xmlns:a16="http://schemas.microsoft.com/office/drawing/2014/main" id="{5272153D-296F-4E7B-8F86-603936146DB8}"/>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46" name="Gerader Verbinder 145">
              <a:extLst>
                <a:ext uri="{FF2B5EF4-FFF2-40B4-BE49-F238E27FC236}">
                  <a16:creationId xmlns="" xmlns:a16="http://schemas.microsoft.com/office/drawing/2014/main" id="{3A43ABA5-FD76-41BB-B10D-2CE778028F35}"/>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47" name="Gruppieren 146">
            <a:extLst>
              <a:ext uri="{FF2B5EF4-FFF2-40B4-BE49-F238E27FC236}">
                <a16:creationId xmlns="" xmlns:a16="http://schemas.microsoft.com/office/drawing/2014/main" id="{E1222593-E45B-4874-8C14-ABCF906B449C}"/>
              </a:ext>
            </a:extLst>
          </p:cNvPr>
          <p:cNvGrpSpPr/>
          <p:nvPr/>
        </p:nvGrpSpPr>
        <p:grpSpPr>
          <a:xfrm>
            <a:off x="8312704" y="2699588"/>
            <a:ext cx="39600" cy="39600"/>
            <a:chOff x="6428044" y="1473871"/>
            <a:chExt cx="39600" cy="39600"/>
          </a:xfrm>
        </p:grpSpPr>
        <p:cxnSp>
          <p:nvCxnSpPr>
            <p:cNvPr id="148" name="Gerader Verbinder 147">
              <a:extLst>
                <a:ext uri="{FF2B5EF4-FFF2-40B4-BE49-F238E27FC236}">
                  <a16:creationId xmlns="" xmlns:a16="http://schemas.microsoft.com/office/drawing/2014/main" id="{A1690B54-1286-4F0D-8826-42F816F70D64}"/>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49" name="Gerader Verbinder 148">
              <a:extLst>
                <a:ext uri="{FF2B5EF4-FFF2-40B4-BE49-F238E27FC236}">
                  <a16:creationId xmlns="" xmlns:a16="http://schemas.microsoft.com/office/drawing/2014/main" id="{DF57482D-40AA-4B75-9910-7303F61960D1}"/>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50" name="Gruppieren 149">
            <a:extLst>
              <a:ext uri="{FF2B5EF4-FFF2-40B4-BE49-F238E27FC236}">
                <a16:creationId xmlns="" xmlns:a16="http://schemas.microsoft.com/office/drawing/2014/main" id="{53A96434-008A-41DC-8C91-3060BB33CA4B}"/>
              </a:ext>
            </a:extLst>
          </p:cNvPr>
          <p:cNvGrpSpPr/>
          <p:nvPr/>
        </p:nvGrpSpPr>
        <p:grpSpPr>
          <a:xfrm>
            <a:off x="8299498" y="2699501"/>
            <a:ext cx="39600" cy="39600"/>
            <a:chOff x="6428044" y="1473871"/>
            <a:chExt cx="39600" cy="39600"/>
          </a:xfrm>
        </p:grpSpPr>
        <p:cxnSp>
          <p:nvCxnSpPr>
            <p:cNvPr id="151" name="Gerader Verbinder 150">
              <a:extLst>
                <a:ext uri="{FF2B5EF4-FFF2-40B4-BE49-F238E27FC236}">
                  <a16:creationId xmlns="" xmlns:a16="http://schemas.microsoft.com/office/drawing/2014/main" id="{DF501A02-532D-40EE-AEF6-E58F6A5DEE39}"/>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52" name="Gerader Verbinder 151">
              <a:extLst>
                <a:ext uri="{FF2B5EF4-FFF2-40B4-BE49-F238E27FC236}">
                  <a16:creationId xmlns="" xmlns:a16="http://schemas.microsoft.com/office/drawing/2014/main" id="{984CD32E-566F-4555-9830-FB9A8D420AE4}"/>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53" name="Gruppieren 152">
            <a:extLst>
              <a:ext uri="{FF2B5EF4-FFF2-40B4-BE49-F238E27FC236}">
                <a16:creationId xmlns="" xmlns:a16="http://schemas.microsoft.com/office/drawing/2014/main" id="{9B6E3063-62D5-4955-8118-5A3B3B2026E0}"/>
              </a:ext>
            </a:extLst>
          </p:cNvPr>
          <p:cNvGrpSpPr/>
          <p:nvPr/>
        </p:nvGrpSpPr>
        <p:grpSpPr>
          <a:xfrm>
            <a:off x="7774624" y="2643960"/>
            <a:ext cx="39600" cy="39600"/>
            <a:chOff x="6428044" y="1473871"/>
            <a:chExt cx="39600" cy="39600"/>
          </a:xfrm>
        </p:grpSpPr>
        <p:cxnSp>
          <p:nvCxnSpPr>
            <p:cNvPr id="154" name="Gerader Verbinder 153">
              <a:extLst>
                <a:ext uri="{FF2B5EF4-FFF2-40B4-BE49-F238E27FC236}">
                  <a16:creationId xmlns="" xmlns:a16="http://schemas.microsoft.com/office/drawing/2014/main" id="{5A9D6093-BAB4-4024-9988-07D47D737A04}"/>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55" name="Gerader Verbinder 154">
              <a:extLst>
                <a:ext uri="{FF2B5EF4-FFF2-40B4-BE49-F238E27FC236}">
                  <a16:creationId xmlns="" xmlns:a16="http://schemas.microsoft.com/office/drawing/2014/main" id="{177478A0-3019-498B-AD3C-565EB07593D7}"/>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56" name="Gruppieren 155">
            <a:extLst>
              <a:ext uri="{FF2B5EF4-FFF2-40B4-BE49-F238E27FC236}">
                <a16:creationId xmlns="" xmlns:a16="http://schemas.microsoft.com/office/drawing/2014/main" id="{DAFDDDAB-08E5-4875-8CB9-D49033B561CD}"/>
              </a:ext>
            </a:extLst>
          </p:cNvPr>
          <p:cNvGrpSpPr/>
          <p:nvPr/>
        </p:nvGrpSpPr>
        <p:grpSpPr>
          <a:xfrm>
            <a:off x="7826466" y="2663760"/>
            <a:ext cx="39600" cy="39600"/>
            <a:chOff x="6428044" y="1473871"/>
            <a:chExt cx="39600" cy="39600"/>
          </a:xfrm>
        </p:grpSpPr>
        <p:cxnSp>
          <p:nvCxnSpPr>
            <p:cNvPr id="157" name="Gerader Verbinder 156">
              <a:extLst>
                <a:ext uri="{FF2B5EF4-FFF2-40B4-BE49-F238E27FC236}">
                  <a16:creationId xmlns="" xmlns:a16="http://schemas.microsoft.com/office/drawing/2014/main" id="{33CA9848-13D6-42C7-BB61-AE35CB8B1ABC}"/>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58" name="Gerader Verbinder 157">
              <a:extLst>
                <a:ext uri="{FF2B5EF4-FFF2-40B4-BE49-F238E27FC236}">
                  <a16:creationId xmlns="" xmlns:a16="http://schemas.microsoft.com/office/drawing/2014/main" id="{89D6015D-A090-4C21-B61E-FCA556C692F1}"/>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59" name="Gruppieren 158">
            <a:extLst>
              <a:ext uri="{FF2B5EF4-FFF2-40B4-BE49-F238E27FC236}">
                <a16:creationId xmlns="" xmlns:a16="http://schemas.microsoft.com/office/drawing/2014/main" id="{69417307-7CB1-46F6-90FA-BCEE3FDC768A}"/>
              </a:ext>
            </a:extLst>
          </p:cNvPr>
          <p:cNvGrpSpPr/>
          <p:nvPr/>
        </p:nvGrpSpPr>
        <p:grpSpPr>
          <a:xfrm>
            <a:off x="7852803" y="2681905"/>
            <a:ext cx="39600" cy="39600"/>
            <a:chOff x="6428044" y="1473871"/>
            <a:chExt cx="39600" cy="39600"/>
          </a:xfrm>
        </p:grpSpPr>
        <p:cxnSp>
          <p:nvCxnSpPr>
            <p:cNvPr id="160" name="Gerader Verbinder 159">
              <a:extLst>
                <a:ext uri="{FF2B5EF4-FFF2-40B4-BE49-F238E27FC236}">
                  <a16:creationId xmlns="" xmlns:a16="http://schemas.microsoft.com/office/drawing/2014/main" id="{4DD7BCA9-5DA5-453B-90E1-D697823FB1DE}"/>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61" name="Gerader Verbinder 160">
              <a:extLst>
                <a:ext uri="{FF2B5EF4-FFF2-40B4-BE49-F238E27FC236}">
                  <a16:creationId xmlns="" xmlns:a16="http://schemas.microsoft.com/office/drawing/2014/main" id="{81081B5D-3FBD-4CED-A3C4-2362DE185A8E}"/>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62" name="Gruppieren 161">
            <a:extLst>
              <a:ext uri="{FF2B5EF4-FFF2-40B4-BE49-F238E27FC236}">
                <a16:creationId xmlns="" xmlns:a16="http://schemas.microsoft.com/office/drawing/2014/main" id="{19F39CB6-EC72-47C6-9F34-8A4CD43C899E}"/>
              </a:ext>
            </a:extLst>
          </p:cNvPr>
          <p:cNvGrpSpPr/>
          <p:nvPr/>
        </p:nvGrpSpPr>
        <p:grpSpPr>
          <a:xfrm>
            <a:off x="7865201" y="2680345"/>
            <a:ext cx="39600" cy="39600"/>
            <a:chOff x="6428044" y="1473871"/>
            <a:chExt cx="39600" cy="39600"/>
          </a:xfrm>
        </p:grpSpPr>
        <p:cxnSp>
          <p:nvCxnSpPr>
            <p:cNvPr id="163" name="Gerader Verbinder 162">
              <a:extLst>
                <a:ext uri="{FF2B5EF4-FFF2-40B4-BE49-F238E27FC236}">
                  <a16:creationId xmlns="" xmlns:a16="http://schemas.microsoft.com/office/drawing/2014/main" id="{1C80F9CA-EFFC-47A5-8EC9-9813DEB74213}"/>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64" name="Gerader Verbinder 163">
              <a:extLst>
                <a:ext uri="{FF2B5EF4-FFF2-40B4-BE49-F238E27FC236}">
                  <a16:creationId xmlns="" xmlns:a16="http://schemas.microsoft.com/office/drawing/2014/main" id="{8E41B915-EDAA-4714-B62F-B39D3B672C76}"/>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65" name="Gruppieren 164">
            <a:extLst>
              <a:ext uri="{FF2B5EF4-FFF2-40B4-BE49-F238E27FC236}">
                <a16:creationId xmlns="" xmlns:a16="http://schemas.microsoft.com/office/drawing/2014/main" id="{495FA7BE-6A03-4E6F-9784-7DE19DC64C86}"/>
              </a:ext>
            </a:extLst>
          </p:cNvPr>
          <p:cNvGrpSpPr/>
          <p:nvPr/>
        </p:nvGrpSpPr>
        <p:grpSpPr>
          <a:xfrm>
            <a:off x="7878325" y="2680345"/>
            <a:ext cx="39600" cy="39600"/>
            <a:chOff x="6428044" y="1473871"/>
            <a:chExt cx="39600" cy="39600"/>
          </a:xfrm>
        </p:grpSpPr>
        <p:cxnSp>
          <p:nvCxnSpPr>
            <p:cNvPr id="166" name="Gerader Verbinder 165">
              <a:extLst>
                <a:ext uri="{FF2B5EF4-FFF2-40B4-BE49-F238E27FC236}">
                  <a16:creationId xmlns="" xmlns:a16="http://schemas.microsoft.com/office/drawing/2014/main" id="{F884E50D-74ED-45B1-A7AF-BC69A68D193C}"/>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67" name="Gerader Verbinder 166">
              <a:extLst>
                <a:ext uri="{FF2B5EF4-FFF2-40B4-BE49-F238E27FC236}">
                  <a16:creationId xmlns="" xmlns:a16="http://schemas.microsoft.com/office/drawing/2014/main" id="{781AEFCF-1DC9-4F72-8A42-92646917EFA1}"/>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68" name="Gruppieren 167">
            <a:extLst>
              <a:ext uri="{FF2B5EF4-FFF2-40B4-BE49-F238E27FC236}">
                <a16:creationId xmlns="" xmlns:a16="http://schemas.microsoft.com/office/drawing/2014/main" id="{01E5A10E-D4D6-42EE-9B18-4772F8EFABED}"/>
              </a:ext>
            </a:extLst>
          </p:cNvPr>
          <p:cNvGrpSpPr/>
          <p:nvPr/>
        </p:nvGrpSpPr>
        <p:grpSpPr>
          <a:xfrm>
            <a:off x="7895613" y="2680232"/>
            <a:ext cx="39600" cy="39600"/>
            <a:chOff x="6428044" y="1473871"/>
            <a:chExt cx="39600" cy="39600"/>
          </a:xfrm>
        </p:grpSpPr>
        <p:cxnSp>
          <p:nvCxnSpPr>
            <p:cNvPr id="169" name="Gerader Verbinder 168">
              <a:extLst>
                <a:ext uri="{FF2B5EF4-FFF2-40B4-BE49-F238E27FC236}">
                  <a16:creationId xmlns="" xmlns:a16="http://schemas.microsoft.com/office/drawing/2014/main" id="{545F5C83-469B-41F7-90D0-3EECF24D8778}"/>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70" name="Gerader Verbinder 169">
              <a:extLst>
                <a:ext uri="{FF2B5EF4-FFF2-40B4-BE49-F238E27FC236}">
                  <a16:creationId xmlns="" xmlns:a16="http://schemas.microsoft.com/office/drawing/2014/main" id="{C0E560D2-A584-476C-93A6-BE41CE7A37F4}"/>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71" name="Gruppieren 170">
            <a:extLst>
              <a:ext uri="{FF2B5EF4-FFF2-40B4-BE49-F238E27FC236}">
                <a16:creationId xmlns="" xmlns:a16="http://schemas.microsoft.com/office/drawing/2014/main" id="{12E54001-5C7E-4142-A64C-E4AD8954AA68}"/>
              </a:ext>
            </a:extLst>
          </p:cNvPr>
          <p:cNvGrpSpPr/>
          <p:nvPr/>
        </p:nvGrpSpPr>
        <p:grpSpPr>
          <a:xfrm>
            <a:off x="7904801" y="2681870"/>
            <a:ext cx="39600" cy="39600"/>
            <a:chOff x="6428044" y="1473871"/>
            <a:chExt cx="39600" cy="39600"/>
          </a:xfrm>
        </p:grpSpPr>
        <p:cxnSp>
          <p:nvCxnSpPr>
            <p:cNvPr id="172" name="Gerader Verbinder 171">
              <a:extLst>
                <a:ext uri="{FF2B5EF4-FFF2-40B4-BE49-F238E27FC236}">
                  <a16:creationId xmlns="" xmlns:a16="http://schemas.microsoft.com/office/drawing/2014/main" id="{A451BABD-1DC3-4ED0-AEFA-AFEABEFCEF79}"/>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73" name="Gerader Verbinder 172">
              <a:extLst>
                <a:ext uri="{FF2B5EF4-FFF2-40B4-BE49-F238E27FC236}">
                  <a16:creationId xmlns="" xmlns:a16="http://schemas.microsoft.com/office/drawing/2014/main" id="{74C79EFC-51F4-4CB9-9A1E-784BB7F44B9E}"/>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74" name="Gruppieren 173">
            <a:extLst>
              <a:ext uri="{FF2B5EF4-FFF2-40B4-BE49-F238E27FC236}">
                <a16:creationId xmlns="" xmlns:a16="http://schemas.microsoft.com/office/drawing/2014/main" id="{1EDFA06E-A20F-48C8-B49E-F2870324EC81}"/>
              </a:ext>
            </a:extLst>
          </p:cNvPr>
          <p:cNvGrpSpPr/>
          <p:nvPr/>
        </p:nvGrpSpPr>
        <p:grpSpPr>
          <a:xfrm>
            <a:off x="7925182" y="2680582"/>
            <a:ext cx="39600" cy="39600"/>
            <a:chOff x="6428044" y="1473871"/>
            <a:chExt cx="39600" cy="39600"/>
          </a:xfrm>
        </p:grpSpPr>
        <p:cxnSp>
          <p:nvCxnSpPr>
            <p:cNvPr id="175" name="Gerader Verbinder 174">
              <a:extLst>
                <a:ext uri="{FF2B5EF4-FFF2-40B4-BE49-F238E27FC236}">
                  <a16:creationId xmlns="" xmlns:a16="http://schemas.microsoft.com/office/drawing/2014/main" id="{6051586B-74CB-4930-8B9F-B5ACFC7F143E}"/>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76" name="Gerader Verbinder 175">
              <a:extLst>
                <a:ext uri="{FF2B5EF4-FFF2-40B4-BE49-F238E27FC236}">
                  <a16:creationId xmlns="" xmlns:a16="http://schemas.microsoft.com/office/drawing/2014/main" id="{2B6E8C62-9910-43D0-908C-17633F36ED73}"/>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77" name="Gruppieren 176">
            <a:extLst>
              <a:ext uri="{FF2B5EF4-FFF2-40B4-BE49-F238E27FC236}">
                <a16:creationId xmlns="" xmlns:a16="http://schemas.microsoft.com/office/drawing/2014/main" id="{C116D7F3-4240-4385-AA99-DA4DF0AC2271}"/>
              </a:ext>
            </a:extLst>
          </p:cNvPr>
          <p:cNvGrpSpPr/>
          <p:nvPr/>
        </p:nvGrpSpPr>
        <p:grpSpPr>
          <a:xfrm>
            <a:off x="7967975" y="2680077"/>
            <a:ext cx="39600" cy="39600"/>
            <a:chOff x="6428044" y="1473871"/>
            <a:chExt cx="39600" cy="39600"/>
          </a:xfrm>
        </p:grpSpPr>
        <p:cxnSp>
          <p:nvCxnSpPr>
            <p:cNvPr id="178" name="Gerader Verbinder 177">
              <a:extLst>
                <a:ext uri="{FF2B5EF4-FFF2-40B4-BE49-F238E27FC236}">
                  <a16:creationId xmlns="" xmlns:a16="http://schemas.microsoft.com/office/drawing/2014/main" id="{01E1F64D-861C-401D-B2E3-F5AC1F643ABD}"/>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79" name="Gerader Verbinder 178">
              <a:extLst>
                <a:ext uri="{FF2B5EF4-FFF2-40B4-BE49-F238E27FC236}">
                  <a16:creationId xmlns="" xmlns:a16="http://schemas.microsoft.com/office/drawing/2014/main" id="{2FEE65BE-8ADA-440F-87A7-073203293412}"/>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80" name="Gruppieren 179">
            <a:extLst>
              <a:ext uri="{FF2B5EF4-FFF2-40B4-BE49-F238E27FC236}">
                <a16:creationId xmlns="" xmlns:a16="http://schemas.microsoft.com/office/drawing/2014/main" id="{422E4E7B-C782-4F56-9348-F8117D028F4C}"/>
              </a:ext>
            </a:extLst>
          </p:cNvPr>
          <p:cNvGrpSpPr/>
          <p:nvPr/>
        </p:nvGrpSpPr>
        <p:grpSpPr>
          <a:xfrm>
            <a:off x="7999702" y="2680232"/>
            <a:ext cx="39600" cy="39600"/>
            <a:chOff x="6428044" y="1473871"/>
            <a:chExt cx="39600" cy="39600"/>
          </a:xfrm>
        </p:grpSpPr>
        <p:cxnSp>
          <p:nvCxnSpPr>
            <p:cNvPr id="181" name="Gerader Verbinder 180">
              <a:extLst>
                <a:ext uri="{FF2B5EF4-FFF2-40B4-BE49-F238E27FC236}">
                  <a16:creationId xmlns="" xmlns:a16="http://schemas.microsoft.com/office/drawing/2014/main" id="{B0606231-4DFC-4DF9-B79A-AC1524EF6073}"/>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82" name="Gerader Verbinder 181">
              <a:extLst>
                <a:ext uri="{FF2B5EF4-FFF2-40B4-BE49-F238E27FC236}">
                  <a16:creationId xmlns="" xmlns:a16="http://schemas.microsoft.com/office/drawing/2014/main" id="{9F5E1416-3124-4294-A8C6-A95AE90A6322}"/>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83" name="Gruppieren 182">
            <a:extLst>
              <a:ext uri="{FF2B5EF4-FFF2-40B4-BE49-F238E27FC236}">
                <a16:creationId xmlns="" xmlns:a16="http://schemas.microsoft.com/office/drawing/2014/main" id="{4D8C0ADF-79FE-4CCE-A7A8-D22450CE26FF}"/>
              </a:ext>
            </a:extLst>
          </p:cNvPr>
          <p:cNvGrpSpPr/>
          <p:nvPr/>
        </p:nvGrpSpPr>
        <p:grpSpPr>
          <a:xfrm>
            <a:off x="8017648" y="2681426"/>
            <a:ext cx="39600" cy="39600"/>
            <a:chOff x="6428044" y="1473871"/>
            <a:chExt cx="39600" cy="39600"/>
          </a:xfrm>
        </p:grpSpPr>
        <p:cxnSp>
          <p:nvCxnSpPr>
            <p:cNvPr id="184" name="Gerader Verbinder 183">
              <a:extLst>
                <a:ext uri="{FF2B5EF4-FFF2-40B4-BE49-F238E27FC236}">
                  <a16:creationId xmlns="" xmlns:a16="http://schemas.microsoft.com/office/drawing/2014/main" id="{A44828E3-E2FA-4230-BD8C-11A86AA70B7B}"/>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85" name="Gerader Verbinder 184">
              <a:extLst>
                <a:ext uri="{FF2B5EF4-FFF2-40B4-BE49-F238E27FC236}">
                  <a16:creationId xmlns="" xmlns:a16="http://schemas.microsoft.com/office/drawing/2014/main" id="{9CB19C5C-4762-44C6-BC16-698C4A5A591A}"/>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86" name="Gruppieren 185">
            <a:extLst>
              <a:ext uri="{FF2B5EF4-FFF2-40B4-BE49-F238E27FC236}">
                <a16:creationId xmlns="" xmlns:a16="http://schemas.microsoft.com/office/drawing/2014/main" id="{5A0F44C7-8A4A-4E02-B6AC-B35288760593}"/>
              </a:ext>
            </a:extLst>
          </p:cNvPr>
          <p:cNvGrpSpPr/>
          <p:nvPr/>
        </p:nvGrpSpPr>
        <p:grpSpPr>
          <a:xfrm>
            <a:off x="8054867" y="2701170"/>
            <a:ext cx="39600" cy="39600"/>
            <a:chOff x="6428044" y="1473871"/>
            <a:chExt cx="39600" cy="39600"/>
          </a:xfrm>
        </p:grpSpPr>
        <p:cxnSp>
          <p:nvCxnSpPr>
            <p:cNvPr id="187" name="Gerader Verbinder 186">
              <a:extLst>
                <a:ext uri="{FF2B5EF4-FFF2-40B4-BE49-F238E27FC236}">
                  <a16:creationId xmlns="" xmlns:a16="http://schemas.microsoft.com/office/drawing/2014/main" id="{61CA8F19-4E83-4EA7-8AC7-DFF87722BFF1}"/>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88" name="Gerader Verbinder 187">
              <a:extLst>
                <a:ext uri="{FF2B5EF4-FFF2-40B4-BE49-F238E27FC236}">
                  <a16:creationId xmlns="" xmlns:a16="http://schemas.microsoft.com/office/drawing/2014/main" id="{16ECEE62-9F8D-47D7-8092-9A61DC9C2EA3}"/>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89" name="Gruppieren 188">
            <a:extLst>
              <a:ext uri="{FF2B5EF4-FFF2-40B4-BE49-F238E27FC236}">
                <a16:creationId xmlns="" xmlns:a16="http://schemas.microsoft.com/office/drawing/2014/main" id="{C5498107-8629-49B1-805E-4107FD04FB3F}"/>
              </a:ext>
            </a:extLst>
          </p:cNvPr>
          <p:cNvGrpSpPr/>
          <p:nvPr/>
        </p:nvGrpSpPr>
        <p:grpSpPr>
          <a:xfrm>
            <a:off x="8086302" y="2699583"/>
            <a:ext cx="39600" cy="39600"/>
            <a:chOff x="6428044" y="1473871"/>
            <a:chExt cx="39600" cy="39600"/>
          </a:xfrm>
        </p:grpSpPr>
        <p:cxnSp>
          <p:nvCxnSpPr>
            <p:cNvPr id="190" name="Gerader Verbinder 189">
              <a:extLst>
                <a:ext uri="{FF2B5EF4-FFF2-40B4-BE49-F238E27FC236}">
                  <a16:creationId xmlns="" xmlns:a16="http://schemas.microsoft.com/office/drawing/2014/main" id="{8D32BD01-62CA-4DDB-8C5F-8DC4E3B91BAD}"/>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91" name="Gerader Verbinder 190">
              <a:extLst>
                <a:ext uri="{FF2B5EF4-FFF2-40B4-BE49-F238E27FC236}">
                  <a16:creationId xmlns="" xmlns:a16="http://schemas.microsoft.com/office/drawing/2014/main" id="{E20BE8FB-C380-44A9-B551-85927DCEB6DD}"/>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92" name="Gruppieren 191">
            <a:extLst>
              <a:ext uri="{FF2B5EF4-FFF2-40B4-BE49-F238E27FC236}">
                <a16:creationId xmlns="" xmlns:a16="http://schemas.microsoft.com/office/drawing/2014/main" id="{E368E056-A070-444C-B289-404D6F4B2E76}"/>
              </a:ext>
            </a:extLst>
          </p:cNvPr>
          <p:cNvGrpSpPr/>
          <p:nvPr/>
        </p:nvGrpSpPr>
        <p:grpSpPr>
          <a:xfrm>
            <a:off x="8072143" y="2699588"/>
            <a:ext cx="39600" cy="39600"/>
            <a:chOff x="6428044" y="1473871"/>
            <a:chExt cx="39600" cy="39600"/>
          </a:xfrm>
        </p:grpSpPr>
        <p:cxnSp>
          <p:nvCxnSpPr>
            <p:cNvPr id="193" name="Gerader Verbinder 192">
              <a:extLst>
                <a:ext uri="{FF2B5EF4-FFF2-40B4-BE49-F238E27FC236}">
                  <a16:creationId xmlns="" xmlns:a16="http://schemas.microsoft.com/office/drawing/2014/main" id="{04522092-8AC2-4B8E-B958-B78AB470FCFA}"/>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94" name="Gerader Verbinder 193">
              <a:extLst>
                <a:ext uri="{FF2B5EF4-FFF2-40B4-BE49-F238E27FC236}">
                  <a16:creationId xmlns="" xmlns:a16="http://schemas.microsoft.com/office/drawing/2014/main" id="{C01B8475-95E8-4AE6-8BFF-BC006AB7802F}"/>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95" name="Gruppieren 194">
            <a:extLst>
              <a:ext uri="{FF2B5EF4-FFF2-40B4-BE49-F238E27FC236}">
                <a16:creationId xmlns="" xmlns:a16="http://schemas.microsoft.com/office/drawing/2014/main" id="{727BFAA0-60E8-410F-AF19-84B036988B12}"/>
              </a:ext>
            </a:extLst>
          </p:cNvPr>
          <p:cNvGrpSpPr/>
          <p:nvPr/>
        </p:nvGrpSpPr>
        <p:grpSpPr>
          <a:xfrm>
            <a:off x="8112835" y="2700098"/>
            <a:ext cx="39600" cy="39600"/>
            <a:chOff x="6428044" y="1473871"/>
            <a:chExt cx="39600" cy="39600"/>
          </a:xfrm>
        </p:grpSpPr>
        <p:cxnSp>
          <p:nvCxnSpPr>
            <p:cNvPr id="196" name="Gerader Verbinder 195">
              <a:extLst>
                <a:ext uri="{FF2B5EF4-FFF2-40B4-BE49-F238E27FC236}">
                  <a16:creationId xmlns="" xmlns:a16="http://schemas.microsoft.com/office/drawing/2014/main" id="{1DFCC10A-F475-4F5B-9116-C11F412C74AD}"/>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97" name="Gerader Verbinder 196">
              <a:extLst>
                <a:ext uri="{FF2B5EF4-FFF2-40B4-BE49-F238E27FC236}">
                  <a16:creationId xmlns="" xmlns:a16="http://schemas.microsoft.com/office/drawing/2014/main" id="{6E36D875-9B1F-4576-A441-891EC169B0BB}"/>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98" name="Gruppieren 197">
            <a:extLst>
              <a:ext uri="{FF2B5EF4-FFF2-40B4-BE49-F238E27FC236}">
                <a16:creationId xmlns="" xmlns:a16="http://schemas.microsoft.com/office/drawing/2014/main" id="{DB1F1CF0-1D30-433C-AA38-CC72AD8FD6B0}"/>
              </a:ext>
            </a:extLst>
          </p:cNvPr>
          <p:cNvGrpSpPr/>
          <p:nvPr/>
        </p:nvGrpSpPr>
        <p:grpSpPr>
          <a:xfrm>
            <a:off x="8172044" y="2699454"/>
            <a:ext cx="39600" cy="39600"/>
            <a:chOff x="6428044" y="1473871"/>
            <a:chExt cx="39600" cy="39600"/>
          </a:xfrm>
        </p:grpSpPr>
        <p:cxnSp>
          <p:nvCxnSpPr>
            <p:cNvPr id="199" name="Gerader Verbinder 198">
              <a:extLst>
                <a:ext uri="{FF2B5EF4-FFF2-40B4-BE49-F238E27FC236}">
                  <a16:creationId xmlns="" xmlns:a16="http://schemas.microsoft.com/office/drawing/2014/main" id="{6210219B-1613-4F68-8810-3C881063A152}"/>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00" name="Gerader Verbinder 199">
              <a:extLst>
                <a:ext uri="{FF2B5EF4-FFF2-40B4-BE49-F238E27FC236}">
                  <a16:creationId xmlns="" xmlns:a16="http://schemas.microsoft.com/office/drawing/2014/main" id="{5E827758-928A-45C5-AF19-082940ADDEC4}"/>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01" name="Gruppieren 200">
            <a:extLst>
              <a:ext uri="{FF2B5EF4-FFF2-40B4-BE49-F238E27FC236}">
                <a16:creationId xmlns="" xmlns:a16="http://schemas.microsoft.com/office/drawing/2014/main" id="{15D2AC34-6321-4966-A643-CE32D0030592}"/>
              </a:ext>
            </a:extLst>
          </p:cNvPr>
          <p:cNvGrpSpPr/>
          <p:nvPr/>
        </p:nvGrpSpPr>
        <p:grpSpPr>
          <a:xfrm>
            <a:off x="8158600" y="2699583"/>
            <a:ext cx="39600" cy="39600"/>
            <a:chOff x="6428044" y="1473871"/>
            <a:chExt cx="39600" cy="39600"/>
          </a:xfrm>
        </p:grpSpPr>
        <p:cxnSp>
          <p:nvCxnSpPr>
            <p:cNvPr id="202" name="Gerader Verbinder 201">
              <a:extLst>
                <a:ext uri="{FF2B5EF4-FFF2-40B4-BE49-F238E27FC236}">
                  <a16:creationId xmlns="" xmlns:a16="http://schemas.microsoft.com/office/drawing/2014/main" id="{F49CC211-4813-4141-A771-41117B6D5794}"/>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03" name="Gerader Verbinder 202">
              <a:extLst>
                <a:ext uri="{FF2B5EF4-FFF2-40B4-BE49-F238E27FC236}">
                  <a16:creationId xmlns="" xmlns:a16="http://schemas.microsoft.com/office/drawing/2014/main" id="{4E9409CF-5751-41A0-A948-7B253EFACE0F}"/>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04" name="Gruppieren 203">
            <a:extLst>
              <a:ext uri="{FF2B5EF4-FFF2-40B4-BE49-F238E27FC236}">
                <a16:creationId xmlns="" xmlns:a16="http://schemas.microsoft.com/office/drawing/2014/main" id="{002E0F74-3F63-4BC9-85B5-0BCCFFD41E81}"/>
              </a:ext>
            </a:extLst>
          </p:cNvPr>
          <p:cNvGrpSpPr/>
          <p:nvPr/>
        </p:nvGrpSpPr>
        <p:grpSpPr>
          <a:xfrm>
            <a:off x="8136355" y="2699501"/>
            <a:ext cx="39600" cy="39600"/>
            <a:chOff x="6428044" y="1473871"/>
            <a:chExt cx="39600" cy="39600"/>
          </a:xfrm>
        </p:grpSpPr>
        <p:cxnSp>
          <p:nvCxnSpPr>
            <p:cNvPr id="205" name="Gerader Verbinder 204">
              <a:extLst>
                <a:ext uri="{FF2B5EF4-FFF2-40B4-BE49-F238E27FC236}">
                  <a16:creationId xmlns="" xmlns:a16="http://schemas.microsoft.com/office/drawing/2014/main" id="{468A3524-8530-47B4-87C5-651D0B05851E}"/>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06" name="Gerader Verbinder 205">
              <a:extLst>
                <a:ext uri="{FF2B5EF4-FFF2-40B4-BE49-F238E27FC236}">
                  <a16:creationId xmlns="" xmlns:a16="http://schemas.microsoft.com/office/drawing/2014/main" id="{68194033-8148-4876-9A0A-C6CF1E51791F}"/>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07" name="Gruppieren 206">
            <a:extLst>
              <a:ext uri="{FF2B5EF4-FFF2-40B4-BE49-F238E27FC236}">
                <a16:creationId xmlns="" xmlns:a16="http://schemas.microsoft.com/office/drawing/2014/main" id="{31BE440F-54CF-4787-9B2C-624EE0D32BDF}"/>
              </a:ext>
            </a:extLst>
          </p:cNvPr>
          <p:cNvGrpSpPr/>
          <p:nvPr/>
        </p:nvGrpSpPr>
        <p:grpSpPr>
          <a:xfrm>
            <a:off x="4258766" y="2401899"/>
            <a:ext cx="39600" cy="39600"/>
            <a:chOff x="6428044" y="1473871"/>
            <a:chExt cx="39600" cy="39600"/>
          </a:xfrm>
        </p:grpSpPr>
        <p:cxnSp>
          <p:nvCxnSpPr>
            <p:cNvPr id="208" name="Gerader Verbinder 207">
              <a:extLst>
                <a:ext uri="{FF2B5EF4-FFF2-40B4-BE49-F238E27FC236}">
                  <a16:creationId xmlns="" xmlns:a16="http://schemas.microsoft.com/office/drawing/2014/main" id="{85B872FD-9708-4363-B135-A4620A457DD8}"/>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09" name="Gerader Verbinder 208">
              <a:extLst>
                <a:ext uri="{FF2B5EF4-FFF2-40B4-BE49-F238E27FC236}">
                  <a16:creationId xmlns="" xmlns:a16="http://schemas.microsoft.com/office/drawing/2014/main" id="{F26E5F4B-2D79-497E-99CD-182545053B07}"/>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sp>
        <p:nvSpPr>
          <p:cNvPr id="7" name="Freihandform: Form 6">
            <a:extLst>
              <a:ext uri="{FF2B5EF4-FFF2-40B4-BE49-F238E27FC236}">
                <a16:creationId xmlns="" xmlns:a16="http://schemas.microsoft.com/office/drawing/2014/main" id="{EBAA87E1-4D48-442E-AD52-067F2B01ED64}"/>
              </a:ext>
            </a:extLst>
          </p:cNvPr>
          <p:cNvSpPr/>
          <p:nvPr/>
        </p:nvSpPr>
        <p:spPr>
          <a:xfrm>
            <a:off x="5081588" y="1683544"/>
            <a:ext cx="1257300" cy="528637"/>
          </a:xfrm>
          <a:custGeom>
            <a:avLst/>
            <a:gdLst>
              <a:gd name="connsiteX0" fmla="*/ 1257300 w 1257300"/>
              <a:gd name="connsiteY0" fmla="*/ 528637 h 528637"/>
              <a:gd name="connsiteX1" fmla="*/ 1228725 w 1257300"/>
              <a:gd name="connsiteY1" fmla="*/ 500062 h 528637"/>
              <a:gd name="connsiteX2" fmla="*/ 1193006 w 1257300"/>
              <a:gd name="connsiteY2" fmla="*/ 500062 h 528637"/>
              <a:gd name="connsiteX3" fmla="*/ 1188243 w 1257300"/>
              <a:gd name="connsiteY3" fmla="*/ 495299 h 528637"/>
              <a:gd name="connsiteX4" fmla="*/ 1171575 w 1257300"/>
              <a:gd name="connsiteY4" fmla="*/ 495299 h 528637"/>
              <a:gd name="connsiteX5" fmla="*/ 1171575 w 1257300"/>
              <a:gd name="connsiteY5" fmla="*/ 476250 h 528637"/>
              <a:gd name="connsiteX6" fmla="*/ 1150143 w 1257300"/>
              <a:gd name="connsiteY6" fmla="*/ 476250 h 528637"/>
              <a:gd name="connsiteX7" fmla="*/ 1150143 w 1257300"/>
              <a:gd name="connsiteY7" fmla="*/ 461962 h 528637"/>
              <a:gd name="connsiteX8" fmla="*/ 1092993 w 1257300"/>
              <a:gd name="connsiteY8" fmla="*/ 461962 h 528637"/>
              <a:gd name="connsiteX9" fmla="*/ 1092993 w 1257300"/>
              <a:gd name="connsiteY9" fmla="*/ 447675 h 528637"/>
              <a:gd name="connsiteX10" fmla="*/ 1083468 w 1257300"/>
              <a:gd name="connsiteY10" fmla="*/ 447675 h 528637"/>
              <a:gd name="connsiteX11" fmla="*/ 1083468 w 1257300"/>
              <a:gd name="connsiteY11" fmla="*/ 411956 h 528637"/>
              <a:gd name="connsiteX12" fmla="*/ 1052512 w 1257300"/>
              <a:gd name="connsiteY12" fmla="*/ 411956 h 528637"/>
              <a:gd name="connsiteX13" fmla="*/ 1052512 w 1257300"/>
              <a:gd name="connsiteY13" fmla="*/ 395287 h 528637"/>
              <a:gd name="connsiteX14" fmla="*/ 900112 w 1257300"/>
              <a:gd name="connsiteY14" fmla="*/ 395287 h 528637"/>
              <a:gd name="connsiteX15" fmla="*/ 900112 w 1257300"/>
              <a:gd name="connsiteY15" fmla="*/ 395287 h 528637"/>
              <a:gd name="connsiteX16" fmla="*/ 881062 w 1257300"/>
              <a:gd name="connsiteY16" fmla="*/ 376237 h 528637"/>
              <a:gd name="connsiteX17" fmla="*/ 881062 w 1257300"/>
              <a:gd name="connsiteY17" fmla="*/ 364331 h 528637"/>
              <a:gd name="connsiteX18" fmla="*/ 850106 w 1257300"/>
              <a:gd name="connsiteY18" fmla="*/ 364331 h 528637"/>
              <a:gd name="connsiteX19" fmla="*/ 850106 w 1257300"/>
              <a:gd name="connsiteY19" fmla="*/ 347662 h 528637"/>
              <a:gd name="connsiteX20" fmla="*/ 821531 w 1257300"/>
              <a:gd name="connsiteY20" fmla="*/ 347662 h 528637"/>
              <a:gd name="connsiteX21" fmla="*/ 821531 w 1257300"/>
              <a:gd name="connsiteY21" fmla="*/ 338137 h 528637"/>
              <a:gd name="connsiteX22" fmla="*/ 795337 w 1257300"/>
              <a:gd name="connsiteY22" fmla="*/ 338137 h 528637"/>
              <a:gd name="connsiteX23" fmla="*/ 795337 w 1257300"/>
              <a:gd name="connsiteY23" fmla="*/ 316706 h 528637"/>
              <a:gd name="connsiteX24" fmla="*/ 721518 w 1257300"/>
              <a:gd name="connsiteY24" fmla="*/ 316706 h 528637"/>
              <a:gd name="connsiteX25" fmla="*/ 721518 w 1257300"/>
              <a:gd name="connsiteY25" fmla="*/ 300037 h 528637"/>
              <a:gd name="connsiteX26" fmla="*/ 685800 w 1257300"/>
              <a:gd name="connsiteY26" fmla="*/ 300037 h 528637"/>
              <a:gd name="connsiteX27" fmla="*/ 685800 w 1257300"/>
              <a:gd name="connsiteY27" fmla="*/ 271462 h 528637"/>
              <a:gd name="connsiteX28" fmla="*/ 640556 w 1257300"/>
              <a:gd name="connsiteY28" fmla="*/ 271462 h 528637"/>
              <a:gd name="connsiteX29" fmla="*/ 640556 w 1257300"/>
              <a:gd name="connsiteY29" fmla="*/ 252412 h 528637"/>
              <a:gd name="connsiteX30" fmla="*/ 588168 w 1257300"/>
              <a:gd name="connsiteY30" fmla="*/ 252412 h 528637"/>
              <a:gd name="connsiteX31" fmla="*/ 588168 w 1257300"/>
              <a:gd name="connsiteY31" fmla="*/ 235744 h 528637"/>
              <a:gd name="connsiteX32" fmla="*/ 545306 w 1257300"/>
              <a:gd name="connsiteY32" fmla="*/ 235744 h 528637"/>
              <a:gd name="connsiteX33" fmla="*/ 545306 w 1257300"/>
              <a:gd name="connsiteY33" fmla="*/ 221456 h 528637"/>
              <a:gd name="connsiteX34" fmla="*/ 490537 w 1257300"/>
              <a:gd name="connsiteY34" fmla="*/ 221456 h 528637"/>
              <a:gd name="connsiteX35" fmla="*/ 490537 w 1257300"/>
              <a:gd name="connsiteY35" fmla="*/ 207169 h 528637"/>
              <a:gd name="connsiteX36" fmla="*/ 433387 w 1257300"/>
              <a:gd name="connsiteY36" fmla="*/ 207169 h 528637"/>
              <a:gd name="connsiteX37" fmla="*/ 433387 w 1257300"/>
              <a:gd name="connsiteY37" fmla="*/ 207169 h 528637"/>
              <a:gd name="connsiteX38" fmla="*/ 419099 w 1257300"/>
              <a:gd name="connsiteY38" fmla="*/ 192881 h 528637"/>
              <a:gd name="connsiteX39" fmla="*/ 419099 w 1257300"/>
              <a:gd name="connsiteY39" fmla="*/ 171450 h 528637"/>
              <a:gd name="connsiteX40" fmla="*/ 390525 w 1257300"/>
              <a:gd name="connsiteY40" fmla="*/ 171450 h 528637"/>
              <a:gd name="connsiteX41" fmla="*/ 390525 w 1257300"/>
              <a:gd name="connsiteY41" fmla="*/ 159544 h 528637"/>
              <a:gd name="connsiteX42" fmla="*/ 369093 w 1257300"/>
              <a:gd name="connsiteY42" fmla="*/ 159544 h 528637"/>
              <a:gd name="connsiteX43" fmla="*/ 369093 w 1257300"/>
              <a:gd name="connsiteY43" fmla="*/ 145256 h 528637"/>
              <a:gd name="connsiteX44" fmla="*/ 316706 w 1257300"/>
              <a:gd name="connsiteY44" fmla="*/ 145256 h 528637"/>
              <a:gd name="connsiteX45" fmla="*/ 316706 w 1257300"/>
              <a:gd name="connsiteY45" fmla="*/ 130969 h 528637"/>
              <a:gd name="connsiteX46" fmla="*/ 311943 w 1257300"/>
              <a:gd name="connsiteY46" fmla="*/ 130969 h 528637"/>
              <a:gd name="connsiteX47" fmla="*/ 311943 w 1257300"/>
              <a:gd name="connsiteY47" fmla="*/ 109537 h 528637"/>
              <a:gd name="connsiteX48" fmla="*/ 223837 w 1257300"/>
              <a:gd name="connsiteY48" fmla="*/ 109537 h 528637"/>
              <a:gd name="connsiteX49" fmla="*/ 223837 w 1257300"/>
              <a:gd name="connsiteY49" fmla="*/ 100012 h 528637"/>
              <a:gd name="connsiteX50" fmla="*/ 159543 w 1257300"/>
              <a:gd name="connsiteY50" fmla="*/ 100012 h 528637"/>
              <a:gd name="connsiteX51" fmla="*/ 159543 w 1257300"/>
              <a:gd name="connsiteY51" fmla="*/ 83344 h 528637"/>
              <a:gd name="connsiteX52" fmla="*/ 145256 w 1257300"/>
              <a:gd name="connsiteY52" fmla="*/ 83344 h 528637"/>
              <a:gd name="connsiteX53" fmla="*/ 145256 w 1257300"/>
              <a:gd name="connsiteY53" fmla="*/ 73819 h 528637"/>
              <a:gd name="connsiteX54" fmla="*/ 123825 w 1257300"/>
              <a:gd name="connsiteY54" fmla="*/ 73819 h 528637"/>
              <a:gd name="connsiteX55" fmla="*/ 123825 w 1257300"/>
              <a:gd name="connsiteY55" fmla="*/ 45244 h 528637"/>
              <a:gd name="connsiteX56" fmla="*/ 114300 w 1257300"/>
              <a:gd name="connsiteY56" fmla="*/ 45244 h 528637"/>
              <a:gd name="connsiteX57" fmla="*/ 114300 w 1257300"/>
              <a:gd name="connsiteY57" fmla="*/ 30956 h 528637"/>
              <a:gd name="connsiteX58" fmla="*/ 78581 w 1257300"/>
              <a:gd name="connsiteY58" fmla="*/ 30956 h 528637"/>
              <a:gd name="connsiteX59" fmla="*/ 78581 w 1257300"/>
              <a:gd name="connsiteY59" fmla="*/ 21431 h 528637"/>
              <a:gd name="connsiteX60" fmla="*/ 59531 w 1257300"/>
              <a:gd name="connsiteY60" fmla="*/ 21431 h 528637"/>
              <a:gd name="connsiteX61" fmla="*/ 59531 w 1257300"/>
              <a:gd name="connsiteY61" fmla="*/ 0 h 528637"/>
              <a:gd name="connsiteX62" fmla="*/ 0 w 1257300"/>
              <a:gd name="connsiteY62" fmla="*/ 0 h 52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57300" h="528637">
                <a:moveTo>
                  <a:pt x="1257300" y="528637"/>
                </a:moveTo>
                <a:lnTo>
                  <a:pt x="1228725" y="500062"/>
                </a:lnTo>
                <a:lnTo>
                  <a:pt x="1193006" y="500062"/>
                </a:lnTo>
                <a:lnTo>
                  <a:pt x="1188243" y="495299"/>
                </a:lnTo>
                <a:lnTo>
                  <a:pt x="1171575" y="495299"/>
                </a:lnTo>
                <a:lnTo>
                  <a:pt x="1171575" y="476250"/>
                </a:lnTo>
                <a:lnTo>
                  <a:pt x="1150143" y="476250"/>
                </a:lnTo>
                <a:lnTo>
                  <a:pt x="1150143" y="461962"/>
                </a:lnTo>
                <a:lnTo>
                  <a:pt x="1092993" y="461962"/>
                </a:lnTo>
                <a:lnTo>
                  <a:pt x="1092993" y="447675"/>
                </a:lnTo>
                <a:lnTo>
                  <a:pt x="1083468" y="447675"/>
                </a:lnTo>
                <a:lnTo>
                  <a:pt x="1083468" y="411956"/>
                </a:lnTo>
                <a:lnTo>
                  <a:pt x="1052512" y="411956"/>
                </a:lnTo>
                <a:lnTo>
                  <a:pt x="1052512" y="395287"/>
                </a:lnTo>
                <a:lnTo>
                  <a:pt x="900112" y="395287"/>
                </a:lnTo>
                <a:lnTo>
                  <a:pt x="900112" y="395287"/>
                </a:lnTo>
                <a:lnTo>
                  <a:pt x="881062" y="376237"/>
                </a:lnTo>
                <a:lnTo>
                  <a:pt x="881062" y="364331"/>
                </a:lnTo>
                <a:lnTo>
                  <a:pt x="850106" y="364331"/>
                </a:lnTo>
                <a:lnTo>
                  <a:pt x="850106" y="347662"/>
                </a:lnTo>
                <a:lnTo>
                  <a:pt x="821531" y="347662"/>
                </a:lnTo>
                <a:lnTo>
                  <a:pt x="821531" y="338137"/>
                </a:lnTo>
                <a:lnTo>
                  <a:pt x="795337" y="338137"/>
                </a:lnTo>
                <a:lnTo>
                  <a:pt x="795337" y="316706"/>
                </a:lnTo>
                <a:lnTo>
                  <a:pt x="721518" y="316706"/>
                </a:lnTo>
                <a:lnTo>
                  <a:pt x="721518" y="300037"/>
                </a:lnTo>
                <a:lnTo>
                  <a:pt x="685800" y="300037"/>
                </a:lnTo>
                <a:lnTo>
                  <a:pt x="685800" y="271462"/>
                </a:lnTo>
                <a:lnTo>
                  <a:pt x="640556" y="271462"/>
                </a:lnTo>
                <a:lnTo>
                  <a:pt x="640556" y="252412"/>
                </a:lnTo>
                <a:lnTo>
                  <a:pt x="588168" y="252412"/>
                </a:lnTo>
                <a:lnTo>
                  <a:pt x="588168" y="235744"/>
                </a:lnTo>
                <a:lnTo>
                  <a:pt x="545306" y="235744"/>
                </a:lnTo>
                <a:lnTo>
                  <a:pt x="545306" y="221456"/>
                </a:lnTo>
                <a:lnTo>
                  <a:pt x="490537" y="221456"/>
                </a:lnTo>
                <a:lnTo>
                  <a:pt x="490537" y="207169"/>
                </a:lnTo>
                <a:lnTo>
                  <a:pt x="433387" y="207169"/>
                </a:lnTo>
                <a:lnTo>
                  <a:pt x="433387" y="207169"/>
                </a:lnTo>
                <a:lnTo>
                  <a:pt x="419099" y="192881"/>
                </a:lnTo>
                <a:lnTo>
                  <a:pt x="419099" y="171450"/>
                </a:lnTo>
                <a:lnTo>
                  <a:pt x="390525" y="171450"/>
                </a:lnTo>
                <a:lnTo>
                  <a:pt x="390525" y="159544"/>
                </a:lnTo>
                <a:lnTo>
                  <a:pt x="369093" y="159544"/>
                </a:lnTo>
                <a:lnTo>
                  <a:pt x="369093" y="145256"/>
                </a:lnTo>
                <a:lnTo>
                  <a:pt x="316706" y="145256"/>
                </a:lnTo>
                <a:lnTo>
                  <a:pt x="316706" y="130969"/>
                </a:lnTo>
                <a:lnTo>
                  <a:pt x="311943" y="130969"/>
                </a:lnTo>
                <a:lnTo>
                  <a:pt x="311943" y="109537"/>
                </a:lnTo>
                <a:lnTo>
                  <a:pt x="223837" y="109537"/>
                </a:lnTo>
                <a:lnTo>
                  <a:pt x="223837" y="100012"/>
                </a:lnTo>
                <a:lnTo>
                  <a:pt x="159543" y="100012"/>
                </a:lnTo>
                <a:lnTo>
                  <a:pt x="159543" y="83344"/>
                </a:lnTo>
                <a:lnTo>
                  <a:pt x="145256" y="83344"/>
                </a:lnTo>
                <a:lnTo>
                  <a:pt x="145256" y="73819"/>
                </a:lnTo>
                <a:lnTo>
                  <a:pt x="123825" y="73819"/>
                </a:lnTo>
                <a:lnTo>
                  <a:pt x="123825" y="45244"/>
                </a:lnTo>
                <a:lnTo>
                  <a:pt x="114300" y="45244"/>
                </a:lnTo>
                <a:lnTo>
                  <a:pt x="114300" y="30956"/>
                </a:lnTo>
                <a:lnTo>
                  <a:pt x="78581" y="30956"/>
                </a:lnTo>
                <a:lnTo>
                  <a:pt x="78581" y="21431"/>
                </a:lnTo>
                <a:lnTo>
                  <a:pt x="59531" y="21431"/>
                </a:lnTo>
                <a:lnTo>
                  <a:pt x="59531" y="0"/>
                </a:lnTo>
                <a:lnTo>
                  <a:pt x="0" y="0"/>
                </a:lnTo>
              </a:path>
            </a:pathLst>
          </a:custGeom>
          <a:no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210" name="Gruppieren 209">
            <a:extLst>
              <a:ext uri="{FF2B5EF4-FFF2-40B4-BE49-F238E27FC236}">
                <a16:creationId xmlns="" xmlns:a16="http://schemas.microsoft.com/office/drawing/2014/main" id="{CA9BC70B-E5DC-4618-82D7-6D1B84C5C827}"/>
              </a:ext>
            </a:extLst>
          </p:cNvPr>
          <p:cNvGrpSpPr/>
          <p:nvPr/>
        </p:nvGrpSpPr>
        <p:grpSpPr>
          <a:xfrm>
            <a:off x="4269732" y="2403635"/>
            <a:ext cx="39600" cy="39600"/>
            <a:chOff x="6428044" y="1473871"/>
            <a:chExt cx="39600" cy="39600"/>
          </a:xfrm>
        </p:grpSpPr>
        <p:cxnSp>
          <p:nvCxnSpPr>
            <p:cNvPr id="211" name="Gerader Verbinder 210">
              <a:extLst>
                <a:ext uri="{FF2B5EF4-FFF2-40B4-BE49-F238E27FC236}">
                  <a16:creationId xmlns="" xmlns:a16="http://schemas.microsoft.com/office/drawing/2014/main" id="{CCC72514-CA42-4728-99BB-FFDF92A14E1D}"/>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12" name="Gerader Verbinder 211">
              <a:extLst>
                <a:ext uri="{FF2B5EF4-FFF2-40B4-BE49-F238E27FC236}">
                  <a16:creationId xmlns="" xmlns:a16="http://schemas.microsoft.com/office/drawing/2014/main" id="{78AD8F34-2716-424D-8030-D1D1C1EC9C1C}"/>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13" name="Gruppieren 212">
            <a:extLst>
              <a:ext uri="{FF2B5EF4-FFF2-40B4-BE49-F238E27FC236}">
                <a16:creationId xmlns="" xmlns:a16="http://schemas.microsoft.com/office/drawing/2014/main" id="{6B83EB43-28AA-47C8-873C-873A0ACDCC4B}"/>
              </a:ext>
            </a:extLst>
          </p:cNvPr>
          <p:cNvGrpSpPr/>
          <p:nvPr/>
        </p:nvGrpSpPr>
        <p:grpSpPr>
          <a:xfrm>
            <a:off x="848498" y="1646591"/>
            <a:ext cx="39600" cy="39600"/>
            <a:chOff x="6428044" y="1473871"/>
            <a:chExt cx="39600" cy="39600"/>
          </a:xfrm>
        </p:grpSpPr>
        <p:cxnSp>
          <p:nvCxnSpPr>
            <p:cNvPr id="214" name="Gerader Verbinder 213">
              <a:extLst>
                <a:ext uri="{FF2B5EF4-FFF2-40B4-BE49-F238E27FC236}">
                  <a16:creationId xmlns="" xmlns:a16="http://schemas.microsoft.com/office/drawing/2014/main" id="{2226A62A-DAE5-491A-B3E6-7001206DC317}"/>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15" name="Gerader Verbinder 214">
              <a:extLst>
                <a:ext uri="{FF2B5EF4-FFF2-40B4-BE49-F238E27FC236}">
                  <a16:creationId xmlns="" xmlns:a16="http://schemas.microsoft.com/office/drawing/2014/main" id="{F62C6AF5-CE05-4D66-9EB2-F8E462C5A0BD}"/>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16" name="Gruppieren 215">
            <a:extLst>
              <a:ext uri="{FF2B5EF4-FFF2-40B4-BE49-F238E27FC236}">
                <a16:creationId xmlns="" xmlns:a16="http://schemas.microsoft.com/office/drawing/2014/main" id="{58786D4B-F6A0-4739-B2CD-A81E18C1460D}"/>
              </a:ext>
            </a:extLst>
          </p:cNvPr>
          <p:cNvGrpSpPr/>
          <p:nvPr/>
        </p:nvGrpSpPr>
        <p:grpSpPr>
          <a:xfrm>
            <a:off x="864394" y="1646401"/>
            <a:ext cx="39600" cy="39600"/>
            <a:chOff x="6428044" y="1473871"/>
            <a:chExt cx="39600" cy="39600"/>
          </a:xfrm>
        </p:grpSpPr>
        <p:cxnSp>
          <p:nvCxnSpPr>
            <p:cNvPr id="217" name="Gerader Verbinder 216">
              <a:extLst>
                <a:ext uri="{FF2B5EF4-FFF2-40B4-BE49-F238E27FC236}">
                  <a16:creationId xmlns="" xmlns:a16="http://schemas.microsoft.com/office/drawing/2014/main" id="{45E005CD-350E-4E1D-ABA4-AA0210F09DDE}"/>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18" name="Gerader Verbinder 217">
              <a:extLst>
                <a:ext uri="{FF2B5EF4-FFF2-40B4-BE49-F238E27FC236}">
                  <a16:creationId xmlns="" xmlns:a16="http://schemas.microsoft.com/office/drawing/2014/main" id="{B5E18573-D9A2-44CE-901E-F6B481D6B9EB}"/>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19" name="Gruppieren 218">
            <a:extLst>
              <a:ext uri="{FF2B5EF4-FFF2-40B4-BE49-F238E27FC236}">
                <a16:creationId xmlns="" xmlns:a16="http://schemas.microsoft.com/office/drawing/2014/main" id="{CE08D9E1-B050-45AB-92F2-0FFC78271B73}"/>
              </a:ext>
            </a:extLst>
          </p:cNvPr>
          <p:cNvGrpSpPr/>
          <p:nvPr/>
        </p:nvGrpSpPr>
        <p:grpSpPr>
          <a:xfrm>
            <a:off x="917064" y="1661363"/>
            <a:ext cx="39600" cy="39600"/>
            <a:chOff x="6428044" y="1473871"/>
            <a:chExt cx="39600" cy="39600"/>
          </a:xfrm>
        </p:grpSpPr>
        <p:cxnSp>
          <p:nvCxnSpPr>
            <p:cNvPr id="220" name="Gerader Verbinder 219">
              <a:extLst>
                <a:ext uri="{FF2B5EF4-FFF2-40B4-BE49-F238E27FC236}">
                  <a16:creationId xmlns="" xmlns:a16="http://schemas.microsoft.com/office/drawing/2014/main" id="{0A23B6C2-39AC-4533-A298-75E99335F05D}"/>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21" name="Gerader Verbinder 220">
              <a:extLst>
                <a:ext uri="{FF2B5EF4-FFF2-40B4-BE49-F238E27FC236}">
                  <a16:creationId xmlns="" xmlns:a16="http://schemas.microsoft.com/office/drawing/2014/main" id="{524D1C4F-6595-4752-973D-29B53586F68E}"/>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22" name="Gruppieren 221">
            <a:extLst>
              <a:ext uri="{FF2B5EF4-FFF2-40B4-BE49-F238E27FC236}">
                <a16:creationId xmlns="" xmlns:a16="http://schemas.microsoft.com/office/drawing/2014/main" id="{22132FCC-E6E4-4626-A5F3-A2BEC6C0B4F7}"/>
              </a:ext>
            </a:extLst>
          </p:cNvPr>
          <p:cNvGrpSpPr/>
          <p:nvPr/>
        </p:nvGrpSpPr>
        <p:grpSpPr>
          <a:xfrm>
            <a:off x="966910" y="1670367"/>
            <a:ext cx="39600" cy="39600"/>
            <a:chOff x="6428044" y="1473871"/>
            <a:chExt cx="39600" cy="39600"/>
          </a:xfrm>
        </p:grpSpPr>
        <p:cxnSp>
          <p:nvCxnSpPr>
            <p:cNvPr id="223" name="Gerader Verbinder 222">
              <a:extLst>
                <a:ext uri="{FF2B5EF4-FFF2-40B4-BE49-F238E27FC236}">
                  <a16:creationId xmlns="" xmlns:a16="http://schemas.microsoft.com/office/drawing/2014/main" id="{CF979703-B027-4230-9910-29591B6B14CD}"/>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24" name="Gerader Verbinder 223">
              <a:extLst>
                <a:ext uri="{FF2B5EF4-FFF2-40B4-BE49-F238E27FC236}">
                  <a16:creationId xmlns="" xmlns:a16="http://schemas.microsoft.com/office/drawing/2014/main" id="{7C48FF8A-DA09-4C35-BB17-23EB41CAA58E}"/>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25" name="Gruppieren 224">
            <a:extLst>
              <a:ext uri="{FF2B5EF4-FFF2-40B4-BE49-F238E27FC236}">
                <a16:creationId xmlns="" xmlns:a16="http://schemas.microsoft.com/office/drawing/2014/main" id="{458BB559-C0D4-4224-8F59-8359FD876558}"/>
              </a:ext>
            </a:extLst>
          </p:cNvPr>
          <p:cNvGrpSpPr/>
          <p:nvPr/>
        </p:nvGrpSpPr>
        <p:grpSpPr>
          <a:xfrm>
            <a:off x="1016395" y="1672141"/>
            <a:ext cx="39600" cy="39600"/>
            <a:chOff x="6428044" y="1473871"/>
            <a:chExt cx="39600" cy="39600"/>
          </a:xfrm>
        </p:grpSpPr>
        <p:cxnSp>
          <p:nvCxnSpPr>
            <p:cNvPr id="226" name="Gerader Verbinder 225">
              <a:extLst>
                <a:ext uri="{FF2B5EF4-FFF2-40B4-BE49-F238E27FC236}">
                  <a16:creationId xmlns="" xmlns:a16="http://schemas.microsoft.com/office/drawing/2014/main" id="{EF37E174-629E-4243-B402-67B4EAF1804E}"/>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27" name="Gerader Verbinder 226">
              <a:extLst>
                <a:ext uri="{FF2B5EF4-FFF2-40B4-BE49-F238E27FC236}">
                  <a16:creationId xmlns="" xmlns:a16="http://schemas.microsoft.com/office/drawing/2014/main" id="{E587349F-ED30-4D8B-BFD6-4484D0E66365}"/>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28" name="Gruppieren 227">
            <a:extLst>
              <a:ext uri="{FF2B5EF4-FFF2-40B4-BE49-F238E27FC236}">
                <a16:creationId xmlns="" xmlns:a16="http://schemas.microsoft.com/office/drawing/2014/main" id="{A9E1874A-DE70-46D4-BBDC-3301253EA075}"/>
              </a:ext>
            </a:extLst>
          </p:cNvPr>
          <p:cNvGrpSpPr/>
          <p:nvPr/>
        </p:nvGrpSpPr>
        <p:grpSpPr>
          <a:xfrm>
            <a:off x="1716340" y="1729907"/>
            <a:ext cx="39600" cy="39600"/>
            <a:chOff x="6428044" y="1473871"/>
            <a:chExt cx="39600" cy="39600"/>
          </a:xfrm>
        </p:grpSpPr>
        <p:cxnSp>
          <p:nvCxnSpPr>
            <p:cNvPr id="229" name="Gerader Verbinder 228">
              <a:extLst>
                <a:ext uri="{FF2B5EF4-FFF2-40B4-BE49-F238E27FC236}">
                  <a16:creationId xmlns="" xmlns:a16="http://schemas.microsoft.com/office/drawing/2014/main" id="{566CFEED-BE67-4E46-836D-8BB936492A71}"/>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30" name="Gerader Verbinder 229">
              <a:extLst>
                <a:ext uri="{FF2B5EF4-FFF2-40B4-BE49-F238E27FC236}">
                  <a16:creationId xmlns="" xmlns:a16="http://schemas.microsoft.com/office/drawing/2014/main" id="{3A004199-4E7F-4667-B68B-BE6B848AB080}"/>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31" name="Gruppieren 230">
            <a:extLst>
              <a:ext uri="{FF2B5EF4-FFF2-40B4-BE49-F238E27FC236}">
                <a16:creationId xmlns="" xmlns:a16="http://schemas.microsoft.com/office/drawing/2014/main" id="{B2B6785E-4996-4E98-A369-C5F27C196529}"/>
              </a:ext>
            </a:extLst>
          </p:cNvPr>
          <p:cNvGrpSpPr/>
          <p:nvPr/>
        </p:nvGrpSpPr>
        <p:grpSpPr>
          <a:xfrm>
            <a:off x="1240874" y="1670366"/>
            <a:ext cx="39600" cy="39600"/>
            <a:chOff x="6428044" y="1473871"/>
            <a:chExt cx="39600" cy="39600"/>
          </a:xfrm>
        </p:grpSpPr>
        <p:cxnSp>
          <p:nvCxnSpPr>
            <p:cNvPr id="232" name="Gerader Verbinder 231">
              <a:extLst>
                <a:ext uri="{FF2B5EF4-FFF2-40B4-BE49-F238E27FC236}">
                  <a16:creationId xmlns="" xmlns:a16="http://schemas.microsoft.com/office/drawing/2014/main" id="{D9F3BA64-D6C3-439C-A1E5-1E68B56BBB17}"/>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33" name="Gerader Verbinder 232">
              <a:extLst>
                <a:ext uri="{FF2B5EF4-FFF2-40B4-BE49-F238E27FC236}">
                  <a16:creationId xmlns="" xmlns:a16="http://schemas.microsoft.com/office/drawing/2014/main" id="{F4FBCF07-15B0-4C06-A101-434DCBA9356E}"/>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34" name="Gruppieren 233">
            <a:extLst>
              <a:ext uri="{FF2B5EF4-FFF2-40B4-BE49-F238E27FC236}">
                <a16:creationId xmlns="" xmlns:a16="http://schemas.microsoft.com/office/drawing/2014/main" id="{ABF3D73F-47F6-4C7D-9097-AE197F528A26}"/>
              </a:ext>
            </a:extLst>
          </p:cNvPr>
          <p:cNvGrpSpPr/>
          <p:nvPr/>
        </p:nvGrpSpPr>
        <p:grpSpPr>
          <a:xfrm>
            <a:off x="1297981" y="1670901"/>
            <a:ext cx="39600" cy="39600"/>
            <a:chOff x="6428044" y="1473871"/>
            <a:chExt cx="39600" cy="39600"/>
          </a:xfrm>
        </p:grpSpPr>
        <p:cxnSp>
          <p:nvCxnSpPr>
            <p:cNvPr id="235" name="Gerader Verbinder 234">
              <a:extLst>
                <a:ext uri="{FF2B5EF4-FFF2-40B4-BE49-F238E27FC236}">
                  <a16:creationId xmlns="" xmlns:a16="http://schemas.microsoft.com/office/drawing/2014/main" id="{BD785E52-C016-41A1-A034-911C04D3F717}"/>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36" name="Gerader Verbinder 235">
              <a:extLst>
                <a:ext uri="{FF2B5EF4-FFF2-40B4-BE49-F238E27FC236}">
                  <a16:creationId xmlns="" xmlns:a16="http://schemas.microsoft.com/office/drawing/2014/main" id="{73E6329C-AC58-4D1C-8E66-25E35BD2CE62}"/>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37" name="Gruppieren 236">
            <a:extLst>
              <a:ext uri="{FF2B5EF4-FFF2-40B4-BE49-F238E27FC236}">
                <a16:creationId xmlns="" xmlns:a16="http://schemas.microsoft.com/office/drawing/2014/main" id="{548353BE-AD50-44B7-AFB1-3602426CD49A}"/>
              </a:ext>
            </a:extLst>
          </p:cNvPr>
          <p:cNvGrpSpPr/>
          <p:nvPr/>
        </p:nvGrpSpPr>
        <p:grpSpPr>
          <a:xfrm>
            <a:off x="1086124" y="1670792"/>
            <a:ext cx="39600" cy="39600"/>
            <a:chOff x="6428044" y="1473871"/>
            <a:chExt cx="39600" cy="39600"/>
          </a:xfrm>
        </p:grpSpPr>
        <p:cxnSp>
          <p:nvCxnSpPr>
            <p:cNvPr id="238" name="Gerader Verbinder 237">
              <a:extLst>
                <a:ext uri="{FF2B5EF4-FFF2-40B4-BE49-F238E27FC236}">
                  <a16:creationId xmlns="" xmlns:a16="http://schemas.microsoft.com/office/drawing/2014/main" id="{15BC1250-013C-4B72-83B5-BF7FA27721B7}"/>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39" name="Gerader Verbinder 238">
              <a:extLst>
                <a:ext uri="{FF2B5EF4-FFF2-40B4-BE49-F238E27FC236}">
                  <a16:creationId xmlns="" xmlns:a16="http://schemas.microsoft.com/office/drawing/2014/main" id="{8FF8192F-A3EB-4500-B427-AFEA12ECB0E4}"/>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40" name="Gruppieren 239">
            <a:extLst>
              <a:ext uri="{FF2B5EF4-FFF2-40B4-BE49-F238E27FC236}">
                <a16:creationId xmlns="" xmlns:a16="http://schemas.microsoft.com/office/drawing/2014/main" id="{DC6D68F5-A372-44C0-BF8A-0E541AA38E6F}"/>
              </a:ext>
            </a:extLst>
          </p:cNvPr>
          <p:cNvGrpSpPr/>
          <p:nvPr/>
        </p:nvGrpSpPr>
        <p:grpSpPr>
          <a:xfrm>
            <a:off x="1127890" y="1670366"/>
            <a:ext cx="39600" cy="39600"/>
            <a:chOff x="6428044" y="1473871"/>
            <a:chExt cx="39600" cy="39600"/>
          </a:xfrm>
        </p:grpSpPr>
        <p:cxnSp>
          <p:nvCxnSpPr>
            <p:cNvPr id="241" name="Gerader Verbinder 240">
              <a:extLst>
                <a:ext uri="{FF2B5EF4-FFF2-40B4-BE49-F238E27FC236}">
                  <a16:creationId xmlns="" xmlns:a16="http://schemas.microsoft.com/office/drawing/2014/main" id="{9C1BCA04-D319-4461-8532-D1D06F8C8639}"/>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42" name="Gerader Verbinder 241">
              <a:extLst>
                <a:ext uri="{FF2B5EF4-FFF2-40B4-BE49-F238E27FC236}">
                  <a16:creationId xmlns="" xmlns:a16="http://schemas.microsoft.com/office/drawing/2014/main" id="{C672F7B5-986A-473C-9E02-FC8FE6B3A334}"/>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43" name="Gruppieren 242">
            <a:extLst>
              <a:ext uri="{FF2B5EF4-FFF2-40B4-BE49-F238E27FC236}">
                <a16:creationId xmlns="" xmlns:a16="http://schemas.microsoft.com/office/drawing/2014/main" id="{F0331EE5-594F-4C82-924A-52045CE6C64E}"/>
              </a:ext>
            </a:extLst>
          </p:cNvPr>
          <p:cNvGrpSpPr/>
          <p:nvPr/>
        </p:nvGrpSpPr>
        <p:grpSpPr>
          <a:xfrm>
            <a:off x="1145483" y="1670366"/>
            <a:ext cx="39600" cy="39600"/>
            <a:chOff x="6428044" y="1473871"/>
            <a:chExt cx="39600" cy="39600"/>
          </a:xfrm>
        </p:grpSpPr>
        <p:cxnSp>
          <p:nvCxnSpPr>
            <p:cNvPr id="244" name="Gerader Verbinder 243">
              <a:extLst>
                <a:ext uri="{FF2B5EF4-FFF2-40B4-BE49-F238E27FC236}">
                  <a16:creationId xmlns="" xmlns:a16="http://schemas.microsoft.com/office/drawing/2014/main" id="{2412E427-A3BE-4A13-9E3B-9EC09200A4AE}"/>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45" name="Gerader Verbinder 244">
              <a:extLst>
                <a:ext uri="{FF2B5EF4-FFF2-40B4-BE49-F238E27FC236}">
                  <a16:creationId xmlns="" xmlns:a16="http://schemas.microsoft.com/office/drawing/2014/main" id="{6FED9C77-C2DC-4A8D-AEE5-0D140A064A7A}"/>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46" name="Gruppieren 245">
            <a:extLst>
              <a:ext uri="{FF2B5EF4-FFF2-40B4-BE49-F238E27FC236}">
                <a16:creationId xmlns="" xmlns:a16="http://schemas.microsoft.com/office/drawing/2014/main" id="{A4F15231-8C36-46DE-8738-8085699D02DB}"/>
              </a:ext>
            </a:extLst>
          </p:cNvPr>
          <p:cNvGrpSpPr/>
          <p:nvPr/>
        </p:nvGrpSpPr>
        <p:grpSpPr>
          <a:xfrm>
            <a:off x="1137442" y="1670195"/>
            <a:ext cx="39600" cy="39600"/>
            <a:chOff x="6428044" y="1473871"/>
            <a:chExt cx="39600" cy="39600"/>
          </a:xfrm>
        </p:grpSpPr>
        <p:cxnSp>
          <p:nvCxnSpPr>
            <p:cNvPr id="247" name="Gerader Verbinder 246">
              <a:extLst>
                <a:ext uri="{FF2B5EF4-FFF2-40B4-BE49-F238E27FC236}">
                  <a16:creationId xmlns="" xmlns:a16="http://schemas.microsoft.com/office/drawing/2014/main" id="{40391FF9-FABA-4659-880D-222B00773085}"/>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48" name="Gerader Verbinder 247">
              <a:extLst>
                <a:ext uri="{FF2B5EF4-FFF2-40B4-BE49-F238E27FC236}">
                  <a16:creationId xmlns="" xmlns:a16="http://schemas.microsoft.com/office/drawing/2014/main" id="{27C11134-D85C-4B11-A3D0-AD7D97FB413B}"/>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49" name="Gruppieren 248">
            <a:extLst>
              <a:ext uri="{FF2B5EF4-FFF2-40B4-BE49-F238E27FC236}">
                <a16:creationId xmlns="" xmlns:a16="http://schemas.microsoft.com/office/drawing/2014/main" id="{476EA776-F0F1-41CB-95F9-5D1B68EC0F01}"/>
              </a:ext>
            </a:extLst>
          </p:cNvPr>
          <p:cNvGrpSpPr/>
          <p:nvPr/>
        </p:nvGrpSpPr>
        <p:grpSpPr>
          <a:xfrm>
            <a:off x="1095113" y="1672592"/>
            <a:ext cx="39600" cy="39600"/>
            <a:chOff x="6428044" y="1473871"/>
            <a:chExt cx="39600" cy="39600"/>
          </a:xfrm>
        </p:grpSpPr>
        <p:cxnSp>
          <p:nvCxnSpPr>
            <p:cNvPr id="250" name="Gerader Verbinder 249">
              <a:extLst>
                <a:ext uri="{FF2B5EF4-FFF2-40B4-BE49-F238E27FC236}">
                  <a16:creationId xmlns="" xmlns:a16="http://schemas.microsoft.com/office/drawing/2014/main" id="{C260F7F6-072A-4BDE-B0E6-B60847A8B562}"/>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51" name="Gerader Verbinder 250">
              <a:extLst>
                <a:ext uri="{FF2B5EF4-FFF2-40B4-BE49-F238E27FC236}">
                  <a16:creationId xmlns="" xmlns:a16="http://schemas.microsoft.com/office/drawing/2014/main" id="{445DF9F9-E8D9-4710-A70E-82D709F98E02}"/>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52" name="Gruppieren 251">
            <a:extLst>
              <a:ext uri="{FF2B5EF4-FFF2-40B4-BE49-F238E27FC236}">
                <a16:creationId xmlns="" xmlns:a16="http://schemas.microsoft.com/office/drawing/2014/main" id="{98465564-7C1A-479A-BACD-962C0D39DE3E}"/>
              </a:ext>
            </a:extLst>
          </p:cNvPr>
          <p:cNvGrpSpPr/>
          <p:nvPr/>
        </p:nvGrpSpPr>
        <p:grpSpPr>
          <a:xfrm>
            <a:off x="1831347" y="1774607"/>
            <a:ext cx="39600" cy="39600"/>
            <a:chOff x="6428044" y="1473871"/>
            <a:chExt cx="39600" cy="39600"/>
          </a:xfrm>
        </p:grpSpPr>
        <p:cxnSp>
          <p:nvCxnSpPr>
            <p:cNvPr id="253" name="Gerader Verbinder 252">
              <a:extLst>
                <a:ext uri="{FF2B5EF4-FFF2-40B4-BE49-F238E27FC236}">
                  <a16:creationId xmlns="" xmlns:a16="http://schemas.microsoft.com/office/drawing/2014/main" id="{DEEEED75-B797-45DB-AB0C-C395221F16E2}"/>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54" name="Gerader Verbinder 253">
              <a:extLst>
                <a:ext uri="{FF2B5EF4-FFF2-40B4-BE49-F238E27FC236}">
                  <a16:creationId xmlns="" xmlns:a16="http://schemas.microsoft.com/office/drawing/2014/main" id="{653FE1BB-E17A-4B8E-A5A2-724E687228D3}"/>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55" name="Gruppieren 254">
            <a:extLst>
              <a:ext uri="{FF2B5EF4-FFF2-40B4-BE49-F238E27FC236}">
                <a16:creationId xmlns="" xmlns:a16="http://schemas.microsoft.com/office/drawing/2014/main" id="{0EDE5E55-5A53-4D5C-B0E3-4C4857E816B5}"/>
              </a:ext>
            </a:extLst>
          </p:cNvPr>
          <p:cNvGrpSpPr/>
          <p:nvPr/>
        </p:nvGrpSpPr>
        <p:grpSpPr>
          <a:xfrm>
            <a:off x="2023335" y="1835194"/>
            <a:ext cx="39600" cy="39600"/>
            <a:chOff x="6428044" y="1473871"/>
            <a:chExt cx="39600" cy="39600"/>
          </a:xfrm>
        </p:grpSpPr>
        <p:cxnSp>
          <p:nvCxnSpPr>
            <p:cNvPr id="256" name="Gerader Verbinder 255">
              <a:extLst>
                <a:ext uri="{FF2B5EF4-FFF2-40B4-BE49-F238E27FC236}">
                  <a16:creationId xmlns="" xmlns:a16="http://schemas.microsoft.com/office/drawing/2014/main" id="{41E7D5E7-AC56-4DC9-A236-7618335C353B}"/>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57" name="Gerader Verbinder 256">
              <a:extLst>
                <a:ext uri="{FF2B5EF4-FFF2-40B4-BE49-F238E27FC236}">
                  <a16:creationId xmlns="" xmlns:a16="http://schemas.microsoft.com/office/drawing/2014/main" id="{A4FAB6C5-A341-41B5-B2B3-573CF6AC0997}"/>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58" name="Gruppieren 257">
            <a:extLst>
              <a:ext uri="{FF2B5EF4-FFF2-40B4-BE49-F238E27FC236}">
                <a16:creationId xmlns="" xmlns:a16="http://schemas.microsoft.com/office/drawing/2014/main" id="{43C9C88A-3D9B-4F0C-BD59-3BD7411C2647}"/>
              </a:ext>
            </a:extLst>
          </p:cNvPr>
          <p:cNvGrpSpPr/>
          <p:nvPr/>
        </p:nvGrpSpPr>
        <p:grpSpPr>
          <a:xfrm>
            <a:off x="4160471" y="2403207"/>
            <a:ext cx="39600" cy="39600"/>
            <a:chOff x="6428044" y="1473871"/>
            <a:chExt cx="39600" cy="39600"/>
          </a:xfrm>
        </p:grpSpPr>
        <p:cxnSp>
          <p:nvCxnSpPr>
            <p:cNvPr id="259" name="Gerader Verbinder 258">
              <a:extLst>
                <a:ext uri="{FF2B5EF4-FFF2-40B4-BE49-F238E27FC236}">
                  <a16:creationId xmlns="" xmlns:a16="http://schemas.microsoft.com/office/drawing/2014/main" id="{A980459E-0F33-4E37-A3D8-6176E8DE4D38}"/>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60" name="Gerader Verbinder 259">
              <a:extLst>
                <a:ext uri="{FF2B5EF4-FFF2-40B4-BE49-F238E27FC236}">
                  <a16:creationId xmlns="" xmlns:a16="http://schemas.microsoft.com/office/drawing/2014/main" id="{F58993A2-E2B8-4470-8E46-A4FB36BF8C2F}"/>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61" name="Gruppieren 260">
            <a:extLst>
              <a:ext uri="{FF2B5EF4-FFF2-40B4-BE49-F238E27FC236}">
                <a16:creationId xmlns="" xmlns:a16="http://schemas.microsoft.com/office/drawing/2014/main" id="{5780946F-FACC-4832-8147-C985DC6353C8}"/>
              </a:ext>
            </a:extLst>
          </p:cNvPr>
          <p:cNvGrpSpPr/>
          <p:nvPr/>
        </p:nvGrpSpPr>
        <p:grpSpPr>
          <a:xfrm>
            <a:off x="4142983" y="2403772"/>
            <a:ext cx="39600" cy="39600"/>
            <a:chOff x="6428044" y="1473871"/>
            <a:chExt cx="39600" cy="39600"/>
          </a:xfrm>
        </p:grpSpPr>
        <p:cxnSp>
          <p:nvCxnSpPr>
            <p:cNvPr id="262" name="Gerader Verbinder 261">
              <a:extLst>
                <a:ext uri="{FF2B5EF4-FFF2-40B4-BE49-F238E27FC236}">
                  <a16:creationId xmlns="" xmlns:a16="http://schemas.microsoft.com/office/drawing/2014/main" id="{AAC77432-D337-475B-ADB2-6BD0FA2BA1B0}"/>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63" name="Gerader Verbinder 262">
              <a:extLst>
                <a:ext uri="{FF2B5EF4-FFF2-40B4-BE49-F238E27FC236}">
                  <a16:creationId xmlns="" xmlns:a16="http://schemas.microsoft.com/office/drawing/2014/main" id="{0065AF32-D496-4892-B9DC-DA627F397269}"/>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64" name="Gruppieren 263">
            <a:extLst>
              <a:ext uri="{FF2B5EF4-FFF2-40B4-BE49-F238E27FC236}">
                <a16:creationId xmlns="" xmlns:a16="http://schemas.microsoft.com/office/drawing/2014/main" id="{476B23A9-0FBD-48FE-855D-034347B52C8E}"/>
              </a:ext>
            </a:extLst>
          </p:cNvPr>
          <p:cNvGrpSpPr/>
          <p:nvPr/>
        </p:nvGrpSpPr>
        <p:grpSpPr>
          <a:xfrm>
            <a:off x="4123841" y="2404218"/>
            <a:ext cx="39600" cy="39600"/>
            <a:chOff x="6428044" y="1473871"/>
            <a:chExt cx="39600" cy="39600"/>
          </a:xfrm>
        </p:grpSpPr>
        <p:cxnSp>
          <p:nvCxnSpPr>
            <p:cNvPr id="265" name="Gerader Verbinder 264">
              <a:extLst>
                <a:ext uri="{FF2B5EF4-FFF2-40B4-BE49-F238E27FC236}">
                  <a16:creationId xmlns="" xmlns:a16="http://schemas.microsoft.com/office/drawing/2014/main" id="{807807BF-80C0-455A-A44C-53998A4964C1}"/>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66" name="Gerader Verbinder 265">
              <a:extLst>
                <a:ext uri="{FF2B5EF4-FFF2-40B4-BE49-F238E27FC236}">
                  <a16:creationId xmlns="" xmlns:a16="http://schemas.microsoft.com/office/drawing/2014/main" id="{BE2A2873-BFFB-4F93-9DBA-3B8771369B4A}"/>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67" name="Gruppieren 266">
            <a:extLst>
              <a:ext uri="{FF2B5EF4-FFF2-40B4-BE49-F238E27FC236}">
                <a16:creationId xmlns="" xmlns:a16="http://schemas.microsoft.com/office/drawing/2014/main" id="{CF41EB76-4BEF-4584-AD29-7770C84E858D}"/>
              </a:ext>
            </a:extLst>
          </p:cNvPr>
          <p:cNvGrpSpPr/>
          <p:nvPr/>
        </p:nvGrpSpPr>
        <p:grpSpPr>
          <a:xfrm>
            <a:off x="4062563" y="2314226"/>
            <a:ext cx="39600" cy="39600"/>
            <a:chOff x="6428044" y="1473871"/>
            <a:chExt cx="39600" cy="39600"/>
          </a:xfrm>
        </p:grpSpPr>
        <p:cxnSp>
          <p:nvCxnSpPr>
            <p:cNvPr id="268" name="Gerader Verbinder 267">
              <a:extLst>
                <a:ext uri="{FF2B5EF4-FFF2-40B4-BE49-F238E27FC236}">
                  <a16:creationId xmlns="" xmlns:a16="http://schemas.microsoft.com/office/drawing/2014/main" id="{E4FB6FDC-CDA5-454E-BE40-54B0502F92C2}"/>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69" name="Gerader Verbinder 268">
              <a:extLst>
                <a:ext uri="{FF2B5EF4-FFF2-40B4-BE49-F238E27FC236}">
                  <a16:creationId xmlns="" xmlns:a16="http://schemas.microsoft.com/office/drawing/2014/main" id="{D381B3EC-05D5-4BB4-83C5-FD4EB344EC4A}"/>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70" name="Gruppieren 269">
            <a:extLst>
              <a:ext uri="{FF2B5EF4-FFF2-40B4-BE49-F238E27FC236}">
                <a16:creationId xmlns="" xmlns:a16="http://schemas.microsoft.com/office/drawing/2014/main" id="{08DE4FAB-62F1-41FB-8C99-D38BCC02D302}"/>
              </a:ext>
            </a:extLst>
          </p:cNvPr>
          <p:cNvGrpSpPr/>
          <p:nvPr/>
        </p:nvGrpSpPr>
        <p:grpSpPr>
          <a:xfrm>
            <a:off x="2415336" y="1950404"/>
            <a:ext cx="39600" cy="39600"/>
            <a:chOff x="6428044" y="1473871"/>
            <a:chExt cx="39600" cy="39600"/>
          </a:xfrm>
        </p:grpSpPr>
        <p:cxnSp>
          <p:nvCxnSpPr>
            <p:cNvPr id="271" name="Gerader Verbinder 270">
              <a:extLst>
                <a:ext uri="{FF2B5EF4-FFF2-40B4-BE49-F238E27FC236}">
                  <a16:creationId xmlns="" xmlns:a16="http://schemas.microsoft.com/office/drawing/2014/main" id="{1F004B01-CF9C-49BE-BDD0-AFBA8B5B0996}"/>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72" name="Gerader Verbinder 271">
              <a:extLst>
                <a:ext uri="{FF2B5EF4-FFF2-40B4-BE49-F238E27FC236}">
                  <a16:creationId xmlns="" xmlns:a16="http://schemas.microsoft.com/office/drawing/2014/main" id="{6B03C1E8-E21C-4DFF-B5A0-1601BF639E35}"/>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73" name="Gruppieren 272">
            <a:extLst>
              <a:ext uri="{FF2B5EF4-FFF2-40B4-BE49-F238E27FC236}">
                <a16:creationId xmlns="" xmlns:a16="http://schemas.microsoft.com/office/drawing/2014/main" id="{3B59C063-D55A-4904-88EA-9F14AE87D174}"/>
              </a:ext>
            </a:extLst>
          </p:cNvPr>
          <p:cNvGrpSpPr/>
          <p:nvPr/>
        </p:nvGrpSpPr>
        <p:grpSpPr>
          <a:xfrm>
            <a:off x="2623858" y="2028685"/>
            <a:ext cx="39600" cy="39600"/>
            <a:chOff x="6428044" y="1473871"/>
            <a:chExt cx="39600" cy="39600"/>
          </a:xfrm>
        </p:grpSpPr>
        <p:cxnSp>
          <p:nvCxnSpPr>
            <p:cNvPr id="274" name="Gerader Verbinder 273">
              <a:extLst>
                <a:ext uri="{FF2B5EF4-FFF2-40B4-BE49-F238E27FC236}">
                  <a16:creationId xmlns="" xmlns:a16="http://schemas.microsoft.com/office/drawing/2014/main" id="{F4F49A59-7402-4CCB-9B35-A3CC89699400}"/>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75" name="Gerader Verbinder 274">
              <a:extLst>
                <a:ext uri="{FF2B5EF4-FFF2-40B4-BE49-F238E27FC236}">
                  <a16:creationId xmlns="" xmlns:a16="http://schemas.microsoft.com/office/drawing/2014/main" id="{B77EC0D5-1B13-41B3-A49D-0041CB836B61}"/>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76" name="Gruppieren 275">
            <a:extLst>
              <a:ext uri="{FF2B5EF4-FFF2-40B4-BE49-F238E27FC236}">
                <a16:creationId xmlns="" xmlns:a16="http://schemas.microsoft.com/office/drawing/2014/main" id="{86C7BFE9-B8C0-4CC1-B636-A7944B9323BF}"/>
              </a:ext>
            </a:extLst>
          </p:cNvPr>
          <p:cNvGrpSpPr/>
          <p:nvPr/>
        </p:nvGrpSpPr>
        <p:grpSpPr>
          <a:xfrm>
            <a:off x="2824912" y="2076991"/>
            <a:ext cx="39600" cy="39600"/>
            <a:chOff x="6428044" y="1473871"/>
            <a:chExt cx="39600" cy="39600"/>
          </a:xfrm>
        </p:grpSpPr>
        <p:cxnSp>
          <p:nvCxnSpPr>
            <p:cNvPr id="277" name="Gerader Verbinder 276">
              <a:extLst>
                <a:ext uri="{FF2B5EF4-FFF2-40B4-BE49-F238E27FC236}">
                  <a16:creationId xmlns="" xmlns:a16="http://schemas.microsoft.com/office/drawing/2014/main" id="{29A1F210-CD29-45CA-85C0-C9C51EB2C0CE}"/>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78" name="Gerader Verbinder 277">
              <a:extLst>
                <a:ext uri="{FF2B5EF4-FFF2-40B4-BE49-F238E27FC236}">
                  <a16:creationId xmlns="" xmlns:a16="http://schemas.microsoft.com/office/drawing/2014/main" id="{54AB8BD3-1866-447C-B876-AAC695E585F5}"/>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79" name="Gruppieren 278">
            <a:extLst>
              <a:ext uri="{FF2B5EF4-FFF2-40B4-BE49-F238E27FC236}">
                <a16:creationId xmlns="" xmlns:a16="http://schemas.microsoft.com/office/drawing/2014/main" id="{3F9799A8-6100-46EB-881C-B1531E0628B9}"/>
              </a:ext>
            </a:extLst>
          </p:cNvPr>
          <p:cNvGrpSpPr/>
          <p:nvPr/>
        </p:nvGrpSpPr>
        <p:grpSpPr>
          <a:xfrm>
            <a:off x="3399801" y="2205198"/>
            <a:ext cx="39600" cy="39600"/>
            <a:chOff x="6428044" y="1473871"/>
            <a:chExt cx="39600" cy="39600"/>
          </a:xfrm>
        </p:grpSpPr>
        <p:cxnSp>
          <p:nvCxnSpPr>
            <p:cNvPr id="280" name="Gerader Verbinder 279">
              <a:extLst>
                <a:ext uri="{FF2B5EF4-FFF2-40B4-BE49-F238E27FC236}">
                  <a16:creationId xmlns="" xmlns:a16="http://schemas.microsoft.com/office/drawing/2014/main" id="{E4911269-2536-4561-87E6-5920541F9C62}"/>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81" name="Gerader Verbinder 280">
              <a:extLst>
                <a:ext uri="{FF2B5EF4-FFF2-40B4-BE49-F238E27FC236}">
                  <a16:creationId xmlns="" xmlns:a16="http://schemas.microsoft.com/office/drawing/2014/main" id="{400A34F3-B755-4579-8ABF-D653A6F8A672}"/>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82" name="Gruppieren 281">
            <a:extLst>
              <a:ext uri="{FF2B5EF4-FFF2-40B4-BE49-F238E27FC236}">
                <a16:creationId xmlns="" xmlns:a16="http://schemas.microsoft.com/office/drawing/2014/main" id="{9230A51D-D320-4F81-8444-F3B547A230F5}"/>
              </a:ext>
            </a:extLst>
          </p:cNvPr>
          <p:cNvGrpSpPr/>
          <p:nvPr/>
        </p:nvGrpSpPr>
        <p:grpSpPr>
          <a:xfrm>
            <a:off x="3429681" y="2205309"/>
            <a:ext cx="39600" cy="39600"/>
            <a:chOff x="6428044" y="1473871"/>
            <a:chExt cx="39600" cy="39600"/>
          </a:xfrm>
        </p:grpSpPr>
        <p:cxnSp>
          <p:nvCxnSpPr>
            <p:cNvPr id="283" name="Gerader Verbinder 282">
              <a:extLst>
                <a:ext uri="{FF2B5EF4-FFF2-40B4-BE49-F238E27FC236}">
                  <a16:creationId xmlns="" xmlns:a16="http://schemas.microsoft.com/office/drawing/2014/main" id="{15358FF4-EECA-4985-94B4-3735B9D564BC}"/>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84" name="Gerader Verbinder 283">
              <a:extLst>
                <a:ext uri="{FF2B5EF4-FFF2-40B4-BE49-F238E27FC236}">
                  <a16:creationId xmlns="" xmlns:a16="http://schemas.microsoft.com/office/drawing/2014/main" id="{B2D47731-18FE-47F6-BD5B-6D087BA6C0E1}"/>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85" name="Gruppieren 284">
            <a:extLst>
              <a:ext uri="{FF2B5EF4-FFF2-40B4-BE49-F238E27FC236}">
                <a16:creationId xmlns="" xmlns:a16="http://schemas.microsoft.com/office/drawing/2014/main" id="{1741D522-58DF-495F-BD69-D538B8FA519D}"/>
              </a:ext>
            </a:extLst>
          </p:cNvPr>
          <p:cNvGrpSpPr/>
          <p:nvPr/>
        </p:nvGrpSpPr>
        <p:grpSpPr>
          <a:xfrm>
            <a:off x="3587067" y="2240959"/>
            <a:ext cx="39600" cy="39600"/>
            <a:chOff x="6428044" y="1473871"/>
            <a:chExt cx="39600" cy="39600"/>
          </a:xfrm>
        </p:grpSpPr>
        <p:cxnSp>
          <p:nvCxnSpPr>
            <p:cNvPr id="286" name="Gerader Verbinder 285">
              <a:extLst>
                <a:ext uri="{FF2B5EF4-FFF2-40B4-BE49-F238E27FC236}">
                  <a16:creationId xmlns="" xmlns:a16="http://schemas.microsoft.com/office/drawing/2014/main" id="{22BE3642-E5C9-49A2-8426-AEE767213367}"/>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87" name="Gerader Verbinder 286">
              <a:extLst>
                <a:ext uri="{FF2B5EF4-FFF2-40B4-BE49-F238E27FC236}">
                  <a16:creationId xmlns="" xmlns:a16="http://schemas.microsoft.com/office/drawing/2014/main" id="{738AF6AF-EC2E-4466-8B62-5286615DFD4F}"/>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88" name="Gruppieren 287">
            <a:extLst>
              <a:ext uri="{FF2B5EF4-FFF2-40B4-BE49-F238E27FC236}">
                <a16:creationId xmlns="" xmlns:a16="http://schemas.microsoft.com/office/drawing/2014/main" id="{F5A891EF-DE81-4FB2-8AB9-6E175C15E8E0}"/>
              </a:ext>
            </a:extLst>
          </p:cNvPr>
          <p:cNvGrpSpPr/>
          <p:nvPr/>
        </p:nvGrpSpPr>
        <p:grpSpPr>
          <a:xfrm>
            <a:off x="3889529" y="2294845"/>
            <a:ext cx="39600" cy="39600"/>
            <a:chOff x="6428044" y="1473871"/>
            <a:chExt cx="39600" cy="39600"/>
          </a:xfrm>
        </p:grpSpPr>
        <p:cxnSp>
          <p:nvCxnSpPr>
            <p:cNvPr id="289" name="Gerader Verbinder 288">
              <a:extLst>
                <a:ext uri="{FF2B5EF4-FFF2-40B4-BE49-F238E27FC236}">
                  <a16:creationId xmlns="" xmlns:a16="http://schemas.microsoft.com/office/drawing/2014/main" id="{A9EAEA60-42CA-48BC-8915-4A71631E231A}"/>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90" name="Gerader Verbinder 289">
              <a:extLst>
                <a:ext uri="{FF2B5EF4-FFF2-40B4-BE49-F238E27FC236}">
                  <a16:creationId xmlns="" xmlns:a16="http://schemas.microsoft.com/office/drawing/2014/main" id="{54B3A546-D637-4592-BB2E-43D99FA5ACB5}"/>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91" name="Gruppieren 290">
            <a:extLst>
              <a:ext uri="{FF2B5EF4-FFF2-40B4-BE49-F238E27FC236}">
                <a16:creationId xmlns="" xmlns:a16="http://schemas.microsoft.com/office/drawing/2014/main" id="{395846E9-42E1-4B4E-B041-C55E9C2539D1}"/>
              </a:ext>
            </a:extLst>
          </p:cNvPr>
          <p:cNvGrpSpPr/>
          <p:nvPr/>
        </p:nvGrpSpPr>
        <p:grpSpPr>
          <a:xfrm>
            <a:off x="3627804" y="2248920"/>
            <a:ext cx="39600" cy="39600"/>
            <a:chOff x="6428044" y="1473871"/>
            <a:chExt cx="39600" cy="39600"/>
          </a:xfrm>
        </p:grpSpPr>
        <p:cxnSp>
          <p:nvCxnSpPr>
            <p:cNvPr id="292" name="Gerader Verbinder 291">
              <a:extLst>
                <a:ext uri="{FF2B5EF4-FFF2-40B4-BE49-F238E27FC236}">
                  <a16:creationId xmlns="" xmlns:a16="http://schemas.microsoft.com/office/drawing/2014/main" id="{B9CF43F4-65C1-451A-8E8E-35E330701B9C}"/>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93" name="Gerader Verbinder 292">
              <a:extLst>
                <a:ext uri="{FF2B5EF4-FFF2-40B4-BE49-F238E27FC236}">
                  <a16:creationId xmlns="" xmlns:a16="http://schemas.microsoft.com/office/drawing/2014/main" id="{7ADE7A64-B0A9-4824-8269-D6DAA0254C3B}"/>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94" name="Gruppieren 293">
            <a:extLst>
              <a:ext uri="{FF2B5EF4-FFF2-40B4-BE49-F238E27FC236}">
                <a16:creationId xmlns="" xmlns:a16="http://schemas.microsoft.com/office/drawing/2014/main" id="{D2602E95-9AA6-4C07-974E-58732FE3C506}"/>
              </a:ext>
            </a:extLst>
          </p:cNvPr>
          <p:cNvGrpSpPr/>
          <p:nvPr/>
        </p:nvGrpSpPr>
        <p:grpSpPr>
          <a:xfrm>
            <a:off x="3644923" y="2248920"/>
            <a:ext cx="39600" cy="39600"/>
            <a:chOff x="6428044" y="1473871"/>
            <a:chExt cx="39600" cy="39600"/>
          </a:xfrm>
        </p:grpSpPr>
        <p:cxnSp>
          <p:nvCxnSpPr>
            <p:cNvPr id="295" name="Gerader Verbinder 294">
              <a:extLst>
                <a:ext uri="{FF2B5EF4-FFF2-40B4-BE49-F238E27FC236}">
                  <a16:creationId xmlns="" xmlns:a16="http://schemas.microsoft.com/office/drawing/2014/main" id="{9340DEC9-C16E-44DE-802B-F629F554BE4A}"/>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96" name="Gerader Verbinder 295">
              <a:extLst>
                <a:ext uri="{FF2B5EF4-FFF2-40B4-BE49-F238E27FC236}">
                  <a16:creationId xmlns="" xmlns:a16="http://schemas.microsoft.com/office/drawing/2014/main" id="{6E753D9B-010E-4FC2-96EB-5CEE67B6D779}"/>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297" name="Gruppieren 296">
            <a:extLst>
              <a:ext uri="{FF2B5EF4-FFF2-40B4-BE49-F238E27FC236}">
                <a16:creationId xmlns="" xmlns:a16="http://schemas.microsoft.com/office/drawing/2014/main" id="{5FA5C2EB-5751-415C-A3C3-A13CB45FAF45}"/>
              </a:ext>
            </a:extLst>
          </p:cNvPr>
          <p:cNvGrpSpPr/>
          <p:nvPr/>
        </p:nvGrpSpPr>
        <p:grpSpPr>
          <a:xfrm>
            <a:off x="3694069" y="2258119"/>
            <a:ext cx="39600" cy="39600"/>
            <a:chOff x="6428044" y="1473871"/>
            <a:chExt cx="39600" cy="39600"/>
          </a:xfrm>
        </p:grpSpPr>
        <p:cxnSp>
          <p:nvCxnSpPr>
            <p:cNvPr id="298" name="Gerader Verbinder 297">
              <a:extLst>
                <a:ext uri="{FF2B5EF4-FFF2-40B4-BE49-F238E27FC236}">
                  <a16:creationId xmlns="" xmlns:a16="http://schemas.microsoft.com/office/drawing/2014/main" id="{4F1CB672-1290-4DD1-AC60-D7DA70A66210}"/>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99" name="Gerader Verbinder 298">
              <a:extLst>
                <a:ext uri="{FF2B5EF4-FFF2-40B4-BE49-F238E27FC236}">
                  <a16:creationId xmlns="" xmlns:a16="http://schemas.microsoft.com/office/drawing/2014/main" id="{92C4D2B1-9D1A-479A-BB4D-D41AB633D78B}"/>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300" name="Gruppieren 299">
            <a:extLst>
              <a:ext uri="{FF2B5EF4-FFF2-40B4-BE49-F238E27FC236}">
                <a16:creationId xmlns="" xmlns:a16="http://schemas.microsoft.com/office/drawing/2014/main" id="{5FDAC5CE-0C26-43F3-8166-021F21EE56F1}"/>
              </a:ext>
            </a:extLst>
          </p:cNvPr>
          <p:cNvGrpSpPr/>
          <p:nvPr/>
        </p:nvGrpSpPr>
        <p:grpSpPr>
          <a:xfrm>
            <a:off x="3728539" y="2259844"/>
            <a:ext cx="39600" cy="39600"/>
            <a:chOff x="6428044" y="1473871"/>
            <a:chExt cx="39600" cy="39600"/>
          </a:xfrm>
        </p:grpSpPr>
        <p:cxnSp>
          <p:nvCxnSpPr>
            <p:cNvPr id="301" name="Gerader Verbinder 300">
              <a:extLst>
                <a:ext uri="{FF2B5EF4-FFF2-40B4-BE49-F238E27FC236}">
                  <a16:creationId xmlns="" xmlns:a16="http://schemas.microsoft.com/office/drawing/2014/main" id="{87711E4D-3478-4D6F-B997-917A3ECE04CE}"/>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02" name="Gerader Verbinder 301">
              <a:extLst>
                <a:ext uri="{FF2B5EF4-FFF2-40B4-BE49-F238E27FC236}">
                  <a16:creationId xmlns="" xmlns:a16="http://schemas.microsoft.com/office/drawing/2014/main" id="{CE6C78C9-C57A-4D46-AD03-6907F20968F5}"/>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303" name="Gruppieren 302">
            <a:extLst>
              <a:ext uri="{FF2B5EF4-FFF2-40B4-BE49-F238E27FC236}">
                <a16:creationId xmlns="" xmlns:a16="http://schemas.microsoft.com/office/drawing/2014/main" id="{5A39D44D-1EE5-4790-A093-B8AE5CD54236}"/>
              </a:ext>
            </a:extLst>
          </p:cNvPr>
          <p:cNvGrpSpPr/>
          <p:nvPr/>
        </p:nvGrpSpPr>
        <p:grpSpPr>
          <a:xfrm>
            <a:off x="3755762" y="2281728"/>
            <a:ext cx="39600" cy="39600"/>
            <a:chOff x="6428044" y="1473871"/>
            <a:chExt cx="39600" cy="39600"/>
          </a:xfrm>
        </p:grpSpPr>
        <p:cxnSp>
          <p:nvCxnSpPr>
            <p:cNvPr id="304" name="Gerader Verbinder 303">
              <a:extLst>
                <a:ext uri="{FF2B5EF4-FFF2-40B4-BE49-F238E27FC236}">
                  <a16:creationId xmlns="" xmlns:a16="http://schemas.microsoft.com/office/drawing/2014/main" id="{F6A536D6-2D26-44BF-B1AC-AF15262691BC}"/>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05" name="Gerader Verbinder 304">
              <a:extLst>
                <a:ext uri="{FF2B5EF4-FFF2-40B4-BE49-F238E27FC236}">
                  <a16:creationId xmlns="" xmlns:a16="http://schemas.microsoft.com/office/drawing/2014/main" id="{CD2CDEA1-AE95-4A8C-8FD6-266B8502C142}"/>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309" name="Gruppieren 308">
            <a:extLst>
              <a:ext uri="{FF2B5EF4-FFF2-40B4-BE49-F238E27FC236}">
                <a16:creationId xmlns="" xmlns:a16="http://schemas.microsoft.com/office/drawing/2014/main" id="{AAA2C9A0-9C3A-4BDC-8AD3-689C5BAD3864}"/>
              </a:ext>
            </a:extLst>
          </p:cNvPr>
          <p:cNvGrpSpPr/>
          <p:nvPr/>
        </p:nvGrpSpPr>
        <p:grpSpPr>
          <a:xfrm>
            <a:off x="3739073" y="2274626"/>
            <a:ext cx="39600" cy="39600"/>
            <a:chOff x="6428044" y="1473871"/>
            <a:chExt cx="39600" cy="39600"/>
          </a:xfrm>
        </p:grpSpPr>
        <p:cxnSp>
          <p:nvCxnSpPr>
            <p:cNvPr id="310" name="Gerader Verbinder 309">
              <a:extLst>
                <a:ext uri="{FF2B5EF4-FFF2-40B4-BE49-F238E27FC236}">
                  <a16:creationId xmlns="" xmlns:a16="http://schemas.microsoft.com/office/drawing/2014/main" id="{911B7AA3-44BC-42D0-BEE0-7E5B14DC78BE}"/>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11" name="Gerader Verbinder 310">
              <a:extLst>
                <a:ext uri="{FF2B5EF4-FFF2-40B4-BE49-F238E27FC236}">
                  <a16:creationId xmlns="" xmlns:a16="http://schemas.microsoft.com/office/drawing/2014/main" id="{C7FC8F84-7291-4309-BA6A-48551536493A}"/>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312" name="Gruppieren 311">
            <a:extLst>
              <a:ext uri="{FF2B5EF4-FFF2-40B4-BE49-F238E27FC236}">
                <a16:creationId xmlns="" xmlns:a16="http://schemas.microsoft.com/office/drawing/2014/main" id="{51560748-1500-45BE-B9F9-023E2889602E}"/>
              </a:ext>
            </a:extLst>
          </p:cNvPr>
          <p:cNvGrpSpPr/>
          <p:nvPr/>
        </p:nvGrpSpPr>
        <p:grpSpPr>
          <a:xfrm>
            <a:off x="3867704" y="2296210"/>
            <a:ext cx="39600" cy="39600"/>
            <a:chOff x="6428044" y="1473871"/>
            <a:chExt cx="39600" cy="39600"/>
          </a:xfrm>
        </p:grpSpPr>
        <p:cxnSp>
          <p:nvCxnSpPr>
            <p:cNvPr id="313" name="Gerader Verbinder 312">
              <a:extLst>
                <a:ext uri="{FF2B5EF4-FFF2-40B4-BE49-F238E27FC236}">
                  <a16:creationId xmlns="" xmlns:a16="http://schemas.microsoft.com/office/drawing/2014/main" id="{DB446970-F6A0-4D69-AF31-386C6D50CCA9}"/>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14" name="Gerader Verbinder 313">
              <a:extLst>
                <a:ext uri="{FF2B5EF4-FFF2-40B4-BE49-F238E27FC236}">
                  <a16:creationId xmlns="" xmlns:a16="http://schemas.microsoft.com/office/drawing/2014/main" id="{4C5EE61B-AF0D-44EE-A978-8B64484C87A8}"/>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315" name="Gruppieren 314">
            <a:extLst>
              <a:ext uri="{FF2B5EF4-FFF2-40B4-BE49-F238E27FC236}">
                <a16:creationId xmlns="" xmlns:a16="http://schemas.microsoft.com/office/drawing/2014/main" id="{63E9A216-B2D0-44C1-B6EB-827D54E653FC}"/>
              </a:ext>
            </a:extLst>
          </p:cNvPr>
          <p:cNvGrpSpPr/>
          <p:nvPr/>
        </p:nvGrpSpPr>
        <p:grpSpPr>
          <a:xfrm>
            <a:off x="3972723" y="2317711"/>
            <a:ext cx="39600" cy="39600"/>
            <a:chOff x="6428044" y="1473871"/>
            <a:chExt cx="39600" cy="39600"/>
          </a:xfrm>
        </p:grpSpPr>
        <p:cxnSp>
          <p:nvCxnSpPr>
            <p:cNvPr id="316" name="Gerader Verbinder 315">
              <a:extLst>
                <a:ext uri="{FF2B5EF4-FFF2-40B4-BE49-F238E27FC236}">
                  <a16:creationId xmlns="" xmlns:a16="http://schemas.microsoft.com/office/drawing/2014/main" id="{43C8F07E-4DCD-4695-BBA4-7FFBD2EF918D}"/>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17" name="Gerader Verbinder 316">
              <a:extLst>
                <a:ext uri="{FF2B5EF4-FFF2-40B4-BE49-F238E27FC236}">
                  <a16:creationId xmlns="" xmlns:a16="http://schemas.microsoft.com/office/drawing/2014/main" id="{6A9EE917-8A4D-407B-BE79-D6C872576F11}"/>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318" name="Gruppieren 317">
            <a:extLst>
              <a:ext uri="{FF2B5EF4-FFF2-40B4-BE49-F238E27FC236}">
                <a16:creationId xmlns="" xmlns:a16="http://schemas.microsoft.com/office/drawing/2014/main" id="{38CD2EED-B817-4029-B7FF-9AF65C71F953}"/>
              </a:ext>
            </a:extLst>
          </p:cNvPr>
          <p:cNvGrpSpPr/>
          <p:nvPr/>
        </p:nvGrpSpPr>
        <p:grpSpPr>
          <a:xfrm>
            <a:off x="4008746" y="2314691"/>
            <a:ext cx="39600" cy="39600"/>
            <a:chOff x="6428044" y="1473871"/>
            <a:chExt cx="39600" cy="39600"/>
          </a:xfrm>
        </p:grpSpPr>
        <p:cxnSp>
          <p:nvCxnSpPr>
            <p:cNvPr id="319" name="Gerader Verbinder 318">
              <a:extLst>
                <a:ext uri="{FF2B5EF4-FFF2-40B4-BE49-F238E27FC236}">
                  <a16:creationId xmlns="" xmlns:a16="http://schemas.microsoft.com/office/drawing/2014/main" id="{0833F971-8CB8-4458-8BB0-165FF983B81E}"/>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20" name="Gerader Verbinder 319">
              <a:extLst>
                <a:ext uri="{FF2B5EF4-FFF2-40B4-BE49-F238E27FC236}">
                  <a16:creationId xmlns="" xmlns:a16="http://schemas.microsoft.com/office/drawing/2014/main" id="{78A81A7D-7E26-4584-B3C9-19ADF189717B}"/>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321" name="Gruppieren 320">
            <a:extLst>
              <a:ext uri="{FF2B5EF4-FFF2-40B4-BE49-F238E27FC236}">
                <a16:creationId xmlns="" xmlns:a16="http://schemas.microsoft.com/office/drawing/2014/main" id="{85A1574E-B274-4CEC-B022-26AA34E07C4F}"/>
              </a:ext>
            </a:extLst>
          </p:cNvPr>
          <p:cNvGrpSpPr/>
          <p:nvPr/>
        </p:nvGrpSpPr>
        <p:grpSpPr>
          <a:xfrm>
            <a:off x="4030492" y="2315137"/>
            <a:ext cx="39600" cy="39600"/>
            <a:chOff x="6428044" y="1473871"/>
            <a:chExt cx="39600" cy="39600"/>
          </a:xfrm>
        </p:grpSpPr>
        <p:cxnSp>
          <p:nvCxnSpPr>
            <p:cNvPr id="322" name="Gerader Verbinder 321">
              <a:extLst>
                <a:ext uri="{FF2B5EF4-FFF2-40B4-BE49-F238E27FC236}">
                  <a16:creationId xmlns="" xmlns:a16="http://schemas.microsoft.com/office/drawing/2014/main" id="{7F6D5208-3539-4DEE-87C6-77812B8A8847}"/>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23" name="Gerader Verbinder 322">
              <a:extLst>
                <a:ext uri="{FF2B5EF4-FFF2-40B4-BE49-F238E27FC236}">
                  <a16:creationId xmlns="" xmlns:a16="http://schemas.microsoft.com/office/drawing/2014/main" id="{999A84C1-12E4-48C3-A935-8F4E6C4D05E6}"/>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324" name="Gruppieren 323">
            <a:extLst>
              <a:ext uri="{FF2B5EF4-FFF2-40B4-BE49-F238E27FC236}">
                <a16:creationId xmlns="" xmlns:a16="http://schemas.microsoft.com/office/drawing/2014/main" id="{F469B56B-A048-4FD8-98A1-A74EBA773DA2}"/>
              </a:ext>
            </a:extLst>
          </p:cNvPr>
          <p:cNvGrpSpPr/>
          <p:nvPr/>
        </p:nvGrpSpPr>
        <p:grpSpPr>
          <a:xfrm>
            <a:off x="3851125" y="2295588"/>
            <a:ext cx="39600" cy="39600"/>
            <a:chOff x="6428044" y="1473871"/>
            <a:chExt cx="39600" cy="39600"/>
          </a:xfrm>
        </p:grpSpPr>
        <p:cxnSp>
          <p:nvCxnSpPr>
            <p:cNvPr id="325" name="Gerader Verbinder 324">
              <a:extLst>
                <a:ext uri="{FF2B5EF4-FFF2-40B4-BE49-F238E27FC236}">
                  <a16:creationId xmlns="" xmlns:a16="http://schemas.microsoft.com/office/drawing/2014/main" id="{900E0122-B1A1-410C-942E-9BF7207A1206}"/>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26" name="Gerader Verbinder 325">
              <a:extLst>
                <a:ext uri="{FF2B5EF4-FFF2-40B4-BE49-F238E27FC236}">
                  <a16:creationId xmlns="" xmlns:a16="http://schemas.microsoft.com/office/drawing/2014/main" id="{3DCC34A7-C6AD-44B8-90FC-FCBAC2C58999}"/>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327" name="Gruppieren 326">
            <a:extLst>
              <a:ext uri="{FF2B5EF4-FFF2-40B4-BE49-F238E27FC236}">
                <a16:creationId xmlns="" xmlns:a16="http://schemas.microsoft.com/office/drawing/2014/main" id="{6C465ACE-23E4-4060-A4BF-62DB1DC08292}"/>
              </a:ext>
            </a:extLst>
          </p:cNvPr>
          <p:cNvGrpSpPr/>
          <p:nvPr/>
        </p:nvGrpSpPr>
        <p:grpSpPr>
          <a:xfrm>
            <a:off x="3931901" y="2317172"/>
            <a:ext cx="39600" cy="39600"/>
            <a:chOff x="6428044" y="1473871"/>
            <a:chExt cx="39600" cy="39600"/>
          </a:xfrm>
        </p:grpSpPr>
        <p:cxnSp>
          <p:nvCxnSpPr>
            <p:cNvPr id="328" name="Gerader Verbinder 327">
              <a:extLst>
                <a:ext uri="{FF2B5EF4-FFF2-40B4-BE49-F238E27FC236}">
                  <a16:creationId xmlns="" xmlns:a16="http://schemas.microsoft.com/office/drawing/2014/main" id="{0A27A89A-B485-4AFA-9427-DA1AC6AB1F21}"/>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29" name="Gerader Verbinder 328">
              <a:extLst>
                <a:ext uri="{FF2B5EF4-FFF2-40B4-BE49-F238E27FC236}">
                  <a16:creationId xmlns="" xmlns:a16="http://schemas.microsoft.com/office/drawing/2014/main" id="{C381F06D-3D5B-4AC1-B656-1A4BA50254D1}"/>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330" name="Gruppieren 329">
            <a:extLst>
              <a:ext uri="{FF2B5EF4-FFF2-40B4-BE49-F238E27FC236}">
                <a16:creationId xmlns="" xmlns:a16="http://schemas.microsoft.com/office/drawing/2014/main" id="{9FF4E724-8E37-4A26-986C-80FBC9064FE6}"/>
              </a:ext>
            </a:extLst>
          </p:cNvPr>
          <p:cNvGrpSpPr/>
          <p:nvPr/>
        </p:nvGrpSpPr>
        <p:grpSpPr>
          <a:xfrm>
            <a:off x="3813954" y="2295981"/>
            <a:ext cx="39600" cy="39600"/>
            <a:chOff x="6428044" y="1473871"/>
            <a:chExt cx="39600" cy="39600"/>
          </a:xfrm>
        </p:grpSpPr>
        <p:cxnSp>
          <p:nvCxnSpPr>
            <p:cNvPr id="331" name="Gerader Verbinder 330">
              <a:extLst>
                <a:ext uri="{FF2B5EF4-FFF2-40B4-BE49-F238E27FC236}">
                  <a16:creationId xmlns="" xmlns:a16="http://schemas.microsoft.com/office/drawing/2014/main" id="{D82918DF-43B0-4113-B8F7-859B40238C1A}"/>
                </a:ext>
              </a:extLst>
            </p:cNvPr>
            <p:cNvCxnSpPr/>
            <p:nvPr/>
          </p:nvCxnSpPr>
          <p:spPr>
            <a:xfrm>
              <a:off x="6448425" y="1473871"/>
              <a:ext cx="0" cy="3960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32" name="Gerader Verbinder 331">
              <a:extLst>
                <a:ext uri="{FF2B5EF4-FFF2-40B4-BE49-F238E27FC236}">
                  <a16:creationId xmlns="" xmlns:a16="http://schemas.microsoft.com/office/drawing/2014/main" id="{65072442-3DAA-47E1-9EAD-44C39B80706E}"/>
                </a:ext>
              </a:extLst>
            </p:cNvPr>
            <p:cNvCxnSpPr>
              <a:cxnSpLocks/>
            </p:cNvCxnSpPr>
            <p:nvPr/>
          </p:nvCxnSpPr>
          <p:spPr>
            <a:xfrm>
              <a:off x="6428044" y="1495455"/>
              <a:ext cx="39600" cy="0"/>
            </a:xfrm>
            <a:prstGeom prst="line">
              <a:avLst/>
            </a:prstGeom>
            <a:ln w="9525">
              <a:solidFill>
                <a:srgbClr val="004D74"/>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sp>
        <p:nvSpPr>
          <p:cNvPr id="9" name="Gleichschenkliges Dreieck 8">
            <a:extLst>
              <a:ext uri="{FF2B5EF4-FFF2-40B4-BE49-F238E27FC236}">
                <a16:creationId xmlns="" xmlns:a16="http://schemas.microsoft.com/office/drawing/2014/main" id="{1A9E50C2-D1C9-41D6-A99C-7DA4FA75FBAE}"/>
              </a:ext>
            </a:extLst>
          </p:cNvPr>
          <p:cNvSpPr/>
          <p:nvPr/>
        </p:nvSpPr>
        <p:spPr>
          <a:xfrm rot="10800000">
            <a:off x="5161374" y="1708913"/>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36" name="Gleichschenkliges Dreieck 335">
            <a:extLst>
              <a:ext uri="{FF2B5EF4-FFF2-40B4-BE49-F238E27FC236}">
                <a16:creationId xmlns="" xmlns:a16="http://schemas.microsoft.com/office/drawing/2014/main" id="{1715D849-9EEC-4260-A400-C2498E89716B}"/>
              </a:ext>
            </a:extLst>
          </p:cNvPr>
          <p:cNvSpPr/>
          <p:nvPr/>
        </p:nvSpPr>
        <p:spPr>
          <a:xfrm rot="10800000">
            <a:off x="5097171" y="1670671"/>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37" name="Gleichschenkliges Dreieck 336">
            <a:extLst>
              <a:ext uri="{FF2B5EF4-FFF2-40B4-BE49-F238E27FC236}">
                <a16:creationId xmlns="" xmlns:a16="http://schemas.microsoft.com/office/drawing/2014/main" id="{941DCF4E-F3E7-4B5D-B718-78798A90EE5B}"/>
              </a:ext>
            </a:extLst>
          </p:cNvPr>
          <p:cNvSpPr/>
          <p:nvPr/>
        </p:nvSpPr>
        <p:spPr>
          <a:xfrm rot="10800000">
            <a:off x="5739690" y="1940750"/>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38" name="Gleichschenkliges Dreieck 337">
            <a:extLst>
              <a:ext uri="{FF2B5EF4-FFF2-40B4-BE49-F238E27FC236}">
                <a16:creationId xmlns="" xmlns:a16="http://schemas.microsoft.com/office/drawing/2014/main" id="{D9D581CF-88A1-4297-BD57-9900790CCD7A}"/>
              </a:ext>
            </a:extLst>
          </p:cNvPr>
          <p:cNvSpPr/>
          <p:nvPr/>
        </p:nvSpPr>
        <p:spPr>
          <a:xfrm rot="10800000">
            <a:off x="7328537" y="2677893"/>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39" name="Gleichschenkliges Dreieck 338">
            <a:extLst>
              <a:ext uri="{FF2B5EF4-FFF2-40B4-BE49-F238E27FC236}">
                <a16:creationId xmlns="" xmlns:a16="http://schemas.microsoft.com/office/drawing/2014/main" id="{FB30CCF0-EA11-4B7A-9D76-938A974E5C44}"/>
              </a:ext>
            </a:extLst>
          </p:cNvPr>
          <p:cNvSpPr/>
          <p:nvPr/>
        </p:nvSpPr>
        <p:spPr>
          <a:xfrm rot="10800000">
            <a:off x="7763767" y="2793005"/>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40" name="Gleichschenkliges Dreieck 339">
            <a:extLst>
              <a:ext uri="{FF2B5EF4-FFF2-40B4-BE49-F238E27FC236}">
                <a16:creationId xmlns="" xmlns:a16="http://schemas.microsoft.com/office/drawing/2014/main" id="{10B2E5E6-39B3-4728-839F-5A103620E472}"/>
              </a:ext>
            </a:extLst>
          </p:cNvPr>
          <p:cNvSpPr/>
          <p:nvPr/>
        </p:nvSpPr>
        <p:spPr>
          <a:xfrm rot="10800000">
            <a:off x="7817691" y="2795393"/>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41" name="Gleichschenkliges Dreieck 340">
            <a:extLst>
              <a:ext uri="{FF2B5EF4-FFF2-40B4-BE49-F238E27FC236}">
                <a16:creationId xmlns="" xmlns:a16="http://schemas.microsoft.com/office/drawing/2014/main" id="{B4888672-7C30-4E9B-A452-B1852C2DEE69}"/>
              </a:ext>
            </a:extLst>
          </p:cNvPr>
          <p:cNvSpPr/>
          <p:nvPr/>
        </p:nvSpPr>
        <p:spPr>
          <a:xfrm rot="10800000">
            <a:off x="7849655" y="2795239"/>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42" name="Gleichschenkliges Dreieck 341">
            <a:extLst>
              <a:ext uri="{FF2B5EF4-FFF2-40B4-BE49-F238E27FC236}">
                <a16:creationId xmlns="" xmlns:a16="http://schemas.microsoft.com/office/drawing/2014/main" id="{2CAE7D73-5869-4093-BF38-3946AF051CDD}"/>
              </a:ext>
            </a:extLst>
          </p:cNvPr>
          <p:cNvSpPr/>
          <p:nvPr/>
        </p:nvSpPr>
        <p:spPr>
          <a:xfrm rot="10800000">
            <a:off x="8414861" y="2915228"/>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43" name="Gleichschenkliges Dreieck 342">
            <a:extLst>
              <a:ext uri="{FF2B5EF4-FFF2-40B4-BE49-F238E27FC236}">
                <a16:creationId xmlns="" xmlns:a16="http://schemas.microsoft.com/office/drawing/2014/main" id="{07BBC482-BE4D-4F8A-8563-BC9DDAC36B33}"/>
              </a:ext>
            </a:extLst>
          </p:cNvPr>
          <p:cNvSpPr/>
          <p:nvPr/>
        </p:nvSpPr>
        <p:spPr>
          <a:xfrm rot="10800000">
            <a:off x="8204940" y="2914498"/>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44" name="Gleichschenkliges Dreieck 343">
            <a:extLst>
              <a:ext uri="{FF2B5EF4-FFF2-40B4-BE49-F238E27FC236}">
                <a16:creationId xmlns="" xmlns:a16="http://schemas.microsoft.com/office/drawing/2014/main" id="{DAAE84DB-134A-4729-B357-018FF8F7661E}"/>
              </a:ext>
            </a:extLst>
          </p:cNvPr>
          <p:cNvSpPr/>
          <p:nvPr/>
        </p:nvSpPr>
        <p:spPr>
          <a:xfrm rot="10800000">
            <a:off x="7885169" y="2801888"/>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45" name="Gleichschenkliges Dreieck 344">
            <a:extLst>
              <a:ext uri="{FF2B5EF4-FFF2-40B4-BE49-F238E27FC236}">
                <a16:creationId xmlns="" xmlns:a16="http://schemas.microsoft.com/office/drawing/2014/main" id="{F4637DBE-0E7E-4BC4-8CB3-532DE658350D}"/>
              </a:ext>
            </a:extLst>
          </p:cNvPr>
          <p:cNvSpPr/>
          <p:nvPr/>
        </p:nvSpPr>
        <p:spPr>
          <a:xfrm rot="10800000">
            <a:off x="7924983" y="2801888"/>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46" name="Gleichschenkliges Dreieck 345">
            <a:extLst>
              <a:ext uri="{FF2B5EF4-FFF2-40B4-BE49-F238E27FC236}">
                <a16:creationId xmlns="" xmlns:a16="http://schemas.microsoft.com/office/drawing/2014/main" id="{D91BADF0-F7F3-478F-9E64-ACA61D9F56CD}"/>
              </a:ext>
            </a:extLst>
          </p:cNvPr>
          <p:cNvSpPr/>
          <p:nvPr/>
        </p:nvSpPr>
        <p:spPr>
          <a:xfrm rot="10800000">
            <a:off x="7970421" y="2804413"/>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47" name="Gleichschenkliges Dreieck 346">
            <a:extLst>
              <a:ext uri="{FF2B5EF4-FFF2-40B4-BE49-F238E27FC236}">
                <a16:creationId xmlns="" xmlns:a16="http://schemas.microsoft.com/office/drawing/2014/main" id="{44F6C060-230E-4FE7-9C26-21CAB80A11AA}"/>
              </a:ext>
            </a:extLst>
          </p:cNvPr>
          <p:cNvSpPr/>
          <p:nvPr/>
        </p:nvSpPr>
        <p:spPr>
          <a:xfrm rot="10800000">
            <a:off x="8064182" y="2848461"/>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48" name="Gleichschenkliges Dreieck 347">
            <a:extLst>
              <a:ext uri="{FF2B5EF4-FFF2-40B4-BE49-F238E27FC236}">
                <a16:creationId xmlns="" xmlns:a16="http://schemas.microsoft.com/office/drawing/2014/main" id="{2970730E-D97F-4004-9CA3-BD78049E06D0}"/>
              </a:ext>
            </a:extLst>
          </p:cNvPr>
          <p:cNvSpPr/>
          <p:nvPr/>
        </p:nvSpPr>
        <p:spPr>
          <a:xfrm rot="10800000">
            <a:off x="8104684" y="2848686"/>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49" name="Gleichschenkliges Dreieck 348">
            <a:extLst>
              <a:ext uri="{FF2B5EF4-FFF2-40B4-BE49-F238E27FC236}">
                <a16:creationId xmlns="" xmlns:a16="http://schemas.microsoft.com/office/drawing/2014/main" id="{715943D4-8580-40E3-A947-70E193BB704B}"/>
              </a:ext>
            </a:extLst>
          </p:cNvPr>
          <p:cNvSpPr/>
          <p:nvPr/>
        </p:nvSpPr>
        <p:spPr>
          <a:xfrm rot="10800000">
            <a:off x="8135016" y="2848606"/>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50" name="Gleichschenkliges Dreieck 349">
            <a:extLst>
              <a:ext uri="{FF2B5EF4-FFF2-40B4-BE49-F238E27FC236}">
                <a16:creationId xmlns="" xmlns:a16="http://schemas.microsoft.com/office/drawing/2014/main" id="{92D214D3-2691-4562-8C76-6FF61451D9EA}"/>
              </a:ext>
            </a:extLst>
          </p:cNvPr>
          <p:cNvSpPr/>
          <p:nvPr/>
        </p:nvSpPr>
        <p:spPr>
          <a:xfrm rot="10800000">
            <a:off x="8175644" y="2849799"/>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51" name="Gleichschenkliges Dreieck 350">
            <a:extLst>
              <a:ext uri="{FF2B5EF4-FFF2-40B4-BE49-F238E27FC236}">
                <a16:creationId xmlns="" xmlns:a16="http://schemas.microsoft.com/office/drawing/2014/main" id="{0ABFA7D9-0E3C-4DDC-9C17-CCFFD21C457E}"/>
              </a:ext>
            </a:extLst>
          </p:cNvPr>
          <p:cNvSpPr/>
          <p:nvPr/>
        </p:nvSpPr>
        <p:spPr>
          <a:xfrm rot="10800000">
            <a:off x="8246277" y="2914621"/>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52" name="Gleichschenkliges Dreieck 351">
            <a:extLst>
              <a:ext uri="{FF2B5EF4-FFF2-40B4-BE49-F238E27FC236}">
                <a16:creationId xmlns="" xmlns:a16="http://schemas.microsoft.com/office/drawing/2014/main" id="{B4B39C9E-AB38-483A-A9F3-175C122BE1B7}"/>
              </a:ext>
            </a:extLst>
          </p:cNvPr>
          <p:cNvSpPr/>
          <p:nvPr/>
        </p:nvSpPr>
        <p:spPr>
          <a:xfrm rot="10800000">
            <a:off x="4180410" y="2710243"/>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53" name="Gleichschenkliges Dreieck 352">
            <a:extLst>
              <a:ext uri="{FF2B5EF4-FFF2-40B4-BE49-F238E27FC236}">
                <a16:creationId xmlns="" xmlns:a16="http://schemas.microsoft.com/office/drawing/2014/main" id="{0A88E891-2EF1-41CD-871B-E2CC02A2266B}"/>
              </a:ext>
            </a:extLst>
          </p:cNvPr>
          <p:cNvSpPr/>
          <p:nvPr/>
        </p:nvSpPr>
        <p:spPr>
          <a:xfrm rot="10800000">
            <a:off x="4125317" y="2709716"/>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54" name="Gleichschenkliges Dreieck 353">
            <a:extLst>
              <a:ext uri="{FF2B5EF4-FFF2-40B4-BE49-F238E27FC236}">
                <a16:creationId xmlns="" xmlns:a16="http://schemas.microsoft.com/office/drawing/2014/main" id="{60937C6B-2113-421A-9135-2627DB77C068}"/>
              </a:ext>
            </a:extLst>
          </p:cNvPr>
          <p:cNvSpPr/>
          <p:nvPr/>
        </p:nvSpPr>
        <p:spPr>
          <a:xfrm rot="10800000">
            <a:off x="4153992" y="2710176"/>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55" name="Gleichschenkliges Dreieck 354">
            <a:extLst>
              <a:ext uri="{FF2B5EF4-FFF2-40B4-BE49-F238E27FC236}">
                <a16:creationId xmlns="" xmlns:a16="http://schemas.microsoft.com/office/drawing/2014/main" id="{36CD2C23-4605-41DC-B073-4390F24D328E}"/>
              </a:ext>
            </a:extLst>
          </p:cNvPr>
          <p:cNvSpPr/>
          <p:nvPr/>
        </p:nvSpPr>
        <p:spPr>
          <a:xfrm rot="10800000">
            <a:off x="1944320" y="1881753"/>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56" name="Gleichschenkliges Dreieck 355">
            <a:extLst>
              <a:ext uri="{FF2B5EF4-FFF2-40B4-BE49-F238E27FC236}">
                <a16:creationId xmlns="" xmlns:a16="http://schemas.microsoft.com/office/drawing/2014/main" id="{790D9A70-AB91-4DDB-B454-51302CCDDEFB}"/>
              </a:ext>
            </a:extLst>
          </p:cNvPr>
          <p:cNvSpPr/>
          <p:nvPr/>
        </p:nvSpPr>
        <p:spPr>
          <a:xfrm rot="10800000">
            <a:off x="1527797" y="1755064"/>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57" name="Gleichschenkliges Dreieck 356">
            <a:extLst>
              <a:ext uri="{FF2B5EF4-FFF2-40B4-BE49-F238E27FC236}">
                <a16:creationId xmlns="" xmlns:a16="http://schemas.microsoft.com/office/drawing/2014/main" id="{735FB993-981C-400C-8116-B6186C520B90}"/>
              </a:ext>
            </a:extLst>
          </p:cNvPr>
          <p:cNvSpPr/>
          <p:nvPr/>
        </p:nvSpPr>
        <p:spPr>
          <a:xfrm rot="10800000">
            <a:off x="1565401" y="1755445"/>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58" name="Gleichschenkliges Dreieck 357">
            <a:extLst>
              <a:ext uri="{FF2B5EF4-FFF2-40B4-BE49-F238E27FC236}">
                <a16:creationId xmlns="" xmlns:a16="http://schemas.microsoft.com/office/drawing/2014/main" id="{129F795E-47E3-40B3-873A-F1F39F55F8DA}"/>
              </a:ext>
            </a:extLst>
          </p:cNvPr>
          <p:cNvSpPr/>
          <p:nvPr/>
        </p:nvSpPr>
        <p:spPr>
          <a:xfrm rot="10800000">
            <a:off x="1124204" y="1686150"/>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59" name="Gleichschenkliges Dreieck 358">
            <a:extLst>
              <a:ext uri="{FF2B5EF4-FFF2-40B4-BE49-F238E27FC236}">
                <a16:creationId xmlns="" xmlns:a16="http://schemas.microsoft.com/office/drawing/2014/main" id="{D698C152-F86A-4DE9-A168-2850395461A0}"/>
              </a:ext>
            </a:extLst>
          </p:cNvPr>
          <p:cNvSpPr/>
          <p:nvPr/>
        </p:nvSpPr>
        <p:spPr>
          <a:xfrm rot="10800000">
            <a:off x="1048811" y="1676338"/>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0" name="Gleichschenkliges Dreieck 359">
            <a:extLst>
              <a:ext uri="{FF2B5EF4-FFF2-40B4-BE49-F238E27FC236}">
                <a16:creationId xmlns="" xmlns:a16="http://schemas.microsoft.com/office/drawing/2014/main" id="{58D72F4B-366A-4D5F-B8C7-3E04B2C36DFD}"/>
              </a:ext>
            </a:extLst>
          </p:cNvPr>
          <p:cNvSpPr/>
          <p:nvPr/>
        </p:nvSpPr>
        <p:spPr>
          <a:xfrm rot="10800000">
            <a:off x="921788" y="1663744"/>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1" name="Gleichschenkliges Dreieck 360">
            <a:extLst>
              <a:ext uri="{FF2B5EF4-FFF2-40B4-BE49-F238E27FC236}">
                <a16:creationId xmlns="" xmlns:a16="http://schemas.microsoft.com/office/drawing/2014/main" id="{50D8DDA7-2131-4E3A-A3F6-731CF7B25305}"/>
              </a:ext>
            </a:extLst>
          </p:cNvPr>
          <p:cNvSpPr/>
          <p:nvPr/>
        </p:nvSpPr>
        <p:spPr>
          <a:xfrm rot="10800000">
            <a:off x="3425947" y="2422354"/>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2" name="Gleichschenkliges Dreieck 361">
            <a:extLst>
              <a:ext uri="{FF2B5EF4-FFF2-40B4-BE49-F238E27FC236}">
                <a16:creationId xmlns="" xmlns:a16="http://schemas.microsoft.com/office/drawing/2014/main" id="{11A608EC-04E8-4EE0-B959-5FF3C93C2D97}"/>
              </a:ext>
            </a:extLst>
          </p:cNvPr>
          <p:cNvSpPr/>
          <p:nvPr/>
        </p:nvSpPr>
        <p:spPr>
          <a:xfrm rot="10800000">
            <a:off x="3565633" y="2435921"/>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3" name="Gleichschenkliges Dreieck 362">
            <a:extLst>
              <a:ext uri="{FF2B5EF4-FFF2-40B4-BE49-F238E27FC236}">
                <a16:creationId xmlns="" xmlns:a16="http://schemas.microsoft.com/office/drawing/2014/main" id="{A9F6D59A-DE72-44E9-90B9-EE0A2E103644}"/>
              </a:ext>
            </a:extLst>
          </p:cNvPr>
          <p:cNvSpPr/>
          <p:nvPr/>
        </p:nvSpPr>
        <p:spPr>
          <a:xfrm rot="10800000">
            <a:off x="3917282" y="2565812"/>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4" name="Gleichschenkliges Dreieck 363">
            <a:extLst>
              <a:ext uri="{FF2B5EF4-FFF2-40B4-BE49-F238E27FC236}">
                <a16:creationId xmlns="" xmlns:a16="http://schemas.microsoft.com/office/drawing/2014/main" id="{822D650D-A1FA-43CF-BAFB-E170DF768B75}"/>
              </a:ext>
            </a:extLst>
          </p:cNvPr>
          <p:cNvSpPr/>
          <p:nvPr/>
        </p:nvSpPr>
        <p:spPr>
          <a:xfrm rot="10800000">
            <a:off x="3942556" y="2621967"/>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5" name="Gleichschenkliges Dreieck 364">
            <a:extLst>
              <a:ext uri="{FF2B5EF4-FFF2-40B4-BE49-F238E27FC236}">
                <a16:creationId xmlns="" xmlns:a16="http://schemas.microsoft.com/office/drawing/2014/main" id="{09F39411-245B-435F-9032-043A418E60AA}"/>
              </a:ext>
            </a:extLst>
          </p:cNvPr>
          <p:cNvSpPr/>
          <p:nvPr/>
        </p:nvSpPr>
        <p:spPr>
          <a:xfrm rot="10800000">
            <a:off x="3999587" y="2710104"/>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6" name="Gleichschenkliges Dreieck 365">
            <a:extLst>
              <a:ext uri="{FF2B5EF4-FFF2-40B4-BE49-F238E27FC236}">
                <a16:creationId xmlns="" xmlns:a16="http://schemas.microsoft.com/office/drawing/2014/main" id="{CCB70134-CE4D-434C-A961-69E3B38A799F}"/>
              </a:ext>
            </a:extLst>
          </p:cNvPr>
          <p:cNvSpPr/>
          <p:nvPr/>
        </p:nvSpPr>
        <p:spPr>
          <a:xfrm rot="10800000">
            <a:off x="3980891" y="2709967"/>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7" name="Gleichschenkliges Dreieck 366">
            <a:extLst>
              <a:ext uri="{FF2B5EF4-FFF2-40B4-BE49-F238E27FC236}">
                <a16:creationId xmlns="" xmlns:a16="http://schemas.microsoft.com/office/drawing/2014/main" id="{9A3ED3CF-78FF-4F94-BC03-EC5179AAA000}"/>
              </a:ext>
            </a:extLst>
          </p:cNvPr>
          <p:cNvSpPr/>
          <p:nvPr/>
        </p:nvSpPr>
        <p:spPr>
          <a:xfrm rot="10800000">
            <a:off x="3620210" y="2451101"/>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8" name="Gleichschenkliges Dreieck 367">
            <a:extLst>
              <a:ext uri="{FF2B5EF4-FFF2-40B4-BE49-F238E27FC236}">
                <a16:creationId xmlns="" xmlns:a16="http://schemas.microsoft.com/office/drawing/2014/main" id="{4BE17DC6-FE74-4AAC-A7D7-47F31A6AF5C7}"/>
              </a:ext>
            </a:extLst>
          </p:cNvPr>
          <p:cNvSpPr/>
          <p:nvPr/>
        </p:nvSpPr>
        <p:spPr>
          <a:xfrm rot="10800000">
            <a:off x="3656210" y="2464639"/>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9" name="Gleichschenkliges Dreieck 368">
            <a:extLst>
              <a:ext uri="{FF2B5EF4-FFF2-40B4-BE49-F238E27FC236}">
                <a16:creationId xmlns="" xmlns:a16="http://schemas.microsoft.com/office/drawing/2014/main" id="{7EBB2C4F-60BD-45B6-98CA-FF53482BFCC4}"/>
              </a:ext>
            </a:extLst>
          </p:cNvPr>
          <p:cNvSpPr/>
          <p:nvPr/>
        </p:nvSpPr>
        <p:spPr>
          <a:xfrm rot="10800000">
            <a:off x="3875106" y="2515279"/>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70" name="Gleichschenkliges Dreieck 369">
            <a:extLst>
              <a:ext uri="{FF2B5EF4-FFF2-40B4-BE49-F238E27FC236}">
                <a16:creationId xmlns="" xmlns:a16="http://schemas.microsoft.com/office/drawing/2014/main" id="{9011E98E-4375-4A61-BE60-67997B971079}"/>
              </a:ext>
            </a:extLst>
          </p:cNvPr>
          <p:cNvSpPr/>
          <p:nvPr/>
        </p:nvSpPr>
        <p:spPr>
          <a:xfrm rot="10800000">
            <a:off x="3857105" y="2514657"/>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71" name="Gleichschenkliges Dreieck 370">
            <a:extLst>
              <a:ext uri="{FF2B5EF4-FFF2-40B4-BE49-F238E27FC236}">
                <a16:creationId xmlns="" xmlns:a16="http://schemas.microsoft.com/office/drawing/2014/main" id="{4BEEDAF7-E1F7-4F8A-9E2D-12CEB57C1D78}"/>
              </a:ext>
            </a:extLst>
          </p:cNvPr>
          <p:cNvSpPr/>
          <p:nvPr/>
        </p:nvSpPr>
        <p:spPr>
          <a:xfrm rot="10800000">
            <a:off x="3728009" y="2516989"/>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72" name="Gleichschenkliges Dreieck 371">
            <a:extLst>
              <a:ext uri="{FF2B5EF4-FFF2-40B4-BE49-F238E27FC236}">
                <a16:creationId xmlns="" xmlns:a16="http://schemas.microsoft.com/office/drawing/2014/main" id="{D67BEF6B-E300-4018-980F-FA4A6EB89F48}"/>
              </a:ext>
            </a:extLst>
          </p:cNvPr>
          <p:cNvSpPr/>
          <p:nvPr/>
        </p:nvSpPr>
        <p:spPr>
          <a:xfrm rot="10800000">
            <a:off x="3754033" y="2517038"/>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73" name="Gleichschenkliges Dreieck 372">
            <a:extLst>
              <a:ext uri="{FF2B5EF4-FFF2-40B4-BE49-F238E27FC236}">
                <a16:creationId xmlns="" xmlns:a16="http://schemas.microsoft.com/office/drawing/2014/main" id="{8DDC91A5-080D-423B-A861-4896CD9CA84C}"/>
              </a:ext>
            </a:extLst>
          </p:cNvPr>
          <p:cNvSpPr/>
          <p:nvPr/>
        </p:nvSpPr>
        <p:spPr>
          <a:xfrm rot="10800000">
            <a:off x="3775187" y="2517653"/>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74" name="Gleichschenkliges Dreieck 373">
            <a:extLst>
              <a:ext uri="{FF2B5EF4-FFF2-40B4-BE49-F238E27FC236}">
                <a16:creationId xmlns="" xmlns:a16="http://schemas.microsoft.com/office/drawing/2014/main" id="{0A480295-93F8-414F-9C11-E50C0AE9C87A}"/>
              </a:ext>
            </a:extLst>
          </p:cNvPr>
          <p:cNvSpPr/>
          <p:nvPr/>
        </p:nvSpPr>
        <p:spPr>
          <a:xfrm rot="10800000">
            <a:off x="3811187" y="2517038"/>
            <a:ext cx="36000" cy="36000"/>
          </a:xfrm>
          <a:prstGeom prst="triangle">
            <a:avLst/>
          </a:prstGeom>
          <a:solidFill>
            <a:srgbClr val="004D74">
              <a:alpha val="0"/>
            </a:srgbClr>
          </a:solidFill>
          <a:ln>
            <a:solidFill>
              <a:srgbClr val="8585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045871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Y:\Ulli\von_Janko\weiss_1023\pjt_7145323_grafiken_swain_weiss_1023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440" y="-128587"/>
            <a:ext cx="7402116" cy="567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
          <p:cNvSpPr>
            <a:spLocks noChangeArrowheads="1"/>
          </p:cNvSpPr>
          <p:nvPr/>
        </p:nvSpPr>
        <p:spPr bwMode="invGray">
          <a:xfrm>
            <a:off x="4471623" y="4859147"/>
            <a:ext cx="3777857" cy="115416"/>
          </a:xfrm>
          <a:prstGeom prst="rect">
            <a:avLst/>
          </a:prstGeom>
          <a:noFill/>
          <a:ln>
            <a:noFill/>
          </a:ln>
          <a:extLst/>
        </p:spPr>
        <p:txBody>
          <a:bodyPr wrap="square" lIns="0" tIns="0" rIns="0" bIns="0" anchor="b">
            <a:spAutoFit/>
          </a:bodyPr>
          <a:lstStyle/>
          <a:p>
            <a:pPr fontAlgn="base">
              <a:spcBef>
                <a:spcPct val="75000"/>
              </a:spcBef>
              <a:spcAft>
                <a:spcPct val="0"/>
              </a:spcAft>
              <a:buSzPct val="100000"/>
            </a:pPr>
            <a:r>
              <a:rPr lang="en-GB" sz="750" kern="0" dirty="0">
                <a:solidFill>
                  <a:srgbClr val="000000"/>
                </a:solidFill>
                <a:ea typeface="MS PGothic" pitchFamily="34" charset="-128"/>
              </a:rPr>
              <a:t>CI = </a:t>
            </a:r>
            <a:r>
              <a:rPr lang="en-GB" sz="750" kern="0" dirty="0" err="1">
                <a:solidFill>
                  <a:srgbClr val="000000"/>
                </a:solidFill>
                <a:ea typeface="MS PGothic" pitchFamily="34" charset="-128"/>
              </a:rPr>
              <a:t>Konfidenzintervall</a:t>
            </a:r>
            <a:r>
              <a:rPr lang="en-GB" sz="750" kern="0" dirty="0">
                <a:solidFill>
                  <a:srgbClr val="000000"/>
                </a:solidFill>
                <a:ea typeface="MS PGothic" pitchFamily="34" charset="-128"/>
              </a:rPr>
              <a:t>; D = </a:t>
            </a:r>
            <a:r>
              <a:rPr lang="en-GB" sz="750" kern="0" dirty="0" err="1">
                <a:solidFill>
                  <a:srgbClr val="000000"/>
                </a:solidFill>
                <a:ea typeface="MS PGothic" pitchFamily="34" charset="-128"/>
              </a:rPr>
              <a:t>Docetaxel</a:t>
            </a:r>
            <a:r>
              <a:rPr lang="en-GB" sz="750" kern="0" dirty="0">
                <a:solidFill>
                  <a:srgbClr val="000000"/>
                </a:solidFill>
                <a:ea typeface="MS PGothic" pitchFamily="34" charset="-128"/>
              </a:rPr>
              <a:t>; H = Herceptin; </a:t>
            </a:r>
            <a:r>
              <a:rPr lang="en-GB" sz="750" kern="0" dirty="0" err="1">
                <a:solidFill>
                  <a:srgbClr val="000000"/>
                </a:solidFill>
                <a:ea typeface="MS PGothic" pitchFamily="34" charset="-128"/>
              </a:rPr>
              <a:t>Pla</a:t>
            </a:r>
            <a:r>
              <a:rPr lang="en-GB" sz="750" kern="0" dirty="0">
                <a:solidFill>
                  <a:srgbClr val="000000"/>
                </a:solidFill>
                <a:ea typeface="MS PGothic" pitchFamily="34" charset="-128"/>
              </a:rPr>
              <a:t> = </a:t>
            </a:r>
            <a:r>
              <a:rPr lang="en-GB" sz="750" kern="0" dirty="0" err="1">
                <a:solidFill>
                  <a:srgbClr val="000000"/>
                </a:solidFill>
                <a:ea typeface="MS PGothic" pitchFamily="34" charset="-128"/>
              </a:rPr>
              <a:t>Plazebo</a:t>
            </a:r>
            <a:r>
              <a:rPr lang="en-GB" sz="750" kern="0" dirty="0">
                <a:solidFill>
                  <a:srgbClr val="000000"/>
                </a:solidFill>
                <a:ea typeface="MS PGothic" pitchFamily="34" charset="-128"/>
              </a:rPr>
              <a:t>; Per = </a:t>
            </a:r>
            <a:r>
              <a:rPr lang="en-GB" sz="750" kern="0" dirty="0" err="1">
                <a:solidFill>
                  <a:srgbClr val="000000"/>
                </a:solidFill>
                <a:ea typeface="MS PGothic" pitchFamily="34" charset="-128"/>
              </a:rPr>
              <a:t>Perjeta</a:t>
            </a:r>
            <a:endParaRPr lang="en-GB" sz="788" kern="0" dirty="0">
              <a:solidFill>
                <a:srgbClr val="000000"/>
              </a:solidFill>
              <a:ea typeface="MS PGothic" pitchFamily="34" charset="-128"/>
            </a:endParaRPr>
          </a:p>
        </p:txBody>
      </p:sp>
      <p:sp>
        <p:nvSpPr>
          <p:cNvPr id="212" name="Rectangle 16"/>
          <p:cNvSpPr>
            <a:spLocks noGrp="1" noChangeArrowheads="1"/>
          </p:cNvSpPr>
          <p:nvPr>
            <p:ph type="title"/>
          </p:nvPr>
        </p:nvSpPr>
        <p:spPr/>
        <p:txBody>
          <a:bodyPr/>
          <a:lstStyle/>
          <a:p>
            <a:pPr eaLnBrk="1" hangingPunct="1">
              <a:defRPr/>
            </a:pPr>
            <a:r>
              <a:rPr lang="en-GB" dirty="0"/>
              <a:t>CLEOPATRA (WO20698)</a:t>
            </a:r>
            <a:br>
              <a:rPr lang="en-GB" dirty="0"/>
            </a:br>
            <a:r>
              <a:rPr lang="en-GB" i="1" dirty="0">
                <a:latin typeface="Minion" panose="02040503050201020203" pitchFamily="18" charset="0"/>
              </a:rPr>
              <a:t>Finale </a:t>
            </a:r>
            <a:r>
              <a:rPr lang="en-GB" i="1" dirty="0" smtClean="0">
                <a:latin typeface="Minion" panose="02040503050201020203" pitchFamily="18" charset="0"/>
              </a:rPr>
              <a:t>Analyse des </a:t>
            </a:r>
            <a:r>
              <a:rPr lang="en-GB" i="1" dirty="0" err="1" smtClean="0">
                <a:latin typeface="Minion" panose="02040503050201020203" pitchFamily="18" charset="0"/>
              </a:rPr>
              <a:t>Gesamtüberlebens</a:t>
            </a:r>
            <a:r>
              <a:rPr lang="en-GB" i="1" dirty="0" smtClean="0">
                <a:latin typeface="Minion" panose="02040503050201020203" pitchFamily="18" charset="0"/>
              </a:rPr>
              <a:t>*</a:t>
            </a:r>
            <a:r>
              <a:rPr lang="en-GB" dirty="0" smtClean="0"/>
              <a:t/>
            </a:r>
            <a:br>
              <a:rPr lang="en-GB" dirty="0" smtClean="0"/>
            </a:br>
            <a:endParaRPr lang="en-GB" dirty="0" smtClean="0">
              <a:latin typeface="+mn-lt"/>
            </a:endParaRPr>
          </a:p>
        </p:txBody>
      </p:sp>
      <p:sp>
        <p:nvSpPr>
          <p:cNvPr id="67588" name="TextBox 355"/>
          <p:cNvSpPr txBox="1">
            <a:spLocks noChangeArrowheads="1"/>
          </p:cNvSpPr>
          <p:nvPr/>
        </p:nvSpPr>
        <p:spPr bwMode="auto">
          <a:xfrm>
            <a:off x="4123135" y="3003947"/>
            <a:ext cx="9382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algn="r" eaLnBrk="1" fontAlgn="base" hangingPunct="1">
              <a:spcBef>
                <a:spcPct val="0"/>
              </a:spcBef>
              <a:spcAft>
                <a:spcPct val="0"/>
              </a:spcAft>
            </a:pPr>
            <a:r>
              <a:rPr lang="en-GB" sz="1500" b="1">
                <a:solidFill>
                  <a:srgbClr val="000000"/>
                </a:solidFill>
                <a:latin typeface="Arial" pitchFamily="34" charset="0"/>
                <a:ea typeface="MS PGothic" pitchFamily="34" charset="-128"/>
              </a:rPr>
              <a:t>40,8 Monate</a:t>
            </a:r>
          </a:p>
        </p:txBody>
      </p:sp>
      <p:sp>
        <p:nvSpPr>
          <p:cNvPr id="67589" name="TextBox 355"/>
          <p:cNvSpPr txBox="1">
            <a:spLocks noChangeArrowheads="1"/>
          </p:cNvSpPr>
          <p:nvPr/>
        </p:nvSpPr>
        <p:spPr bwMode="auto">
          <a:xfrm>
            <a:off x="6007918" y="3003947"/>
            <a:ext cx="9370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eaLnBrk="1" fontAlgn="base" hangingPunct="1">
              <a:spcBef>
                <a:spcPct val="0"/>
              </a:spcBef>
              <a:spcAft>
                <a:spcPct val="0"/>
              </a:spcAft>
            </a:pPr>
            <a:r>
              <a:rPr lang="en-GB" sz="1500" b="1">
                <a:solidFill>
                  <a:srgbClr val="000000"/>
                </a:solidFill>
                <a:latin typeface="Arial" pitchFamily="34" charset="0"/>
                <a:ea typeface="MS PGothic" pitchFamily="34" charset="-128"/>
              </a:rPr>
              <a:t>56,5</a:t>
            </a:r>
            <a:br>
              <a:rPr lang="en-GB" sz="1500" b="1">
                <a:solidFill>
                  <a:srgbClr val="000000"/>
                </a:solidFill>
                <a:latin typeface="Arial" pitchFamily="34" charset="0"/>
                <a:ea typeface="MS PGothic" pitchFamily="34" charset="-128"/>
              </a:rPr>
            </a:br>
            <a:r>
              <a:rPr lang="en-GB" sz="1500" b="1">
                <a:solidFill>
                  <a:srgbClr val="000000"/>
                </a:solidFill>
                <a:latin typeface="Arial" pitchFamily="34" charset="0"/>
                <a:ea typeface="MS PGothic" pitchFamily="34" charset="-128"/>
              </a:rPr>
              <a:t>Monate</a:t>
            </a:r>
          </a:p>
        </p:txBody>
      </p:sp>
      <p:sp>
        <p:nvSpPr>
          <p:cNvPr id="67590" name="TextBox 355"/>
          <p:cNvSpPr txBox="1">
            <a:spLocks noChangeArrowheads="1"/>
          </p:cNvSpPr>
          <p:nvPr/>
        </p:nvSpPr>
        <p:spPr bwMode="auto">
          <a:xfrm>
            <a:off x="5048250" y="3009900"/>
            <a:ext cx="95964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algn="ctr" eaLnBrk="1" fontAlgn="base" hangingPunct="1">
              <a:spcBef>
                <a:spcPct val="0"/>
              </a:spcBef>
              <a:spcAft>
                <a:spcPct val="0"/>
              </a:spcAft>
            </a:pPr>
            <a:r>
              <a:rPr lang="el-GR" sz="1500" b="1">
                <a:solidFill>
                  <a:srgbClr val="0082DA"/>
                </a:solidFill>
                <a:latin typeface="Arial" pitchFamily="34" charset="0"/>
                <a:ea typeface="MS PGothic" pitchFamily="34" charset="-128"/>
              </a:rPr>
              <a:t>Δ</a:t>
            </a:r>
            <a:r>
              <a:rPr lang="en-GB" sz="1500" b="1">
                <a:solidFill>
                  <a:srgbClr val="0082DA"/>
                </a:solidFill>
                <a:latin typeface="Arial" pitchFamily="34" charset="0"/>
                <a:ea typeface="MS PGothic" pitchFamily="34" charset="-128"/>
              </a:rPr>
              <a:t> 15,7 Monate</a:t>
            </a:r>
          </a:p>
        </p:txBody>
      </p:sp>
      <p:cxnSp>
        <p:nvCxnSpPr>
          <p:cNvPr id="36" name="Straight Arrow Connector 4"/>
          <p:cNvCxnSpPr/>
          <p:nvPr/>
        </p:nvCxnSpPr>
        <p:spPr>
          <a:xfrm>
            <a:off x="5061347" y="3489722"/>
            <a:ext cx="946547" cy="0"/>
          </a:xfrm>
          <a:prstGeom prst="straightConnector1">
            <a:avLst/>
          </a:prstGeom>
          <a:ln w="38100">
            <a:solidFill>
              <a:srgbClr val="0082D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7593" name="Text Box 7"/>
          <p:cNvSpPr txBox="1">
            <a:spLocks noChangeArrowheads="1"/>
          </p:cNvSpPr>
          <p:nvPr/>
        </p:nvSpPr>
        <p:spPr bwMode="auto">
          <a:xfrm>
            <a:off x="4197785" y="3921965"/>
            <a:ext cx="1094914" cy="25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algn="ctr" eaLnBrk="1" fontAlgn="base" hangingPunct="1">
              <a:spcBef>
                <a:spcPct val="0"/>
              </a:spcBef>
              <a:spcAft>
                <a:spcPct val="0"/>
              </a:spcAft>
            </a:pPr>
            <a:r>
              <a:rPr lang="en-GB" sz="1200" b="1" dirty="0" err="1">
                <a:solidFill>
                  <a:srgbClr val="000000"/>
                </a:solidFill>
                <a:latin typeface="Imago"/>
                <a:ea typeface="Arial Unicode MS" pitchFamily="34" charset="-128"/>
                <a:cs typeface="Arial Unicode MS" pitchFamily="34" charset="-128"/>
              </a:rPr>
              <a:t>Zeit</a:t>
            </a:r>
            <a:r>
              <a:rPr lang="en-GB" sz="1200" b="1" dirty="0">
                <a:solidFill>
                  <a:srgbClr val="000000"/>
                </a:solidFill>
                <a:latin typeface="Imago"/>
                <a:ea typeface="Arial Unicode MS" pitchFamily="34" charset="-128"/>
                <a:cs typeface="Arial Unicode MS" pitchFamily="34" charset="-128"/>
              </a:rPr>
              <a:t> (</a:t>
            </a:r>
            <a:r>
              <a:rPr lang="en-GB" sz="1200" b="1" dirty="0" err="1">
                <a:solidFill>
                  <a:srgbClr val="000000"/>
                </a:solidFill>
                <a:latin typeface="Imago"/>
                <a:ea typeface="Arial Unicode MS" pitchFamily="34" charset="-128"/>
                <a:cs typeface="Arial Unicode MS" pitchFamily="34" charset="-128"/>
              </a:rPr>
              <a:t>Monate</a:t>
            </a:r>
            <a:r>
              <a:rPr lang="en-GB" sz="1200" b="1" dirty="0">
                <a:solidFill>
                  <a:srgbClr val="000000"/>
                </a:solidFill>
                <a:latin typeface="Imago"/>
                <a:ea typeface="Arial Unicode MS" pitchFamily="34" charset="-128"/>
                <a:cs typeface="Arial Unicode MS" pitchFamily="34" charset="-128"/>
              </a:rPr>
              <a:t>)</a:t>
            </a:r>
          </a:p>
        </p:txBody>
      </p:sp>
      <p:grpSp>
        <p:nvGrpSpPr>
          <p:cNvPr id="67594" name="Group 8"/>
          <p:cNvGrpSpPr>
            <a:grpSpLocks/>
          </p:cNvGrpSpPr>
          <p:nvPr/>
        </p:nvGrpSpPr>
        <p:grpSpPr bwMode="auto">
          <a:xfrm>
            <a:off x="2434729" y="4378331"/>
            <a:ext cx="4480426" cy="331620"/>
            <a:chOff x="2027131" y="5844434"/>
            <a:chExt cx="6472077" cy="441628"/>
          </a:xfrm>
        </p:grpSpPr>
        <p:sp>
          <p:nvSpPr>
            <p:cNvPr id="67605" name="TextBox 25"/>
            <p:cNvSpPr txBox="1">
              <a:spLocks noChangeArrowheads="1"/>
            </p:cNvSpPr>
            <p:nvPr/>
          </p:nvSpPr>
          <p:spPr bwMode="auto">
            <a:xfrm>
              <a:off x="8175207" y="5851054"/>
              <a:ext cx="324001" cy="18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algn="ctr" fontAlgn="base">
                <a:spcBef>
                  <a:spcPct val="0"/>
                </a:spcBef>
                <a:spcAft>
                  <a:spcPct val="0"/>
                </a:spcAft>
              </a:pPr>
              <a:r>
                <a:rPr lang="en-GB" sz="900" b="1">
                  <a:solidFill>
                    <a:srgbClr val="000000"/>
                  </a:solidFill>
                  <a:ea typeface="MS PGothic" pitchFamily="34" charset="-128"/>
                </a:rPr>
                <a:t>1</a:t>
              </a:r>
            </a:p>
          </p:txBody>
        </p:sp>
        <p:sp>
          <p:nvSpPr>
            <p:cNvPr id="67606" name="TextBox 26"/>
            <p:cNvSpPr txBox="1">
              <a:spLocks noChangeArrowheads="1"/>
            </p:cNvSpPr>
            <p:nvPr/>
          </p:nvSpPr>
          <p:spPr bwMode="auto">
            <a:xfrm>
              <a:off x="7311111" y="5851054"/>
              <a:ext cx="324001" cy="18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algn="ctr" fontAlgn="base">
                <a:spcBef>
                  <a:spcPct val="0"/>
                </a:spcBef>
                <a:spcAft>
                  <a:spcPct val="0"/>
                </a:spcAft>
              </a:pPr>
              <a:r>
                <a:rPr lang="en-GB" sz="900" b="1">
                  <a:solidFill>
                    <a:srgbClr val="000000"/>
                  </a:solidFill>
                  <a:ea typeface="MS PGothic" pitchFamily="34" charset="-128"/>
                </a:rPr>
                <a:t>28</a:t>
              </a:r>
            </a:p>
          </p:txBody>
        </p:sp>
        <p:sp>
          <p:nvSpPr>
            <p:cNvPr id="67607" name="TextBox 27"/>
            <p:cNvSpPr txBox="1">
              <a:spLocks noChangeArrowheads="1"/>
            </p:cNvSpPr>
            <p:nvPr/>
          </p:nvSpPr>
          <p:spPr bwMode="auto">
            <a:xfrm>
              <a:off x="6447017" y="5851054"/>
              <a:ext cx="324001" cy="18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algn="ctr" fontAlgn="base">
                <a:spcBef>
                  <a:spcPct val="0"/>
                </a:spcBef>
                <a:spcAft>
                  <a:spcPct val="0"/>
                </a:spcAft>
              </a:pPr>
              <a:r>
                <a:rPr lang="en-GB" sz="900" b="1">
                  <a:solidFill>
                    <a:srgbClr val="000000"/>
                  </a:solidFill>
                  <a:ea typeface="MS PGothic" pitchFamily="34" charset="-128"/>
                </a:rPr>
                <a:t>104</a:t>
              </a:r>
            </a:p>
          </p:txBody>
        </p:sp>
        <p:sp>
          <p:nvSpPr>
            <p:cNvPr id="67608" name="TextBox 28"/>
            <p:cNvSpPr txBox="1">
              <a:spLocks noChangeArrowheads="1"/>
            </p:cNvSpPr>
            <p:nvPr/>
          </p:nvSpPr>
          <p:spPr bwMode="auto">
            <a:xfrm>
              <a:off x="5582920" y="5851054"/>
              <a:ext cx="324001" cy="18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algn="ctr" fontAlgn="base">
                <a:spcBef>
                  <a:spcPct val="0"/>
                </a:spcBef>
                <a:spcAft>
                  <a:spcPct val="0"/>
                </a:spcAft>
              </a:pPr>
              <a:r>
                <a:rPr lang="en-GB" sz="900" b="1">
                  <a:solidFill>
                    <a:srgbClr val="000000"/>
                  </a:solidFill>
                  <a:ea typeface="MS PGothic" pitchFamily="34" charset="-128"/>
                </a:rPr>
                <a:t>226</a:t>
              </a:r>
            </a:p>
          </p:txBody>
        </p:sp>
        <p:sp>
          <p:nvSpPr>
            <p:cNvPr id="67609" name="TextBox 29"/>
            <p:cNvSpPr txBox="1">
              <a:spLocks noChangeArrowheads="1"/>
            </p:cNvSpPr>
            <p:nvPr/>
          </p:nvSpPr>
          <p:spPr bwMode="auto">
            <a:xfrm>
              <a:off x="4718824" y="5851054"/>
              <a:ext cx="324001" cy="18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algn="ctr" fontAlgn="base">
                <a:spcBef>
                  <a:spcPct val="0"/>
                </a:spcBef>
                <a:spcAft>
                  <a:spcPct val="0"/>
                </a:spcAft>
              </a:pPr>
              <a:r>
                <a:rPr lang="en-GB" sz="900" b="1">
                  <a:solidFill>
                    <a:srgbClr val="000000"/>
                  </a:solidFill>
                  <a:ea typeface="MS PGothic" pitchFamily="34" charset="-128"/>
                </a:rPr>
                <a:t>268</a:t>
              </a:r>
            </a:p>
          </p:txBody>
        </p:sp>
        <p:sp>
          <p:nvSpPr>
            <p:cNvPr id="67610" name="TextBox 30"/>
            <p:cNvSpPr txBox="1">
              <a:spLocks noChangeArrowheads="1"/>
            </p:cNvSpPr>
            <p:nvPr/>
          </p:nvSpPr>
          <p:spPr bwMode="auto">
            <a:xfrm>
              <a:off x="3854728" y="5851054"/>
              <a:ext cx="324001" cy="18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algn="ctr" fontAlgn="base">
                <a:spcBef>
                  <a:spcPct val="0"/>
                </a:spcBef>
                <a:spcAft>
                  <a:spcPct val="0"/>
                </a:spcAft>
              </a:pPr>
              <a:r>
                <a:rPr lang="en-GB" sz="900" b="1">
                  <a:solidFill>
                    <a:srgbClr val="000000"/>
                  </a:solidFill>
                  <a:ea typeface="MS PGothic" pitchFamily="34" charset="-128"/>
                </a:rPr>
                <a:t>318</a:t>
              </a:r>
            </a:p>
          </p:txBody>
        </p:sp>
        <p:sp>
          <p:nvSpPr>
            <p:cNvPr id="67611" name="TextBox 31"/>
            <p:cNvSpPr txBox="1">
              <a:spLocks noChangeArrowheads="1"/>
            </p:cNvSpPr>
            <p:nvPr/>
          </p:nvSpPr>
          <p:spPr bwMode="auto">
            <a:xfrm>
              <a:off x="2990632" y="5851054"/>
              <a:ext cx="324001" cy="18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algn="ctr" fontAlgn="base">
                <a:spcBef>
                  <a:spcPct val="0"/>
                </a:spcBef>
                <a:spcAft>
                  <a:spcPct val="0"/>
                </a:spcAft>
              </a:pPr>
              <a:r>
                <a:rPr lang="en-GB" sz="900" b="1">
                  <a:solidFill>
                    <a:srgbClr val="000000"/>
                  </a:solidFill>
                  <a:ea typeface="MS PGothic" pitchFamily="34" charset="-128"/>
                </a:rPr>
                <a:t>371</a:t>
              </a:r>
            </a:p>
          </p:txBody>
        </p:sp>
        <p:sp>
          <p:nvSpPr>
            <p:cNvPr id="67612" name="TextBox 33"/>
            <p:cNvSpPr txBox="1">
              <a:spLocks noChangeArrowheads="1"/>
            </p:cNvSpPr>
            <p:nvPr/>
          </p:nvSpPr>
          <p:spPr bwMode="auto">
            <a:xfrm>
              <a:off x="8175207" y="6096317"/>
              <a:ext cx="324001" cy="18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algn="ctr" fontAlgn="base">
                <a:spcBef>
                  <a:spcPct val="0"/>
                </a:spcBef>
                <a:spcAft>
                  <a:spcPct val="0"/>
                </a:spcAft>
              </a:pPr>
              <a:r>
                <a:rPr lang="en-GB" sz="900" b="1">
                  <a:solidFill>
                    <a:srgbClr val="000000"/>
                  </a:solidFill>
                  <a:ea typeface="MS PGothic" pitchFamily="34" charset="-128"/>
                </a:rPr>
                <a:t>0</a:t>
              </a:r>
            </a:p>
          </p:txBody>
        </p:sp>
        <p:sp>
          <p:nvSpPr>
            <p:cNvPr id="67613" name="TextBox 34"/>
            <p:cNvSpPr txBox="1">
              <a:spLocks noChangeArrowheads="1"/>
            </p:cNvSpPr>
            <p:nvPr/>
          </p:nvSpPr>
          <p:spPr bwMode="auto">
            <a:xfrm>
              <a:off x="7311111" y="6096318"/>
              <a:ext cx="324001" cy="18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algn="ctr" fontAlgn="base">
                <a:spcBef>
                  <a:spcPct val="0"/>
                </a:spcBef>
                <a:spcAft>
                  <a:spcPct val="0"/>
                </a:spcAft>
              </a:pPr>
              <a:r>
                <a:rPr lang="en-GB" sz="900" b="1">
                  <a:solidFill>
                    <a:srgbClr val="000000"/>
                  </a:solidFill>
                  <a:ea typeface="MS PGothic" pitchFamily="34" charset="-128"/>
                </a:rPr>
                <a:t>23</a:t>
              </a:r>
            </a:p>
          </p:txBody>
        </p:sp>
        <p:sp>
          <p:nvSpPr>
            <p:cNvPr id="67614" name="TextBox 35"/>
            <p:cNvSpPr txBox="1">
              <a:spLocks noChangeArrowheads="1"/>
            </p:cNvSpPr>
            <p:nvPr/>
          </p:nvSpPr>
          <p:spPr bwMode="auto">
            <a:xfrm>
              <a:off x="6447017" y="6096318"/>
              <a:ext cx="324001" cy="18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algn="ctr" fontAlgn="base">
                <a:spcBef>
                  <a:spcPct val="0"/>
                </a:spcBef>
                <a:spcAft>
                  <a:spcPct val="0"/>
                </a:spcAft>
              </a:pPr>
              <a:r>
                <a:rPr lang="en-GB" sz="900" b="1">
                  <a:solidFill>
                    <a:srgbClr val="000000"/>
                  </a:solidFill>
                  <a:ea typeface="MS PGothic" pitchFamily="34" charset="-128"/>
                </a:rPr>
                <a:t>91</a:t>
              </a:r>
            </a:p>
          </p:txBody>
        </p:sp>
        <p:sp>
          <p:nvSpPr>
            <p:cNvPr id="67615" name="TextBox 36"/>
            <p:cNvSpPr txBox="1">
              <a:spLocks noChangeArrowheads="1"/>
            </p:cNvSpPr>
            <p:nvPr/>
          </p:nvSpPr>
          <p:spPr bwMode="auto">
            <a:xfrm>
              <a:off x="5582920" y="6096318"/>
              <a:ext cx="324001" cy="18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algn="ctr" fontAlgn="base">
                <a:spcBef>
                  <a:spcPct val="0"/>
                </a:spcBef>
                <a:spcAft>
                  <a:spcPct val="0"/>
                </a:spcAft>
              </a:pPr>
              <a:r>
                <a:rPr lang="en-GB" sz="900" b="1">
                  <a:solidFill>
                    <a:srgbClr val="000000"/>
                  </a:solidFill>
                  <a:ea typeface="MS PGothic" pitchFamily="34" charset="-128"/>
                </a:rPr>
                <a:t>179</a:t>
              </a:r>
            </a:p>
          </p:txBody>
        </p:sp>
        <p:sp>
          <p:nvSpPr>
            <p:cNvPr id="67616" name="TextBox 37"/>
            <p:cNvSpPr txBox="1">
              <a:spLocks noChangeArrowheads="1"/>
            </p:cNvSpPr>
            <p:nvPr/>
          </p:nvSpPr>
          <p:spPr bwMode="auto">
            <a:xfrm>
              <a:off x="4718824" y="6096318"/>
              <a:ext cx="324001" cy="18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algn="ctr" fontAlgn="base">
                <a:spcBef>
                  <a:spcPct val="0"/>
                </a:spcBef>
                <a:spcAft>
                  <a:spcPct val="0"/>
                </a:spcAft>
              </a:pPr>
              <a:r>
                <a:rPr lang="en-GB" sz="900" b="1">
                  <a:solidFill>
                    <a:srgbClr val="000000"/>
                  </a:solidFill>
                  <a:ea typeface="MS PGothic" pitchFamily="34" charset="-128"/>
                </a:rPr>
                <a:t>230</a:t>
              </a:r>
            </a:p>
          </p:txBody>
        </p:sp>
        <p:sp>
          <p:nvSpPr>
            <p:cNvPr id="67617" name="TextBox 38"/>
            <p:cNvSpPr txBox="1">
              <a:spLocks noChangeArrowheads="1"/>
            </p:cNvSpPr>
            <p:nvPr/>
          </p:nvSpPr>
          <p:spPr bwMode="auto">
            <a:xfrm>
              <a:off x="3854728" y="6096318"/>
              <a:ext cx="324001" cy="18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algn="ctr" fontAlgn="base">
                <a:spcBef>
                  <a:spcPct val="0"/>
                </a:spcBef>
                <a:spcAft>
                  <a:spcPct val="0"/>
                </a:spcAft>
              </a:pPr>
              <a:r>
                <a:rPr lang="en-GB" sz="900" b="1">
                  <a:solidFill>
                    <a:srgbClr val="000000"/>
                  </a:solidFill>
                  <a:ea typeface="MS PGothic" pitchFamily="34" charset="-128"/>
                </a:rPr>
                <a:t>289</a:t>
              </a:r>
            </a:p>
          </p:txBody>
        </p:sp>
        <p:sp>
          <p:nvSpPr>
            <p:cNvPr id="67618" name="TextBox 39"/>
            <p:cNvSpPr txBox="1">
              <a:spLocks noChangeArrowheads="1"/>
            </p:cNvSpPr>
            <p:nvPr/>
          </p:nvSpPr>
          <p:spPr bwMode="auto">
            <a:xfrm>
              <a:off x="2990632" y="6096318"/>
              <a:ext cx="324001" cy="18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algn="ctr" fontAlgn="base">
                <a:spcBef>
                  <a:spcPct val="0"/>
                </a:spcBef>
                <a:spcAft>
                  <a:spcPct val="0"/>
                </a:spcAft>
              </a:pPr>
              <a:r>
                <a:rPr lang="en-GB" sz="900" b="1">
                  <a:solidFill>
                    <a:srgbClr val="000000"/>
                  </a:solidFill>
                  <a:ea typeface="MS PGothic" pitchFamily="34" charset="-128"/>
                </a:rPr>
                <a:t>350</a:t>
              </a:r>
            </a:p>
          </p:txBody>
        </p:sp>
        <p:sp>
          <p:nvSpPr>
            <p:cNvPr id="67621" name="Text Box 212"/>
            <p:cNvSpPr txBox="1">
              <a:spLocks noChangeArrowheads="1"/>
            </p:cNvSpPr>
            <p:nvPr/>
          </p:nvSpPr>
          <p:spPr bwMode="auto">
            <a:xfrm>
              <a:off x="2027131" y="5844434"/>
              <a:ext cx="412772" cy="18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algn="ctr" fontAlgn="base">
                <a:spcBef>
                  <a:spcPct val="0"/>
                </a:spcBef>
                <a:spcAft>
                  <a:spcPct val="0"/>
                </a:spcAft>
              </a:pPr>
              <a:r>
                <a:rPr lang="en-GB" sz="900" b="1">
                  <a:solidFill>
                    <a:srgbClr val="000000"/>
                  </a:solidFill>
                  <a:ea typeface="MS PGothic" pitchFamily="34" charset="-128"/>
                </a:rPr>
                <a:t>402</a:t>
              </a:r>
            </a:p>
          </p:txBody>
        </p:sp>
        <p:sp>
          <p:nvSpPr>
            <p:cNvPr id="67622" name="Text Box 222"/>
            <p:cNvSpPr txBox="1">
              <a:spLocks noChangeArrowheads="1"/>
            </p:cNvSpPr>
            <p:nvPr/>
          </p:nvSpPr>
          <p:spPr bwMode="auto">
            <a:xfrm>
              <a:off x="2037764" y="6101619"/>
              <a:ext cx="412772" cy="18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algn="ctr" fontAlgn="base">
                <a:spcBef>
                  <a:spcPct val="0"/>
                </a:spcBef>
                <a:spcAft>
                  <a:spcPct val="0"/>
                </a:spcAft>
              </a:pPr>
              <a:r>
                <a:rPr lang="en-GB" sz="900" b="1">
                  <a:solidFill>
                    <a:srgbClr val="000000"/>
                  </a:solidFill>
                  <a:ea typeface="MS PGothic" pitchFamily="34" charset="-128"/>
                </a:rPr>
                <a:t>406</a:t>
              </a:r>
            </a:p>
          </p:txBody>
        </p:sp>
      </p:grpSp>
      <p:sp>
        <p:nvSpPr>
          <p:cNvPr id="67595" name="Text Box 8"/>
          <p:cNvSpPr txBox="1">
            <a:spLocks noChangeArrowheads="1"/>
          </p:cNvSpPr>
          <p:nvPr/>
        </p:nvSpPr>
        <p:spPr bwMode="auto">
          <a:xfrm>
            <a:off x="5910263" y="1333503"/>
            <a:ext cx="1151020" cy="5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spAutoFit/>
          </a:bodyPr>
          <a:lstStyle>
            <a:lvl1pPr defTabSz="288925" eaLnBrk="0" hangingPunct="0">
              <a:tabLst>
                <a:tab pos="1797050" algn="l"/>
              </a:tabLst>
              <a:defRPr>
                <a:solidFill>
                  <a:schemeClr val="tx1"/>
                </a:solidFill>
                <a:latin typeface="Imago" pitchFamily="2" charset="0"/>
                <a:cs typeface="Arial" pitchFamily="34" charset="0"/>
              </a:defRPr>
            </a:lvl1pPr>
            <a:lvl2pPr marL="742950" indent="-285750" defTabSz="288925" eaLnBrk="0" hangingPunct="0">
              <a:tabLst>
                <a:tab pos="1797050" algn="l"/>
              </a:tabLst>
              <a:defRPr>
                <a:solidFill>
                  <a:schemeClr val="tx1"/>
                </a:solidFill>
                <a:latin typeface="Imago" pitchFamily="2" charset="0"/>
                <a:cs typeface="Arial" pitchFamily="34" charset="0"/>
              </a:defRPr>
            </a:lvl2pPr>
            <a:lvl3pPr marL="1143000" indent="-228600" defTabSz="288925" eaLnBrk="0" hangingPunct="0">
              <a:tabLst>
                <a:tab pos="1797050" algn="l"/>
              </a:tabLst>
              <a:defRPr>
                <a:solidFill>
                  <a:schemeClr val="tx1"/>
                </a:solidFill>
                <a:latin typeface="Imago" pitchFamily="2" charset="0"/>
                <a:cs typeface="Arial" pitchFamily="34" charset="0"/>
              </a:defRPr>
            </a:lvl3pPr>
            <a:lvl4pPr marL="1600200" indent="-228600" defTabSz="288925" eaLnBrk="0" hangingPunct="0">
              <a:tabLst>
                <a:tab pos="1797050" algn="l"/>
              </a:tabLst>
              <a:defRPr>
                <a:solidFill>
                  <a:schemeClr val="tx1"/>
                </a:solidFill>
                <a:latin typeface="Imago" pitchFamily="2" charset="0"/>
                <a:cs typeface="Arial" pitchFamily="34" charset="0"/>
              </a:defRPr>
            </a:lvl4pPr>
            <a:lvl5pPr marL="2057400" indent="-228600" defTabSz="288925" eaLnBrk="0" hangingPunct="0">
              <a:tabLst>
                <a:tab pos="1797050" algn="l"/>
              </a:tabLst>
              <a:defRPr>
                <a:solidFill>
                  <a:schemeClr val="tx1"/>
                </a:solidFill>
                <a:latin typeface="Imago" pitchFamily="2" charset="0"/>
                <a:cs typeface="Arial" pitchFamily="34" charset="0"/>
              </a:defRPr>
            </a:lvl5pPr>
            <a:lvl6pPr marL="2514600" indent="-228600" defTabSz="288925" eaLnBrk="0" fontAlgn="base" hangingPunct="0">
              <a:spcBef>
                <a:spcPct val="0"/>
              </a:spcBef>
              <a:spcAft>
                <a:spcPct val="0"/>
              </a:spcAft>
              <a:tabLst>
                <a:tab pos="1797050" algn="l"/>
              </a:tabLst>
              <a:defRPr>
                <a:solidFill>
                  <a:schemeClr val="tx1"/>
                </a:solidFill>
                <a:latin typeface="Imago" pitchFamily="2" charset="0"/>
                <a:cs typeface="Arial" pitchFamily="34" charset="0"/>
              </a:defRPr>
            </a:lvl6pPr>
            <a:lvl7pPr marL="2971800" indent="-228600" defTabSz="288925" eaLnBrk="0" fontAlgn="base" hangingPunct="0">
              <a:spcBef>
                <a:spcPct val="0"/>
              </a:spcBef>
              <a:spcAft>
                <a:spcPct val="0"/>
              </a:spcAft>
              <a:tabLst>
                <a:tab pos="1797050" algn="l"/>
              </a:tabLst>
              <a:defRPr>
                <a:solidFill>
                  <a:schemeClr val="tx1"/>
                </a:solidFill>
                <a:latin typeface="Imago" pitchFamily="2" charset="0"/>
                <a:cs typeface="Arial" pitchFamily="34" charset="0"/>
              </a:defRPr>
            </a:lvl7pPr>
            <a:lvl8pPr marL="3429000" indent="-228600" defTabSz="288925" eaLnBrk="0" fontAlgn="base" hangingPunct="0">
              <a:spcBef>
                <a:spcPct val="0"/>
              </a:spcBef>
              <a:spcAft>
                <a:spcPct val="0"/>
              </a:spcAft>
              <a:tabLst>
                <a:tab pos="1797050" algn="l"/>
              </a:tabLst>
              <a:defRPr>
                <a:solidFill>
                  <a:schemeClr val="tx1"/>
                </a:solidFill>
                <a:latin typeface="Imago" pitchFamily="2" charset="0"/>
                <a:cs typeface="Arial" pitchFamily="34" charset="0"/>
              </a:defRPr>
            </a:lvl8pPr>
            <a:lvl9pPr marL="3886200" indent="-228600" defTabSz="288925" eaLnBrk="0" fontAlgn="base" hangingPunct="0">
              <a:spcBef>
                <a:spcPct val="0"/>
              </a:spcBef>
              <a:spcAft>
                <a:spcPct val="0"/>
              </a:spcAft>
              <a:tabLst>
                <a:tab pos="1797050" algn="l"/>
              </a:tabLst>
              <a:defRPr>
                <a:solidFill>
                  <a:schemeClr val="tx1"/>
                </a:solidFill>
                <a:latin typeface="Imago" pitchFamily="2" charset="0"/>
                <a:cs typeface="Arial" pitchFamily="34" charset="0"/>
              </a:defRPr>
            </a:lvl9pPr>
          </a:lstStyle>
          <a:p>
            <a:pPr fontAlgn="base">
              <a:spcBef>
                <a:spcPct val="0"/>
              </a:spcBef>
              <a:spcAft>
                <a:spcPct val="0"/>
              </a:spcAft>
            </a:pPr>
            <a:r>
              <a:rPr lang="en-US" sz="1500" dirty="0">
                <a:solidFill>
                  <a:srgbClr val="000000"/>
                </a:solidFill>
                <a:ea typeface="ヒラギノ角ゴ Pro W3"/>
                <a:cs typeface="ヒラギノ角ゴ Pro W3"/>
              </a:rPr>
              <a:t>Per + H + D</a:t>
            </a:r>
          </a:p>
          <a:p>
            <a:pPr fontAlgn="base">
              <a:spcBef>
                <a:spcPct val="0"/>
              </a:spcBef>
              <a:spcAft>
                <a:spcPct val="0"/>
              </a:spcAft>
            </a:pPr>
            <a:r>
              <a:rPr lang="en-US" sz="1500" dirty="0" err="1">
                <a:solidFill>
                  <a:srgbClr val="000000"/>
                </a:solidFill>
                <a:ea typeface="ヒラギノ角ゴ Pro W3"/>
                <a:cs typeface="ヒラギノ角ゴ Pro W3"/>
              </a:rPr>
              <a:t>Pla</a:t>
            </a:r>
            <a:r>
              <a:rPr lang="en-US" sz="1500" dirty="0">
                <a:solidFill>
                  <a:srgbClr val="000000"/>
                </a:solidFill>
                <a:ea typeface="ヒラギノ角ゴ Pro W3"/>
                <a:cs typeface="ヒラギノ角ゴ Pro W3"/>
              </a:rPr>
              <a:t> + H + D</a:t>
            </a:r>
          </a:p>
        </p:txBody>
      </p:sp>
      <p:sp>
        <p:nvSpPr>
          <p:cNvPr id="74" name="Line 238"/>
          <p:cNvSpPr>
            <a:spLocks noChangeShapeType="1"/>
          </p:cNvSpPr>
          <p:nvPr/>
        </p:nvSpPr>
        <p:spPr bwMode="auto">
          <a:xfrm>
            <a:off x="5559029" y="1495425"/>
            <a:ext cx="323850" cy="0"/>
          </a:xfrm>
          <a:prstGeom prst="line">
            <a:avLst/>
          </a:prstGeom>
          <a:ln>
            <a:headEnd/>
            <a:tailEnd/>
          </a:ln>
        </p:spPr>
        <p:style>
          <a:lnRef idx="3">
            <a:schemeClr val="accent6"/>
          </a:lnRef>
          <a:fillRef idx="0">
            <a:schemeClr val="accent6"/>
          </a:fillRef>
          <a:effectRef idx="2">
            <a:schemeClr val="accent6"/>
          </a:effectRef>
          <a:fontRef idx="minor">
            <a:schemeClr val="tx1"/>
          </a:fontRef>
        </p:style>
        <p:txBody>
          <a:bodyPr/>
          <a:lstStyle/>
          <a:p>
            <a:pPr fontAlgn="base">
              <a:spcBef>
                <a:spcPct val="0"/>
              </a:spcBef>
              <a:spcAft>
                <a:spcPct val="0"/>
              </a:spcAft>
              <a:defRPr/>
            </a:pPr>
            <a:endParaRPr lang="de-DE" sz="1500">
              <a:solidFill>
                <a:srgbClr val="000000"/>
              </a:solidFill>
            </a:endParaRPr>
          </a:p>
        </p:txBody>
      </p:sp>
      <p:sp>
        <p:nvSpPr>
          <p:cNvPr id="75" name="Line 239"/>
          <p:cNvSpPr>
            <a:spLocks noChangeShapeType="1"/>
          </p:cNvSpPr>
          <p:nvPr/>
        </p:nvSpPr>
        <p:spPr bwMode="auto">
          <a:xfrm>
            <a:off x="5559029" y="1765697"/>
            <a:ext cx="323850" cy="0"/>
          </a:xfrm>
          <a:prstGeom prst="line">
            <a:avLst/>
          </a:prstGeom>
          <a:ln>
            <a:headEnd/>
            <a:tailEnd/>
          </a:ln>
        </p:spPr>
        <p:style>
          <a:lnRef idx="3">
            <a:schemeClr val="accent1"/>
          </a:lnRef>
          <a:fillRef idx="0">
            <a:schemeClr val="accent1"/>
          </a:fillRef>
          <a:effectRef idx="2">
            <a:schemeClr val="accent1"/>
          </a:effectRef>
          <a:fontRef idx="minor">
            <a:schemeClr val="tx1"/>
          </a:fontRef>
        </p:style>
        <p:txBody>
          <a:bodyPr/>
          <a:lstStyle/>
          <a:p>
            <a:pPr fontAlgn="base">
              <a:spcBef>
                <a:spcPct val="0"/>
              </a:spcBef>
              <a:spcAft>
                <a:spcPct val="0"/>
              </a:spcAft>
              <a:defRPr/>
            </a:pPr>
            <a:endParaRPr lang="de-DE" sz="1500">
              <a:solidFill>
                <a:srgbClr val="000000"/>
              </a:solidFill>
            </a:endParaRPr>
          </a:p>
        </p:txBody>
      </p:sp>
      <p:sp>
        <p:nvSpPr>
          <p:cNvPr id="77" name="Line 238"/>
          <p:cNvSpPr>
            <a:spLocks noChangeShapeType="1"/>
          </p:cNvSpPr>
          <p:nvPr/>
        </p:nvSpPr>
        <p:spPr bwMode="auto">
          <a:xfrm>
            <a:off x="1282304" y="4462463"/>
            <a:ext cx="323850" cy="0"/>
          </a:xfrm>
          <a:prstGeom prst="line">
            <a:avLst/>
          </a:prstGeom>
          <a:ln>
            <a:headEnd/>
            <a:tailEnd/>
          </a:ln>
        </p:spPr>
        <p:style>
          <a:lnRef idx="3">
            <a:schemeClr val="accent6"/>
          </a:lnRef>
          <a:fillRef idx="0">
            <a:schemeClr val="accent6"/>
          </a:fillRef>
          <a:effectRef idx="2">
            <a:schemeClr val="accent6"/>
          </a:effectRef>
          <a:fontRef idx="minor">
            <a:schemeClr val="tx1"/>
          </a:fontRef>
        </p:style>
        <p:txBody>
          <a:bodyPr/>
          <a:lstStyle/>
          <a:p>
            <a:pPr fontAlgn="base">
              <a:spcBef>
                <a:spcPct val="0"/>
              </a:spcBef>
              <a:spcAft>
                <a:spcPct val="0"/>
              </a:spcAft>
              <a:defRPr/>
            </a:pPr>
            <a:endParaRPr lang="de-DE" sz="1500">
              <a:solidFill>
                <a:srgbClr val="000000"/>
              </a:solidFill>
            </a:endParaRPr>
          </a:p>
        </p:txBody>
      </p:sp>
      <p:sp>
        <p:nvSpPr>
          <p:cNvPr id="99" name="Line 239"/>
          <p:cNvSpPr>
            <a:spLocks noChangeShapeType="1"/>
          </p:cNvSpPr>
          <p:nvPr/>
        </p:nvSpPr>
        <p:spPr bwMode="auto">
          <a:xfrm>
            <a:off x="1282304" y="4624388"/>
            <a:ext cx="323850" cy="0"/>
          </a:xfrm>
          <a:prstGeom prst="line">
            <a:avLst/>
          </a:prstGeom>
          <a:ln>
            <a:headEnd/>
            <a:tailEnd/>
          </a:ln>
        </p:spPr>
        <p:style>
          <a:lnRef idx="3">
            <a:schemeClr val="accent1"/>
          </a:lnRef>
          <a:fillRef idx="0">
            <a:schemeClr val="accent1"/>
          </a:fillRef>
          <a:effectRef idx="2">
            <a:schemeClr val="accent1"/>
          </a:effectRef>
          <a:fontRef idx="minor">
            <a:schemeClr val="tx1"/>
          </a:fontRef>
        </p:style>
        <p:txBody>
          <a:bodyPr/>
          <a:lstStyle/>
          <a:p>
            <a:pPr fontAlgn="base">
              <a:spcBef>
                <a:spcPct val="0"/>
              </a:spcBef>
              <a:spcAft>
                <a:spcPct val="0"/>
              </a:spcAft>
              <a:defRPr/>
            </a:pPr>
            <a:endParaRPr lang="de-DE" sz="1500">
              <a:solidFill>
                <a:srgbClr val="000000"/>
              </a:solidFill>
            </a:endParaRPr>
          </a:p>
        </p:txBody>
      </p:sp>
      <p:sp>
        <p:nvSpPr>
          <p:cNvPr id="67603" name="TextBox 136"/>
          <p:cNvSpPr txBox="1">
            <a:spLocks noChangeArrowheads="1"/>
          </p:cNvSpPr>
          <p:nvPr/>
        </p:nvSpPr>
        <p:spPr bwMode="auto">
          <a:xfrm>
            <a:off x="2640806" y="3057961"/>
            <a:ext cx="15823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algn="ctr" fontAlgn="base">
              <a:spcBef>
                <a:spcPct val="0"/>
              </a:spcBef>
              <a:spcAft>
                <a:spcPct val="0"/>
              </a:spcAft>
            </a:pPr>
            <a:r>
              <a:rPr lang="en-GB" sz="1200" b="1" dirty="0">
                <a:solidFill>
                  <a:srgbClr val="000000"/>
                </a:solidFill>
                <a:ea typeface="MS PGothic" pitchFamily="34" charset="-128"/>
              </a:rPr>
              <a:t>95% CI = 0,56-0,84</a:t>
            </a:r>
            <a:br>
              <a:rPr lang="en-GB" sz="1200" b="1" dirty="0">
                <a:solidFill>
                  <a:srgbClr val="000000"/>
                </a:solidFill>
                <a:ea typeface="MS PGothic" pitchFamily="34" charset="-128"/>
              </a:rPr>
            </a:br>
            <a:r>
              <a:rPr lang="en-GB" sz="1200" b="1" dirty="0">
                <a:solidFill>
                  <a:srgbClr val="000000"/>
                </a:solidFill>
                <a:ea typeface="MS PGothic" pitchFamily="34" charset="-128"/>
              </a:rPr>
              <a:t>p = 0,0002</a:t>
            </a:r>
          </a:p>
        </p:txBody>
      </p:sp>
      <p:sp>
        <p:nvSpPr>
          <p:cNvPr id="39" name="Text Box 233"/>
          <p:cNvSpPr txBox="1">
            <a:spLocks noChangeArrowheads="1"/>
          </p:cNvSpPr>
          <p:nvPr/>
        </p:nvSpPr>
        <p:spPr bwMode="auto">
          <a:xfrm>
            <a:off x="2839641" y="2725281"/>
            <a:ext cx="1166813" cy="184666"/>
          </a:xfrm>
          <a:prstGeom prst="rect">
            <a:avLst/>
          </a:prstGeom>
          <a:ln/>
          <a:extLst/>
        </p:spPr>
        <p:style>
          <a:lnRef idx="1">
            <a:schemeClr val="accent6"/>
          </a:lnRef>
          <a:fillRef idx="2">
            <a:schemeClr val="accent6"/>
          </a:fillRef>
          <a:effectRef idx="1">
            <a:schemeClr val="accent6"/>
          </a:effectRef>
          <a:fontRef idx="minor">
            <a:schemeClr val="dk1"/>
          </a:fontRef>
        </p:style>
        <p:txBody>
          <a:bodyPr lIns="0" tIns="0" rIns="0" bIns="0" anchor="ct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Aft>
                <a:spcPct val="0"/>
              </a:spcAft>
              <a:defRPr/>
            </a:pPr>
            <a:r>
              <a:rPr lang="en-GB" sz="1200" b="1" dirty="0">
                <a:solidFill>
                  <a:srgbClr val="0082DA"/>
                </a:solidFill>
                <a:latin typeface="Imago"/>
              </a:rPr>
              <a:t>HR = 0,68</a:t>
            </a:r>
          </a:p>
        </p:txBody>
      </p:sp>
      <p:sp>
        <p:nvSpPr>
          <p:cNvPr id="40" name="Text Box 232"/>
          <p:cNvSpPr txBox="1">
            <a:spLocks noChangeArrowheads="1"/>
          </p:cNvSpPr>
          <p:nvPr/>
        </p:nvSpPr>
        <p:spPr bwMode="auto">
          <a:xfrm>
            <a:off x="1728810" y="4377929"/>
            <a:ext cx="85807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fontAlgn="base">
              <a:spcBef>
                <a:spcPct val="0"/>
              </a:spcBef>
              <a:spcAft>
                <a:spcPct val="0"/>
              </a:spcAft>
            </a:pPr>
            <a:r>
              <a:rPr lang="en-GB" sz="900" b="1" dirty="0">
                <a:solidFill>
                  <a:srgbClr val="000000"/>
                </a:solidFill>
                <a:ea typeface="MS PGothic" pitchFamily="34" charset="-128"/>
              </a:rPr>
              <a:t>Per + H + D</a:t>
            </a:r>
          </a:p>
        </p:txBody>
      </p:sp>
      <p:sp>
        <p:nvSpPr>
          <p:cNvPr id="41" name="Text Box 233"/>
          <p:cNvSpPr txBox="1">
            <a:spLocks noChangeArrowheads="1"/>
          </p:cNvSpPr>
          <p:nvPr/>
        </p:nvSpPr>
        <p:spPr bwMode="auto">
          <a:xfrm>
            <a:off x="1728810" y="4567466"/>
            <a:ext cx="89906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fontAlgn="base">
              <a:spcBef>
                <a:spcPct val="0"/>
              </a:spcBef>
              <a:spcAft>
                <a:spcPct val="0"/>
              </a:spcAft>
            </a:pPr>
            <a:r>
              <a:rPr lang="en-GB" sz="900" b="1" dirty="0" err="1">
                <a:solidFill>
                  <a:srgbClr val="000000"/>
                </a:solidFill>
                <a:ea typeface="MS PGothic" pitchFamily="34" charset="-128"/>
              </a:rPr>
              <a:t>Pla</a:t>
            </a:r>
            <a:r>
              <a:rPr lang="en-GB" sz="900" b="1" dirty="0">
                <a:solidFill>
                  <a:srgbClr val="000000"/>
                </a:solidFill>
                <a:ea typeface="MS PGothic" pitchFamily="34" charset="-128"/>
              </a:rPr>
              <a:t> + H + D</a:t>
            </a:r>
          </a:p>
        </p:txBody>
      </p:sp>
      <p:sp>
        <p:nvSpPr>
          <p:cNvPr id="44" name="Text Box 242"/>
          <p:cNvSpPr txBox="1">
            <a:spLocks noChangeArrowheads="1"/>
          </p:cNvSpPr>
          <p:nvPr/>
        </p:nvSpPr>
        <p:spPr bwMode="auto">
          <a:xfrm rot="16200000">
            <a:off x="833052" y="2410845"/>
            <a:ext cx="249315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defRPr/>
            </a:pPr>
            <a:r>
              <a:rPr lang="en-GB" sz="1200" b="1" kern="0" dirty="0" err="1">
                <a:solidFill>
                  <a:sysClr val="windowText" lastClr="000000"/>
                </a:solidFill>
                <a:latin typeface="Imago"/>
              </a:rPr>
              <a:t>Gesamtüberleben</a:t>
            </a:r>
            <a:r>
              <a:rPr lang="en-GB" sz="1200" b="1" kern="0" dirty="0">
                <a:solidFill>
                  <a:sysClr val="windowText" lastClr="000000"/>
                </a:solidFill>
                <a:latin typeface="Imago"/>
              </a:rPr>
              <a:t> (%)</a:t>
            </a:r>
          </a:p>
        </p:txBody>
      </p:sp>
      <p:sp>
        <p:nvSpPr>
          <p:cNvPr id="45" name="Rechteck 44"/>
          <p:cNvSpPr/>
          <p:nvPr/>
        </p:nvSpPr>
        <p:spPr>
          <a:xfrm>
            <a:off x="1328928" y="4707522"/>
            <a:ext cx="2452858" cy="438582"/>
          </a:xfrm>
          <a:prstGeom prst="rect">
            <a:avLst/>
          </a:prstGeom>
        </p:spPr>
        <p:txBody>
          <a:bodyPr wrap="square">
            <a:spAutoFit/>
          </a:bodyPr>
          <a:lstStyle/>
          <a:p>
            <a:pPr fontAlgn="base">
              <a:spcBef>
                <a:spcPct val="0"/>
              </a:spcBef>
              <a:spcAft>
                <a:spcPct val="0"/>
              </a:spcAft>
              <a:defRPr/>
            </a:pPr>
            <a:r>
              <a:rPr lang="en-GB" sz="750" kern="0" dirty="0">
                <a:solidFill>
                  <a:srgbClr val="000000"/>
                </a:solidFill>
                <a:ea typeface="MS PGothic" pitchFamily="34" charset="-128"/>
                <a:cs typeface="Arial" pitchFamily="34" charset="0"/>
              </a:rPr>
              <a:t>ITT-Population. </a:t>
            </a:r>
            <a:r>
              <a:rPr lang="en-GB" sz="750" kern="0" dirty="0" err="1">
                <a:solidFill>
                  <a:srgbClr val="000000"/>
                </a:solidFill>
                <a:ea typeface="MS PGothic" pitchFamily="34" charset="-128"/>
                <a:cs typeface="Arial" pitchFamily="34" charset="0"/>
              </a:rPr>
              <a:t>Stratifiziert</a:t>
            </a:r>
            <a:r>
              <a:rPr lang="en-GB" sz="750" kern="0" dirty="0">
                <a:solidFill>
                  <a:srgbClr val="000000"/>
                </a:solidFill>
                <a:ea typeface="MS PGothic" pitchFamily="34" charset="-128"/>
                <a:cs typeface="Arial" pitchFamily="34" charset="0"/>
              </a:rPr>
              <a:t> </a:t>
            </a:r>
            <a:r>
              <a:rPr lang="en-GB" sz="750" kern="0" dirty="0" err="1">
                <a:solidFill>
                  <a:srgbClr val="000000"/>
                </a:solidFill>
                <a:ea typeface="MS PGothic" pitchFamily="34" charset="-128"/>
                <a:cs typeface="Arial" pitchFamily="34" charset="0"/>
              </a:rPr>
              <a:t>nach</a:t>
            </a:r>
            <a:r>
              <a:rPr lang="en-GB" sz="750" kern="0" dirty="0">
                <a:solidFill>
                  <a:srgbClr val="000000"/>
                </a:solidFill>
                <a:ea typeface="MS PGothic" pitchFamily="34" charset="-128"/>
                <a:cs typeface="Arial" pitchFamily="34" charset="0"/>
              </a:rPr>
              <a:t> </a:t>
            </a:r>
            <a:r>
              <a:rPr lang="en-GB" sz="750" kern="0" dirty="0" err="1">
                <a:solidFill>
                  <a:srgbClr val="000000"/>
                </a:solidFill>
                <a:ea typeface="MS PGothic" pitchFamily="34" charset="-128"/>
                <a:cs typeface="Arial" pitchFamily="34" charset="0"/>
              </a:rPr>
              <a:t>geographischer</a:t>
            </a:r>
            <a:r>
              <a:rPr lang="en-GB" sz="750" kern="0" dirty="0">
                <a:solidFill>
                  <a:srgbClr val="000000"/>
                </a:solidFill>
                <a:ea typeface="MS PGothic" pitchFamily="34" charset="-128"/>
                <a:cs typeface="Arial" pitchFamily="34" charset="0"/>
              </a:rPr>
              <a:t> Region </a:t>
            </a:r>
          </a:p>
          <a:p>
            <a:pPr fontAlgn="base">
              <a:spcBef>
                <a:spcPct val="0"/>
              </a:spcBef>
              <a:spcAft>
                <a:spcPct val="0"/>
              </a:spcAft>
              <a:defRPr/>
            </a:pPr>
            <a:r>
              <a:rPr lang="en-GB" sz="750" kern="0" dirty="0">
                <a:solidFill>
                  <a:srgbClr val="000000"/>
                </a:solidFill>
                <a:ea typeface="MS PGothic" pitchFamily="34" charset="-128"/>
                <a:cs typeface="Arial" pitchFamily="34" charset="0"/>
              </a:rPr>
              <a:t>und (neo)</a:t>
            </a:r>
            <a:r>
              <a:rPr lang="en-GB" sz="750" kern="0" dirty="0" err="1">
                <a:solidFill>
                  <a:srgbClr val="000000"/>
                </a:solidFill>
                <a:ea typeface="MS PGothic" pitchFamily="34" charset="-128"/>
                <a:cs typeface="Arial" pitchFamily="34" charset="0"/>
              </a:rPr>
              <a:t>adjuvanter</a:t>
            </a:r>
            <a:r>
              <a:rPr lang="en-GB" sz="750" kern="0" dirty="0">
                <a:solidFill>
                  <a:srgbClr val="000000"/>
                </a:solidFill>
                <a:ea typeface="MS PGothic" pitchFamily="34" charset="-128"/>
                <a:cs typeface="Arial" pitchFamily="34" charset="0"/>
              </a:rPr>
              <a:t> </a:t>
            </a:r>
            <a:r>
              <a:rPr lang="en-GB" sz="750" kern="0" dirty="0" err="1">
                <a:solidFill>
                  <a:srgbClr val="000000"/>
                </a:solidFill>
                <a:ea typeface="MS PGothic" pitchFamily="34" charset="-128"/>
                <a:cs typeface="Arial" pitchFamily="34" charset="0"/>
              </a:rPr>
              <a:t>Chemotherapie</a:t>
            </a:r>
            <a:endParaRPr lang="de-DE" sz="1500" dirty="0">
              <a:solidFill>
                <a:srgbClr val="000000"/>
              </a:solidFill>
              <a:ea typeface="MS PGothic" pitchFamily="34" charset="-128"/>
              <a:cs typeface="Arial" pitchFamily="34" charset="0"/>
            </a:endParaRPr>
          </a:p>
        </p:txBody>
      </p:sp>
      <p:sp>
        <p:nvSpPr>
          <p:cNvPr id="2" name="Rechteck 1"/>
          <p:cNvSpPr/>
          <p:nvPr/>
        </p:nvSpPr>
        <p:spPr>
          <a:xfrm>
            <a:off x="4400550" y="4953410"/>
            <a:ext cx="1593706" cy="207749"/>
          </a:xfrm>
          <a:prstGeom prst="rect">
            <a:avLst/>
          </a:prstGeom>
        </p:spPr>
        <p:txBody>
          <a:bodyPr wrap="none">
            <a:spAutoFit/>
          </a:bodyPr>
          <a:lstStyle/>
          <a:p>
            <a:pPr fontAlgn="base">
              <a:spcBef>
                <a:spcPct val="0"/>
              </a:spcBef>
              <a:spcAft>
                <a:spcPct val="0"/>
              </a:spcAft>
            </a:pPr>
            <a:r>
              <a:rPr lang="en-GB" sz="750" dirty="0">
                <a:solidFill>
                  <a:srgbClr val="000000"/>
                </a:solidFill>
                <a:ea typeface="MS PGothic" pitchFamily="34" charset="-128"/>
              </a:rPr>
              <a:t>*</a:t>
            </a:r>
            <a:r>
              <a:rPr lang="en-GB" sz="750" dirty="0" err="1">
                <a:solidFill>
                  <a:srgbClr val="000000"/>
                </a:solidFill>
                <a:ea typeface="MS PGothic" pitchFamily="34" charset="-128"/>
              </a:rPr>
              <a:t>Medianes</a:t>
            </a:r>
            <a:r>
              <a:rPr lang="en-GB" sz="750" dirty="0">
                <a:solidFill>
                  <a:srgbClr val="000000"/>
                </a:solidFill>
                <a:ea typeface="MS PGothic" pitchFamily="34" charset="-128"/>
              </a:rPr>
              <a:t> Follow Up: 50 </a:t>
            </a:r>
            <a:r>
              <a:rPr lang="en-GB" sz="750" dirty="0" err="1">
                <a:solidFill>
                  <a:srgbClr val="000000"/>
                </a:solidFill>
                <a:ea typeface="MS PGothic" pitchFamily="34" charset="-128"/>
              </a:rPr>
              <a:t>Monate</a:t>
            </a:r>
            <a:endParaRPr lang="de-DE" sz="750" dirty="0">
              <a:solidFill>
                <a:srgbClr val="000000"/>
              </a:solidFill>
              <a:ea typeface="MS PGothic" pitchFamily="34" charset="-128"/>
            </a:endParaRPr>
          </a:p>
        </p:txBody>
      </p:sp>
      <p:sp>
        <p:nvSpPr>
          <p:cNvPr id="43" name="Rectangle 4"/>
          <p:cNvSpPr>
            <a:spLocks noChangeArrowheads="1"/>
          </p:cNvSpPr>
          <p:nvPr/>
        </p:nvSpPr>
        <p:spPr bwMode="invGray">
          <a:xfrm>
            <a:off x="1391842" y="4994616"/>
            <a:ext cx="5780483" cy="115416"/>
          </a:xfrm>
          <a:prstGeom prst="rect">
            <a:avLst/>
          </a:prstGeom>
          <a:noFill/>
          <a:ln>
            <a:noFill/>
          </a:ln>
          <a:extLst/>
        </p:spPr>
        <p:txBody>
          <a:bodyPr wrap="square" lIns="0" tIns="0" rIns="0" bIns="0" anchor="b">
            <a:spAutoFit/>
          </a:bodyPr>
          <a:lstStyle/>
          <a:p>
            <a:pPr fontAlgn="base">
              <a:spcBef>
                <a:spcPct val="75000"/>
              </a:spcBef>
              <a:spcAft>
                <a:spcPct val="0"/>
              </a:spcAft>
              <a:buSzPct val="100000"/>
            </a:pPr>
            <a:r>
              <a:rPr lang="en-US" sz="750" dirty="0">
                <a:solidFill>
                  <a:srgbClr val="000000"/>
                </a:solidFill>
                <a:ea typeface="MS PGothic" pitchFamily="34" charset="-128"/>
              </a:rPr>
              <a:t>Swain </a:t>
            </a:r>
            <a:r>
              <a:rPr lang="en-US" sz="750" i="1" dirty="0">
                <a:solidFill>
                  <a:srgbClr val="000000"/>
                </a:solidFill>
                <a:ea typeface="MS PGothic" pitchFamily="34" charset="-128"/>
              </a:rPr>
              <a:t>et al</a:t>
            </a:r>
            <a:r>
              <a:rPr lang="en-US" sz="750" dirty="0">
                <a:solidFill>
                  <a:srgbClr val="000000"/>
                </a:solidFill>
                <a:ea typeface="MS PGothic" pitchFamily="34" charset="-128"/>
              </a:rPr>
              <a:t>., N </a:t>
            </a:r>
            <a:r>
              <a:rPr lang="en-US" sz="750" dirty="0" err="1">
                <a:solidFill>
                  <a:srgbClr val="000000"/>
                </a:solidFill>
                <a:ea typeface="MS PGothic" pitchFamily="34" charset="-128"/>
              </a:rPr>
              <a:t>Engl</a:t>
            </a:r>
            <a:r>
              <a:rPr lang="en-US" sz="750" dirty="0">
                <a:solidFill>
                  <a:srgbClr val="000000"/>
                </a:solidFill>
                <a:ea typeface="MS PGothic" pitchFamily="34" charset="-128"/>
              </a:rPr>
              <a:t> J Med 2015</a:t>
            </a:r>
          </a:p>
        </p:txBody>
      </p:sp>
      <p:sp>
        <p:nvSpPr>
          <p:cNvPr id="3" name="Textfeld 2"/>
          <p:cNvSpPr txBox="1"/>
          <p:nvPr/>
        </p:nvSpPr>
        <p:spPr>
          <a:xfrm>
            <a:off x="4896296" y="128904"/>
            <a:ext cx="3300840" cy="369332"/>
          </a:xfrm>
          <a:prstGeom prst="rect">
            <a:avLst/>
          </a:prstGeom>
          <a:noFill/>
        </p:spPr>
        <p:txBody>
          <a:bodyPr wrap="square" rtlCol="0">
            <a:spAutoFit/>
          </a:bodyPr>
          <a:lstStyle/>
          <a:p>
            <a:r>
              <a:rPr lang="de-DE" dirty="0" smtClean="0">
                <a:solidFill>
                  <a:srgbClr val="13B0FF"/>
                </a:solidFill>
              </a:rPr>
              <a:t>Einführung </a:t>
            </a:r>
            <a:r>
              <a:rPr lang="de-DE" dirty="0" err="1" smtClean="0">
                <a:solidFill>
                  <a:srgbClr val="13B0FF"/>
                </a:solidFill>
              </a:rPr>
              <a:t>Pertuzumab</a:t>
            </a:r>
            <a:r>
              <a:rPr lang="de-DE" dirty="0" smtClean="0">
                <a:solidFill>
                  <a:srgbClr val="13B0FF"/>
                </a:solidFill>
              </a:rPr>
              <a:t> 2013</a:t>
            </a:r>
            <a:endParaRPr lang="de-DE" dirty="0">
              <a:solidFill>
                <a:srgbClr val="13B0FF"/>
              </a:solidFill>
            </a:endParaRPr>
          </a:p>
        </p:txBody>
      </p:sp>
    </p:spTree>
    <p:extLst>
      <p:ext uri="{BB962C8B-B14F-4D97-AF65-F5344CB8AC3E}">
        <p14:creationId xmlns:p14="http://schemas.microsoft.com/office/powerpoint/2010/main" val="2378651231"/>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34246" y="339330"/>
            <a:ext cx="5524500" cy="982265"/>
          </a:xfrm>
        </p:spPr>
        <p:txBody>
          <a:bodyPr/>
          <a:lstStyle/>
          <a:p>
            <a:r>
              <a:rPr lang="de-CH" dirty="0" smtClean="0"/>
              <a:t>EMILIA (BO21977) </a:t>
            </a:r>
            <a:br>
              <a:rPr lang="de-CH" dirty="0" smtClean="0"/>
            </a:br>
            <a:r>
              <a:rPr lang="de-CH" i="1" dirty="0" smtClean="0">
                <a:latin typeface="Minion" panose="02040503050201020203" pitchFamily="18" charset="0"/>
              </a:rPr>
              <a:t>Unabhängig geprüftes PFS, 2. Interimsanalyse</a:t>
            </a:r>
            <a:br>
              <a:rPr lang="de-CH" i="1" dirty="0" smtClean="0">
                <a:latin typeface="Minion" panose="02040503050201020203" pitchFamily="18" charset="0"/>
              </a:rPr>
            </a:br>
            <a:endParaRPr lang="de-CH" dirty="0"/>
          </a:p>
        </p:txBody>
      </p:sp>
      <p:grpSp>
        <p:nvGrpSpPr>
          <p:cNvPr id="4" name="Gruppieren 3"/>
          <p:cNvGrpSpPr/>
          <p:nvPr/>
        </p:nvGrpSpPr>
        <p:grpSpPr>
          <a:xfrm>
            <a:off x="1277635" y="4184526"/>
            <a:ext cx="6465414" cy="473104"/>
            <a:chOff x="179512" y="5579359"/>
            <a:chExt cx="8620553" cy="630804"/>
          </a:xfrm>
        </p:grpSpPr>
        <p:sp>
          <p:nvSpPr>
            <p:cNvPr id="5" name="TextBox 781"/>
            <p:cNvSpPr txBox="1">
              <a:spLocks noChangeArrowheads="1"/>
            </p:cNvSpPr>
            <p:nvPr/>
          </p:nvSpPr>
          <p:spPr bwMode="auto">
            <a:xfrm>
              <a:off x="1036484" y="5796547"/>
              <a:ext cx="2372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496</a:t>
              </a:r>
            </a:p>
          </p:txBody>
        </p:sp>
        <p:sp>
          <p:nvSpPr>
            <p:cNvPr id="6" name="TextBox 782"/>
            <p:cNvSpPr txBox="1">
              <a:spLocks noChangeArrowheads="1"/>
            </p:cNvSpPr>
            <p:nvPr/>
          </p:nvSpPr>
          <p:spPr bwMode="auto">
            <a:xfrm>
              <a:off x="1514257" y="5796547"/>
              <a:ext cx="2372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404</a:t>
              </a:r>
            </a:p>
          </p:txBody>
        </p:sp>
        <p:sp>
          <p:nvSpPr>
            <p:cNvPr id="7" name="TextBox 783"/>
            <p:cNvSpPr txBox="1">
              <a:spLocks noChangeArrowheads="1"/>
            </p:cNvSpPr>
            <p:nvPr/>
          </p:nvSpPr>
          <p:spPr bwMode="auto">
            <a:xfrm>
              <a:off x="2043709" y="5796547"/>
              <a:ext cx="2372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310</a:t>
              </a:r>
            </a:p>
          </p:txBody>
        </p:sp>
        <p:sp>
          <p:nvSpPr>
            <p:cNvPr id="8" name="TextBox 784"/>
            <p:cNvSpPr txBox="1">
              <a:spLocks noChangeArrowheads="1"/>
            </p:cNvSpPr>
            <p:nvPr/>
          </p:nvSpPr>
          <p:spPr bwMode="auto">
            <a:xfrm>
              <a:off x="2583359" y="5796547"/>
              <a:ext cx="2372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176</a:t>
              </a:r>
            </a:p>
          </p:txBody>
        </p:sp>
        <p:sp>
          <p:nvSpPr>
            <p:cNvPr id="9" name="TextBox 785"/>
            <p:cNvSpPr txBox="1">
              <a:spLocks noChangeArrowheads="1"/>
            </p:cNvSpPr>
            <p:nvPr/>
          </p:nvSpPr>
          <p:spPr bwMode="auto">
            <a:xfrm>
              <a:off x="3044445" y="5796547"/>
              <a:ext cx="2372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129</a:t>
              </a:r>
            </a:p>
          </p:txBody>
        </p:sp>
        <p:sp>
          <p:nvSpPr>
            <p:cNvPr id="10" name="TextBox 786"/>
            <p:cNvSpPr txBox="1">
              <a:spLocks noChangeArrowheads="1"/>
            </p:cNvSpPr>
            <p:nvPr/>
          </p:nvSpPr>
          <p:spPr bwMode="auto">
            <a:xfrm>
              <a:off x="3607347" y="5796547"/>
              <a:ext cx="1581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73</a:t>
              </a:r>
            </a:p>
          </p:txBody>
        </p:sp>
        <p:sp>
          <p:nvSpPr>
            <p:cNvPr id="11" name="TextBox 787"/>
            <p:cNvSpPr txBox="1">
              <a:spLocks noChangeArrowheads="1"/>
            </p:cNvSpPr>
            <p:nvPr/>
          </p:nvSpPr>
          <p:spPr bwMode="auto">
            <a:xfrm>
              <a:off x="4131455" y="5796547"/>
              <a:ext cx="1581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53</a:t>
              </a:r>
            </a:p>
          </p:txBody>
        </p:sp>
        <p:sp>
          <p:nvSpPr>
            <p:cNvPr id="12" name="TextBox 788"/>
            <p:cNvSpPr txBox="1">
              <a:spLocks noChangeArrowheads="1"/>
            </p:cNvSpPr>
            <p:nvPr/>
          </p:nvSpPr>
          <p:spPr bwMode="auto">
            <a:xfrm>
              <a:off x="4636868" y="5796547"/>
              <a:ext cx="1581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35</a:t>
              </a:r>
            </a:p>
          </p:txBody>
        </p:sp>
        <p:sp>
          <p:nvSpPr>
            <p:cNvPr id="13" name="TextBox 789"/>
            <p:cNvSpPr txBox="1">
              <a:spLocks noChangeArrowheads="1"/>
            </p:cNvSpPr>
            <p:nvPr/>
          </p:nvSpPr>
          <p:spPr bwMode="auto">
            <a:xfrm>
              <a:off x="5135543" y="5796547"/>
              <a:ext cx="1581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25</a:t>
              </a:r>
            </a:p>
          </p:txBody>
        </p:sp>
        <p:sp>
          <p:nvSpPr>
            <p:cNvPr id="14" name="TextBox 790"/>
            <p:cNvSpPr txBox="1">
              <a:spLocks noChangeArrowheads="1"/>
            </p:cNvSpPr>
            <p:nvPr/>
          </p:nvSpPr>
          <p:spPr bwMode="auto">
            <a:xfrm>
              <a:off x="5663770" y="5796547"/>
              <a:ext cx="1581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14</a:t>
              </a:r>
            </a:p>
          </p:txBody>
        </p:sp>
        <p:sp>
          <p:nvSpPr>
            <p:cNvPr id="15" name="TextBox 791"/>
            <p:cNvSpPr txBox="1">
              <a:spLocks noChangeArrowheads="1"/>
            </p:cNvSpPr>
            <p:nvPr/>
          </p:nvSpPr>
          <p:spPr bwMode="auto">
            <a:xfrm>
              <a:off x="6203984" y="5796547"/>
              <a:ext cx="7908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9</a:t>
              </a:r>
            </a:p>
          </p:txBody>
        </p:sp>
        <p:sp>
          <p:nvSpPr>
            <p:cNvPr id="16" name="TextBox 792"/>
            <p:cNvSpPr txBox="1">
              <a:spLocks noChangeArrowheads="1"/>
            </p:cNvSpPr>
            <p:nvPr/>
          </p:nvSpPr>
          <p:spPr bwMode="auto">
            <a:xfrm>
              <a:off x="6706299" y="5796547"/>
              <a:ext cx="7908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8</a:t>
              </a:r>
            </a:p>
          </p:txBody>
        </p:sp>
        <p:sp>
          <p:nvSpPr>
            <p:cNvPr id="17" name="TextBox 793"/>
            <p:cNvSpPr txBox="1">
              <a:spLocks noChangeArrowheads="1"/>
            </p:cNvSpPr>
            <p:nvPr/>
          </p:nvSpPr>
          <p:spPr bwMode="auto">
            <a:xfrm>
              <a:off x="7203519" y="5796547"/>
              <a:ext cx="7908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5</a:t>
              </a:r>
            </a:p>
          </p:txBody>
        </p:sp>
        <p:sp>
          <p:nvSpPr>
            <p:cNvPr id="18" name="TextBox 794"/>
            <p:cNvSpPr txBox="1">
              <a:spLocks noChangeArrowheads="1"/>
            </p:cNvSpPr>
            <p:nvPr/>
          </p:nvSpPr>
          <p:spPr bwMode="auto">
            <a:xfrm>
              <a:off x="7712048" y="5796547"/>
              <a:ext cx="7908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1</a:t>
              </a:r>
            </a:p>
          </p:txBody>
        </p:sp>
        <p:sp>
          <p:nvSpPr>
            <p:cNvPr id="19" name="TextBox 795"/>
            <p:cNvSpPr txBox="1">
              <a:spLocks noChangeArrowheads="1"/>
            </p:cNvSpPr>
            <p:nvPr/>
          </p:nvSpPr>
          <p:spPr bwMode="auto">
            <a:xfrm>
              <a:off x="8220575" y="5796547"/>
              <a:ext cx="7908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0</a:t>
              </a:r>
            </a:p>
          </p:txBody>
        </p:sp>
        <p:sp>
          <p:nvSpPr>
            <p:cNvPr id="20" name="TextBox 796"/>
            <p:cNvSpPr txBox="1">
              <a:spLocks noChangeArrowheads="1"/>
            </p:cNvSpPr>
            <p:nvPr/>
          </p:nvSpPr>
          <p:spPr bwMode="auto">
            <a:xfrm>
              <a:off x="8720982" y="5796547"/>
              <a:ext cx="7908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0</a:t>
              </a:r>
            </a:p>
          </p:txBody>
        </p:sp>
        <p:sp>
          <p:nvSpPr>
            <p:cNvPr id="21" name="TextBox 800"/>
            <p:cNvSpPr txBox="1">
              <a:spLocks noChangeArrowheads="1"/>
            </p:cNvSpPr>
            <p:nvPr/>
          </p:nvSpPr>
          <p:spPr bwMode="auto">
            <a:xfrm>
              <a:off x="1036484" y="6040885"/>
              <a:ext cx="2372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495</a:t>
              </a:r>
            </a:p>
          </p:txBody>
        </p:sp>
        <p:sp>
          <p:nvSpPr>
            <p:cNvPr id="22" name="TextBox 801"/>
            <p:cNvSpPr txBox="1">
              <a:spLocks noChangeArrowheads="1"/>
            </p:cNvSpPr>
            <p:nvPr/>
          </p:nvSpPr>
          <p:spPr bwMode="auto">
            <a:xfrm>
              <a:off x="1514257" y="6040886"/>
              <a:ext cx="2372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419</a:t>
              </a:r>
            </a:p>
          </p:txBody>
        </p:sp>
        <p:sp>
          <p:nvSpPr>
            <p:cNvPr id="23" name="TextBox 802"/>
            <p:cNvSpPr txBox="1">
              <a:spLocks noChangeArrowheads="1"/>
            </p:cNvSpPr>
            <p:nvPr/>
          </p:nvSpPr>
          <p:spPr bwMode="auto">
            <a:xfrm>
              <a:off x="2043710" y="6040886"/>
              <a:ext cx="2372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341</a:t>
              </a:r>
            </a:p>
          </p:txBody>
        </p:sp>
        <p:sp>
          <p:nvSpPr>
            <p:cNvPr id="24" name="TextBox 803"/>
            <p:cNvSpPr txBox="1">
              <a:spLocks noChangeArrowheads="1"/>
            </p:cNvSpPr>
            <p:nvPr/>
          </p:nvSpPr>
          <p:spPr bwMode="auto">
            <a:xfrm>
              <a:off x="2583359" y="6040886"/>
              <a:ext cx="2372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236</a:t>
              </a:r>
            </a:p>
          </p:txBody>
        </p:sp>
        <p:sp>
          <p:nvSpPr>
            <p:cNvPr id="25" name="TextBox 804"/>
            <p:cNvSpPr txBox="1">
              <a:spLocks noChangeArrowheads="1"/>
            </p:cNvSpPr>
            <p:nvPr/>
          </p:nvSpPr>
          <p:spPr bwMode="auto">
            <a:xfrm>
              <a:off x="3044446" y="6040886"/>
              <a:ext cx="2372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183</a:t>
              </a:r>
            </a:p>
          </p:txBody>
        </p:sp>
        <p:sp>
          <p:nvSpPr>
            <p:cNvPr id="26" name="TextBox 805"/>
            <p:cNvSpPr txBox="1">
              <a:spLocks noChangeArrowheads="1"/>
            </p:cNvSpPr>
            <p:nvPr/>
          </p:nvSpPr>
          <p:spPr bwMode="auto">
            <a:xfrm>
              <a:off x="3567806" y="6040886"/>
              <a:ext cx="2372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130</a:t>
              </a:r>
            </a:p>
          </p:txBody>
        </p:sp>
        <p:sp>
          <p:nvSpPr>
            <p:cNvPr id="27" name="TextBox 806"/>
            <p:cNvSpPr txBox="1">
              <a:spLocks noChangeArrowheads="1"/>
            </p:cNvSpPr>
            <p:nvPr/>
          </p:nvSpPr>
          <p:spPr bwMode="auto">
            <a:xfrm>
              <a:off x="4091912" y="6040886"/>
              <a:ext cx="2372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101</a:t>
              </a:r>
            </a:p>
          </p:txBody>
        </p:sp>
        <p:sp>
          <p:nvSpPr>
            <p:cNvPr id="28" name="TextBox 807"/>
            <p:cNvSpPr txBox="1">
              <a:spLocks noChangeArrowheads="1"/>
            </p:cNvSpPr>
            <p:nvPr/>
          </p:nvSpPr>
          <p:spPr bwMode="auto">
            <a:xfrm>
              <a:off x="4636869" y="6040886"/>
              <a:ext cx="1581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72</a:t>
              </a:r>
            </a:p>
          </p:txBody>
        </p:sp>
        <p:sp>
          <p:nvSpPr>
            <p:cNvPr id="29" name="TextBox 808"/>
            <p:cNvSpPr txBox="1">
              <a:spLocks noChangeArrowheads="1"/>
            </p:cNvSpPr>
            <p:nvPr/>
          </p:nvSpPr>
          <p:spPr bwMode="auto">
            <a:xfrm>
              <a:off x="5135543" y="6040886"/>
              <a:ext cx="1581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54</a:t>
              </a:r>
            </a:p>
          </p:txBody>
        </p:sp>
        <p:sp>
          <p:nvSpPr>
            <p:cNvPr id="30" name="TextBox 809"/>
            <p:cNvSpPr txBox="1">
              <a:spLocks noChangeArrowheads="1"/>
            </p:cNvSpPr>
            <p:nvPr/>
          </p:nvSpPr>
          <p:spPr bwMode="auto">
            <a:xfrm>
              <a:off x="5663770" y="6040886"/>
              <a:ext cx="1581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44</a:t>
              </a:r>
            </a:p>
          </p:txBody>
        </p:sp>
        <p:sp>
          <p:nvSpPr>
            <p:cNvPr id="31" name="TextBox 810"/>
            <p:cNvSpPr txBox="1">
              <a:spLocks noChangeArrowheads="1"/>
            </p:cNvSpPr>
            <p:nvPr/>
          </p:nvSpPr>
          <p:spPr bwMode="auto">
            <a:xfrm>
              <a:off x="6164443" y="6040886"/>
              <a:ext cx="1581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30</a:t>
              </a:r>
            </a:p>
          </p:txBody>
        </p:sp>
        <p:sp>
          <p:nvSpPr>
            <p:cNvPr id="32" name="TextBox 811"/>
            <p:cNvSpPr txBox="1">
              <a:spLocks noChangeArrowheads="1"/>
            </p:cNvSpPr>
            <p:nvPr/>
          </p:nvSpPr>
          <p:spPr bwMode="auto">
            <a:xfrm>
              <a:off x="6666758" y="6040886"/>
              <a:ext cx="1581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18</a:t>
              </a:r>
            </a:p>
          </p:txBody>
        </p:sp>
        <p:sp>
          <p:nvSpPr>
            <p:cNvPr id="33" name="TextBox 812"/>
            <p:cNvSpPr txBox="1">
              <a:spLocks noChangeArrowheads="1"/>
            </p:cNvSpPr>
            <p:nvPr/>
          </p:nvSpPr>
          <p:spPr bwMode="auto">
            <a:xfrm>
              <a:off x="7203518" y="6040886"/>
              <a:ext cx="7908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9</a:t>
              </a:r>
            </a:p>
          </p:txBody>
        </p:sp>
        <p:sp>
          <p:nvSpPr>
            <p:cNvPr id="34" name="TextBox 813"/>
            <p:cNvSpPr txBox="1">
              <a:spLocks noChangeArrowheads="1"/>
            </p:cNvSpPr>
            <p:nvPr/>
          </p:nvSpPr>
          <p:spPr bwMode="auto">
            <a:xfrm>
              <a:off x="7712048" y="6040886"/>
              <a:ext cx="7908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3</a:t>
              </a:r>
            </a:p>
          </p:txBody>
        </p:sp>
        <p:sp>
          <p:nvSpPr>
            <p:cNvPr id="35" name="TextBox 814"/>
            <p:cNvSpPr txBox="1">
              <a:spLocks noChangeArrowheads="1"/>
            </p:cNvSpPr>
            <p:nvPr/>
          </p:nvSpPr>
          <p:spPr bwMode="auto">
            <a:xfrm>
              <a:off x="8220574" y="6040886"/>
              <a:ext cx="7908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1</a:t>
              </a:r>
            </a:p>
          </p:txBody>
        </p:sp>
        <p:sp>
          <p:nvSpPr>
            <p:cNvPr id="36" name="TextBox 815"/>
            <p:cNvSpPr txBox="1">
              <a:spLocks noChangeArrowheads="1"/>
            </p:cNvSpPr>
            <p:nvPr/>
          </p:nvSpPr>
          <p:spPr bwMode="auto">
            <a:xfrm>
              <a:off x="8720982" y="6040886"/>
              <a:ext cx="7908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825" b="1" dirty="0">
                  <a:solidFill>
                    <a:srgbClr val="000000"/>
                  </a:solidFill>
                  <a:latin typeface="Imago" panose="02000500060000020004" pitchFamily="2" charset="0"/>
                </a:rPr>
                <a:t>0</a:t>
              </a:r>
            </a:p>
          </p:txBody>
        </p:sp>
        <p:sp>
          <p:nvSpPr>
            <p:cNvPr id="37" name="TextBox 819"/>
            <p:cNvSpPr txBox="1">
              <a:spLocks noChangeArrowheads="1"/>
            </p:cNvSpPr>
            <p:nvPr/>
          </p:nvSpPr>
          <p:spPr bwMode="auto">
            <a:xfrm>
              <a:off x="179512" y="5796547"/>
              <a:ext cx="67753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342900" eaLnBrk="1" fontAlgn="base" hangingPunct="1">
                <a:spcBef>
                  <a:spcPct val="0"/>
                </a:spcBef>
                <a:spcAft>
                  <a:spcPct val="0"/>
                </a:spcAft>
              </a:pPr>
              <a:r>
                <a:rPr lang="de-CH" sz="825" b="1" dirty="0">
                  <a:solidFill>
                    <a:prstClr val="white">
                      <a:lumMod val="50000"/>
                    </a:prstClr>
                  </a:solidFill>
                  <a:latin typeface="Imago" panose="02000500060000020004" pitchFamily="2" charset="0"/>
                </a:rPr>
                <a:t>Cap + </a:t>
              </a:r>
              <a:r>
                <a:rPr lang="de-CH" sz="825" b="1" dirty="0" err="1">
                  <a:solidFill>
                    <a:prstClr val="white">
                      <a:lumMod val="50000"/>
                    </a:prstClr>
                  </a:solidFill>
                  <a:latin typeface="Imago" panose="02000500060000020004" pitchFamily="2" charset="0"/>
                </a:rPr>
                <a:t>Lap</a:t>
              </a:r>
              <a:endParaRPr lang="de-CH" sz="825" b="1" dirty="0">
                <a:solidFill>
                  <a:prstClr val="white">
                    <a:lumMod val="50000"/>
                  </a:prstClr>
                </a:solidFill>
                <a:latin typeface="Imago" panose="02000500060000020004" pitchFamily="2" charset="0"/>
              </a:endParaRPr>
            </a:p>
          </p:txBody>
        </p:sp>
        <p:sp>
          <p:nvSpPr>
            <p:cNvPr id="38" name="TextBox 820"/>
            <p:cNvSpPr txBox="1">
              <a:spLocks noChangeArrowheads="1"/>
            </p:cNvSpPr>
            <p:nvPr/>
          </p:nvSpPr>
          <p:spPr bwMode="auto">
            <a:xfrm>
              <a:off x="179512" y="6040886"/>
              <a:ext cx="5428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342900" eaLnBrk="1" fontAlgn="base" hangingPunct="1">
                <a:spcBef>
                  <a:spcPct val="0"/>
                </a:spcBef>
                <a:spcAft>
                  <a:spcPct val="0"/>
                </a:spcAft>
              </a:pPr>
              <a:r>
                <a:rPr lang="de-CH" sz="825" b="1" dirty="0" err="1">
                  <a:solidFill>
                    <a:srgbClr val="0071B9"/>
                  </a:solidFill>
                  <a:latin typeface="Imago" panose="02000500060000020004" pitchFamily="2" charset="0"/>
                </a:rPr>
                <a:t>Kadcyla</a:t>
              </a:r>
              <a:endParaRPr lang="de-CH" sz="825" b="1" dirty="0">
                <a:solidFill>
                  <a:srgbClr val="0071B9"/>
                </a:solidFill>
                <a:latin typeface="Imago" panose="02000500060000020004" pitchFamily="2" charset="0"/>
              </a:endParaRPr>
            </a:p>
          </p:txBody>
        </p:sp>
        <p:sp>
          <p:nvSpPr>
            <p:cNvPr id="39" name="TextBox 821"/>
            <p:cNvSpPr txBox="1">
              <a:spLocks noChangeArrowheads="1"/>
            </p:cNvSpPr>
            <p:nvPr/>
          </p:nvSpPr>
          <p:spPr bwMode="auto">
            <a:xfrm>
              <a:off x="179512" y="5579359"/>
              <a:ext cx="319532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342900" eaLnBrk="1" fontAlgn="base" hangingPunct="1">
                <a:spcBef>
                  <a:spcPct val="0"/>
                </a:spcBef>
                <a:spcAft>
                  <a:spcPct val="0"/>
                </a:spcAft>
              </a:pPr>
              <a:r>
                <a:rPr lang="de-CH" sz="825" b="1" dirty="0">
                  <a:solidFill>
                    <a:srgbClr val="000000"/>
                  </a:solidFill>
                  <a:latin typeface="Imago" panose="02000500060000020004" pitchFamily="2" charset="0"/>
                </a:rPr>
                <a:t>Patientinnen unter Risiko (unabhängig geprüft):</a:t>
              </a:r>
            </a:p>
          </p:txBody>
        </p:sp>
      </p:grpSp>
      <p:graphicFrame>
        <p:nvGraphicFramePr>
          <p:cNvPr id="40" name="Table 822"/>
          <p:cNvGraphicFramePr>
            <a:graphicFrameLocks noGrp="1"/>
          </p:cNvGraphicFramePr>
          <p:nvPr>
            <p:extLst/>
          </p:nvPr>
        </p:nvGraphicFramePr>
        <p:xfrm>
          <a:off x="4087547" y="966847"/>
          <a:ext cx="3566160" cy="1211770"/>
        </p:xfrm>
        <a:graphic>
          <a:graphicData uri="http://schemas.openxmlformats.org/drawingml/2006/table">
            <a:tbl>
              <a:tblPr/>
              <a:tblGrid>
                <a:gridCol w="999719"/>
                <a:gridCol w="1148937"/>
                <a:gridCol w="1417504"/>
              </a:tblGrid>
              <a:tr h="36122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de-CH" sz="1100" b="1" i="0" u="none" strike="noStrike" cap="none" normalizeH="0" baseline="0" dirty="0" smtClean="0">
                        <a:ln>
                          <a:noFill/>
                        </a:ln>
                        <a:solidFill>
                          <a:srgbClr val="000000"/>
                        </a:solidFill>
                        <a:effectLst/>
                        <a:latin typeface="Imago" panose="02000500060000020004" pitchFamily="2" charset="0"/>
                        <a:ea typeface="ＭＳ Ｐゴシック" pitchFamily="34" charset="-128"/>
                      </a:endParaRPr>
                    </a:p>
                  </a:txBody>
                  <a:tcPr marL="20579" marR="20579" marT="20593" marB="20593" anchor="b" horzOverflow="overflow">
                    <a:lnL>
                      <a:noFill/>
                    </a:lnL>
                    <a:lnR w="635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lang="de-CH" sz="1100" b="1" kern="1200" dirty="0" smtClean="0">
                          <a:solidFill>
                            <a:srgbClr val="000000"/>
                          </a:solidFill>
                          <a:latin typeface="Imago" panose="02000500060000020004" pitchFamily="2" charset="0"/>
                          <a:ea typeface="MS PGothic"/>
                        </a:rPr>
                        <a:t>Median </a:t>
                      </a:r>
                      <a:br>
                        <a:rPr lang="de-CH" sz="1100" b="1" kern="1200" dirty="0" smtClean="0">
                          <a:solidFill>
                            <a:srgbClr val="000000"/>
                          </a:solidFill>
                          <a:latin typeface="Imago" panose="02000500060000020004" pitchFamily="2" charset="0"/>
                          <a:ea typeface="MS PGothic"/>
                        </a:rPr>
                      </a:br>
                      <a:r>
                        <a:rPr lang="de-CH" sz="1100" b="1" kern="1200" dirty="0" smtClean="0">
                          <a:solidFill>
                            <a:srgbClr val="000000"/>
                          </a:solidFill>
                          <a:latin typeface="Imago" panose="02000500060000020004" pitchFamily="2" charset="0"/>
                          <a:ea typeface="MS PGothic"/>
                        </a:rPr>
                        <a:t>(in Monaten)</a:t>
                      </a:r>
                      <a:endParaRPr kumimoji="0" lang="de-CH" sz="1100" b="1" i="0" u="none" strike="noStrike" cap="none" normalizeH="0" baseline="0" dirty="0" smtClean="0">
                        <a:ln>
                          <a:noFill/>
                        </a:ln>
                        <a:solidFill>
                          <a:srgbClr val="000000"/>
                        </a:solidFill>
                        <a:effectLst/>
                        <a:latin typeface="Imago" panose="02000500060000020004" pitchFamily="2" charset="0"/>
                        <a:ea typeface="ＭＳ Ｐゴシック" pitchFamily="34" charset="-128"/>
                      </a:endParaRPr>
                    </a:p>
                  </a:txBody>
                  <a:tcPr marL="20579" marR="20579" marT="20593" marB="20593" anchor="b"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lang="de-CH" sz="1100" b="1" kern="1200" dirty="0" smtClean="0">
                          <a:solidFill>
                            <a:srgbClr val="000000"/>
                          </a:solidFill>
                          <a:latin typeface="Imago" panose="02000500060000020004" pitchFamily="2" charset="0"/>
                          <a:ea typeface="MS PGothic"/>
                        </a:rPr>
                        <a:t>Anzahl der Ereignisse</a:t>
                      </a:r>
                      <a:endParaRPr kumimoji="0" lang="de-CH" sz="1100" b="1" i="0" u="none" strike="noStrike" cap="none" normalizeH="0" baseline="0" dirty="0" smtClean="0">
                        <a:ln>
                          <a:noFill/>
                        </a:ln>
                        <a:solidFill>
                          <a:srgbClr val="000000"/>
                        </a:solidFill>
                        <a:effectLst/>
                        <a:latin typeface="Imago" panose="02000500060000020004" pitchFamily="2" charset="0"/>
                        <a:ea typeface="ＭＳ Ｐゴシック" pitchFamily="34" charset="-128"/>
                      </a:endParaRPr>
                    </a:p>
                  </a:txBody>
                  <a:tcPr marL="20579" marR="20579" marT="20593" marB="20593" anchor="b" horzOverflow="overflow">
                    <a:lnL w="6350" cap="flat" cmpd="sng" algn="ctr">
                      <a:no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r>
              <a:tr h="20120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7150" marR="0" lvl="0" indent="0" algn="l" defTabSz="457200" rtl="0" eaLnBrk="1" fontAlgn="b" latinLnBrk="0" hangingPunct="1">
                        <a:lnSpc>
                          <a:spcPct val="100000"/>
                        </a:lnSpc>
                        <a:spcBef>
                          <a:spcPct val="0"/>
                        </a:spcBef>
                        <a:spcAft>
                          <a:spcPct val="0"/>
                        </a:spcAft>
                        <a:buClrTx/>
                        <a:buSzTx/>
                        <a:buFontTx/>
                        <a:buNone/>
                        <a:tabLst/>
                      </a:pPr>
                      <a:r>
                        <a:rPr lang="de-CH" sz="1100" b="1" kern="1200" dirty="0" smtClean="0">
                          <a:solidFill>
                            <a:schemeClr val="bg1">
                              <a:lumMod val="50000"/>
                            </a:schemeClr>
                          </a:solidFill>
                          <a:latin typeface="Imago" panose="02000500060000020004" pitchFamily="2" charset="0"/>
                          <a:ea typeface="MS PGothic"/>
                        </a:rPr>
                        <a:t>Cap + </a:t>
                      </a:r>
                      <a:r>
                        <a:rPr lang="de-CH" sz="1100" b="1" kern="1200" dirty="0" err="1" smtClean="0">
                          <a:solidFill>
                            <a:schemeClr val="bg1">
                              <a:lumMod val="50000"/>
                            </a:schemeClr>
                          </a:solidFill>
                          <a:latin typeface="Imago" panose="02000500060000020004" pitchFamily="2" charset="0"/>
                          <a:ea typeface="MS PGothic"/>
                        </a:rPr>
                        <a:t>Lap</a:t>
                      </a:r>
                      <a:endParaRPr kumimoji="0" lang="de-CH" sz="1100" b="1" i="0" u="none" strike="noStrike" cap="none" normalizeH="0" baseline="0" dirty="0" smtClean="0">
                        <a:ln>
                          <a:noFill/>
                        </a:ln>
                        <a:solidFill>
                          <a:schemeClr val="bg1">
                            <a:lumMod val="50000"/>
                          </a:schemeClr>
                        </a:solidFill>
                        <a:effectLst/>
                        <a:latin typeface="Imago" panose="02000500060000020004" pitchFamily="2" charset="0"/>
                        <a:ea typeface="ＭＳ Ｐゴシック" pitchFamily="34" charset="-128"/>
                      </a:endParaRPr>
                    </a:p>
                  </a:txBody>
                  <a:tcPr marL="20579" marR="20579" marT="20593" marB="20593" anchor="ctr" horzOverflow="overflow">
                    <a:lnL>
                      <a:noFill/>
                    </a:lnL>
                    <a:lnR w="635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lang="de-CH" sz="1100" b="0" kern="1200" dirty="0" smtClean="0">
                          <a:solidFill>
                            <a:srgbClr val="000000"/>
                          </a:solidFill>
                          <a:latin typeface="Imago" panose="02000500060000020004" pitchFamily="2" charset="0"/>
                          <a:ea typeface="MS PGothic"/>
                        </a:rPr>
                        <a:t>6,4</a:t>
                      </a:r>
                      <a:endParaRPr kumimoji="0" lang="de-CH" sz="1100" b="0" i="0" u="none" strike="noStrike" cap="none" normalizeH="0" baseline="0" dirty="0" smtClean="0">
                        <a:ln>
                          <a:noFill/>
                        </a:ln>
                        <a:solidFill>
                          <a:srgbClr val="000000"/>
                        </a:solidFill>
                        <a:effectLst/>
                        <a:latin typeface="Imago" panose="02000500060000020004" pitchFamily="2" charset="0"/>
                        <a:ea typeface="ＭＳ Ｐゴシック" pitchFamily="34" charset="-128"/>
                      </a:endParaRPr>
                    </a:p>
                  </a:txBody>
                  <a:tcPr marL="20579" marR="20579" marT="20593" marB="20593"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lang="de-CH" sz="1100" b="0" kern="1200" dirty="0" smtClean="0">
                          <a:solidFill>
                            <a:srgbClr val="000000"/>
                          </a:solidFill>
                          <a:latin typeface="Imago" panose="02000500060000020004" pitchFamily="2" charset="0"/>
                          <a:ea typeface="MS PGothic"/>
                        </a:rPr>
                        <a:t>304</a:t>
                      </a:r>
                      <a:endParaRPr kumimoji="0" lang="de-CH" sz="1100" b="0" i="0" u="none" strike="noStrike" cap="none" normalizeH="0" baseline="0" dirty="0" smtClean="0">
                        <a:ln>
                          <a:noFill/>
                        </a:ln>
                        <a:solidFill>
                          <a:srgbClr val="000000"/>
                        </a:solidFill>
                        <a:effectLst/>
                        <a:latin typeface="Imago" panose="02000500060000020004" pitchFamily="2" charset="0"/>
                        <a:ea typeface="ＭＳ Ｐゴシック" pitchFamily="34" charset="-128"/>
                      </a:endParaRPr>
                    </a:p>
                  </a:txBody>
                  <a:tcPr marL="20579" marR="20579" marT="20593" marB="20593" anchor="ctr" horzOverflow="overflow">
                    <a:lnL w="6350" cap="flat" cmpd="sng" algn="ctr">
                      <a:no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r>
              <a:tr h="20120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57150" marR="0" lvl="0" indent="0" algn="l" defTabSz="457200" rtl="0" eaLnBrk="1" fontAlgn="b" latinLnBrk="0" hangingPunct="1">
                        <a:lnSpc>
                          <a:spcPct val="100000"/>
                        </a:lnSpc>
                        <a:spcBef>
                          <a:spcPct val="0"/>
                        </a:spcBef>
                        <a:spcAft>
                          <a:spcPct val="0"/>
                        </a:spcAft>
                        <a:buClrTx/>
                        <a:buSzTx/>
                        <a:buFontTx/>
                        <a:buNone/>
                        <a:tabLst/>
                      </a:pPr>
                      <a:r>
                        <a:rPr lang="de-CH" sz="1100" b="1" kern="1200" dirty="0" err="1" smtClean="0">
                          <a:solidFill>
                            <a:srgbClr val="0071B9"/>
                          </a:solidFill>
                          <a:latin typeface="Imago" panose="02000500060000020004" pitchFamily="2" charset="0"/>
                          <a:ea typeface="MS PGothic"/>
                        </a:rPr>
                        <a:t>Kadcyla</a:t>
                      </a:r>
                      <a:endParaRPr kumimoji="0" lang="de-CH" sz="1100" b="1" i="0" u="none" strike="noStrike" cap="none" normalizeH="0" baseline="0" dirty="0" smtClean="0">
                        <a:ln>
                          <a:noFill/>
                        </a:ln>
                        <a:solidFill>
                          <a:srgbClr val="0071B9"/>
                        </a:solidFill>
                        <a:effectLst/>
                        <a:latin typeface="Imago" panose="02000500060000020004" pitchFamily="2" charset="0"/>
                        <a:ea typeface="ＭＳ Ｐゴシック" pitchFamily="34" charset="-128"/>
                      </a:endParaRPr>
                    </a:p>
                  </a:txBody>
                  <a:tcPr marL="20579" marR="20579" marT="20593" marB="20593" anchor="ctr" horzOverflow="overflow">
                    <a:lnL>
                      <a:noFill/>
                    </a:lnL>
                    <a:lnR w="635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lang="de-CH" sz="1100" b="0" kern="1200" dirty="0" smtClean="0">
                          <a:solidFill>
                            <a:srgbClr val="000000"/>
                          </a:solidFill>
                          <a:latin typeface="Imago" panose="02000500060000020004" pitchFamily="2" charset="0"/>
                          <a:ea typeface="MS PGothic"/>
                        </a:rPr>
                        <a:t>9,6</a:t>
                      </a:r>
                      <a:endParaRPr kumimoji="0" lang="de-CH" sz="1100" b="0" i="0" u="none" strike="noStrike" cap="none" normalizeH="0" baseline="0" dirty="0" smtClean="0">
                        <a:ln>
                          <a:noFill/>
                        </a:ln>
                        <a:solidFill>
                          <a:srgbClr val="000000"/>
                        </a:solidFill>
                        <a:effectLst/>
                        <a:latin typeface="Imago" panose="02000500060000020004" pitchFamily="2" charset="0"/>
                        <a:ea typeface="ＭＳ Ｐゴシック" pitchFamily="34" charset="-128"/>
                      </a:endParaRPr>
                    </a:p>
                  </a:txBody>
                  <a:tcPr marL="20579" marR="20579" marT="20593" marB="20593"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lang="de-CH" sz="1100" b="0" kern="1200" dirty="0" smtClean="0">
                          <a:solidFill>
                            <a:srgbClr val="000000"/>
                          </a:solidFill>
                          <a:latin typeface="Imago" panose="02000500060000020004" pitchFamily="2" charset="0"/>
                          <a:ea typeface="MS PGothic"/>
                        </a:rPr>
                        <a:t>265</a:t>
                      </a:r>
                      <a:endParaRPr kumimoji="0" lang="de-CH" sz="1100" b="0" i="0" u="none" strike="noStrike" cap="none" normalizeH="0" baseline="0" dirty="0" smtClean="0">
                        <a:ln>
                          <a:noFill/>
                        </a:ln>
                        <a:solidFill>
                          <a:srgbClr val="000000"/>
                        </a:solidFill>
                        <a:effectLst/>
                        <a:latin typeface="Imago" panose="02000500060000020004" pitchFamily="2" charset="0"/>
                        <a:ea typeface="ＭＳ Ｐゴシック" pitchFamily="34" charset="-128"/>
                      </a:endParaRPr>
                    </a:p>
                  </a:txBody>
                  <a:tcPr marL="20579" marR="20579" marT="20593" marB="20593" anchor="ctr" horzOverflow="overflow">
                    <a:lnL w="6350" cap="flat" cmpd="sng" algn="ctr">
                      <a:no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r>
              <a:tr h="207248">
                <a:tc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de-CH" sz="1100" b="0" kern="1200" dirty="0" smtClean="0">
                          <a:solidFill>
                            <a:srgbClr val="000000"/>
                          </a:solidFill>
                          <a:latin typeface="Imago" panose="02000500060000020004" pitchFamily="2" charset="0"/>
                          <a:ea typeface="MS PGothic"/>
                        </a:rPr>
                        <a:t>Stratifizierte HR=0,650 (95%-KI: 0,55-0,77)</a:t>
                      </a:r>
                      <a:endParaRPr lang="de-CH" sz="1100" b="0" dirty="0" smtClean="0">
                        <a:solidFill>
                          <a:srgbClr val="000000"/>
                        </a:solidFill>
                        <a:latin typeface="Imago" panose="02000500060000020004" pitchFamily="2" charset="0"/>
                        <a:ea typeface="ＭＳ Ｐゴシック" charset="-128"/>
                        <a:cs typeface="Arial" charset="0"/>
                      </a:endParaRPr>
                    </a:p>
                  </a:txBody>
                  <a:tcPr marL="20579" marR="20579" marT="20593" marB="20593" anchor="ctr" horzOverflow="overflow">
                    <a:lnL>
                      <a:noFill/>
                    </a:lnL>
                    <a:lnR>
                      <a:noFill/>
                    </a:lnR>
                    <a:lnT w="6350" cap="flat" cmpd="sng" algn="ctr">
                      <a:solidFill>
                        <a:srgbClr val="000000"/>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000000"/>
                        </a:solidFill>
                        <a:effectLst/>
                        <a:latin typeface="Arial" pitchFamily="34" charset="0"/>
                        <a:ea typeface="ＭＳ Ｐゴシック" pitchFamily="34" charset="-128"/>
                      </a:endParaRPr>
                    </a:p>
                  </a:txBody>
                  <a:tcPr marL="27439" marR="27439" marT="27457" marB="27457" anchor="ctr"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000000"/>
                        </a:solidFill>
                        <a:effectLst/>
                        <a:latin typeface="Arial" pitchFamily="34" charset="0"/>
                        <a:ea typeface="ＭＳ Ｐゴシック" pitchFamily="34" charset="-128"/>
                      </a:endParaRPr>
                    </a:p>
                  </a:txBody>
                  <a:tcPr marL="27439" marR="27439" marT="27457" marB="27457" anchor="ctr"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noFill/>
                  </a:tcPr>
                </a:tc>
              </a:tr>
              <a:tr h="201206">
                <a:tc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de-CH" sz="1100" b="0" i="1" kern="1200" dirty="0" smtClean="0">
                          <a:solidFill>
                            <a:srgbClr val="000000"/>
                          </a:solidFill>
                          <a:latin typeface="Imago" panose="02000500060000020004" pitchFamily="2" charset="0"/>
                          <a:ea typeface="MS PGothic"/>
                        </a:rPr>
                        <a:t>p</a:t>
                      </a:r>
                      <a:r>
                        <a:rPr lang="de-CH" sz="1100" b="0" kern="1200" dirty="0" smtClean="0">
                          <a:solidFill>
                            <a:srgbClr val="000000"/>
                          </a:solidFill>
                          <a:latin typeface="Imago" panose="02000500060000020004" pitchFamily="2" charset="0"/>
                          <a:ea typeface="MS PGothic"/>
                        </a:rPr>
                        <a:t>&lt;0,001</a:t>
                      </a:r>
                      <a:endParaRPr lang="de-CH" sz="1100" b="0" i="1" dirty="0" smtClean="0">
                        <a:solidFill>
                          <a:srgbClr val="080808"/>
                        </a:solidFill>
                        <a:latin typeface="Imago" panose="02000500060000020004" pitchFamily="2" charset="0"/>
                      </a:endParaRPr>
                    </a:p>
                  </a:txBody>
                  <a:tcPr marL="20579" marR="20579" marT="20593" marB="20593" anchor="ctr" horzOverflow="overflow">
                    <a:lnL>
                      <a:noFill/>
                    </a:lnL>
                    <a:lnR>
                      <a:noFill/>
                    </a:lnR>
                    <a:lnT w="28575"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
        <p:nvSpPr>
          <p:cNvPr id="41" name="TextBox 6"/>
          <p:cNvSpPr txBox="1">
            <a:spLocks noChangeArrowheads="1"/>
          </p:cNvSpPr>
          <p:nvPr/>
        </p:nvSpPr>
        <p:spPr bwMode="auto">
          <a:xfrm>
            <a:off x="1467001" y="4625067"/>
            <a:ext cx="6292401" cy="241402"/>
          </a:xfrm>
          <a:prstGeom prst="rect">
            <a:avLst/>
          </a:prstGeom>
          <a:noFill/>
          <a:ln>
            <a:noFill/>
          </a:ln>
        </p:spPr>
        <p:txBody>
          <a:bodyPr wrap="square" lIns="0" tIns="0" rIns="0" bIns="0" anchor="ctr" anchorCtr="0">
            <a:no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342900"/>
            <a:r>
              <a:rPr lang="de-CH" sz="675" dirty="0">
                <a:solidFill>
                  <a:srgbClr val="000000"/>
                </a:solidFill>
                <a:latin typeface="Imago" panose="02000500060000020004" pitchFamily="2" charset="0"/>
              </a:rPr>
              <a:t>Nicht-stratifizierte HR=0,66 (</a:t>
            </a:r>
            <a:r>
              <a:rPr lang="de-CH" sz="675" i="1" dirty="0">
                <a:solidFill>
                  <a:srgbClr val="000000"/>
                </a:solidFill>
                <a:latin typeface="Imago" panose="02000500060000020004" pitchFamily="2" charset="0"/>
              </a:rPr>
              <a:t>p&lt;0,0001)</a:t>
            </a:r>
            <a:endParaRPr lang="de-CH" sz="675" dirty="0">
              <a:solidFill>
                <a:srgbClr val="000000"/>
              </a:solidFill>
              <a:latin typeface="Imago" panose="02000500060000020004" pitchFamily="2" charset="0"/>
              <a:cs typeface="Arial" pitchFamily="34" charset="0"/>
            </a:endParaRPr>
          </a:p>
        </p:txBody>
      </p:sp>
      <p:grpSp>
        <p:nvGrpSpPr>
          <p:cNvPr id="42" name="Gruppieren 41"/>
          <p:cNvGrpSpPr/>
          <p:nvPr/>
        </p:nvGrpSpPr>
        <p:grpSpPr>
          <a:xfrm>
            <a:off x="1522823" y="1180447"/>
            <a:ext cx="6235071" cy="3113366"/>
            <a:chOff x="328751" y="1268698"/>
            <a:chExt cx="8570544" cy="4279541"/>
          </a:xfrm>
        </p:grpSpPr>
        <p:sp>
          <p:nvSpPr>
            <p:cNvPr id="43" name="TextBox 779"/>
            <p:cNvSpPr txBox="1">
              <a:spLocks noChangeArrowheads="1"/>
            </p:cNvSpPr>
            <p:nvPr/>
          </p:nvSpPr>
          <p:spPr bwMode="auto">
            <a:xfrm rot="16200000">
              <a:off x="-877854" y="3069075"/>
              <a:ext cx="2635317"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1050" b="1" dirty="0">
                  <a:solidFill>
                    <a:srgbClr val="000000"/>
                  </a:solidFill>
                  <a:latin typeface="Imago" panose="02000500060000020004" pitchFamily="2" charset="0"/>
                </a:rPr>
                <a:t>Progressionsfreies Überleben</a:t>
              </a:r>
            </a:p>
          </p:txBody>
        </p:sp>
        <p:sp>
          <p:nvSpPr>
            <p:cNvPr id="44" name="TextBox 780"/>
            <p:cNvSpPr txBox="1">
              <a:spLocks noChangeArrowheads="1"/>
            </p:cNvSpPr>
            <p:nvPr/>
          </p:nvSpPr>
          <p:spPr bwMode="auto">
            <a:xfrm>
              <a:off x="4425915" y="5326132"/>
              <a:ext cx="1150198"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1050" b="1" dirty="0">
                  <a:solidFill>
                    <a:srgbClr val="000000"/>
                  </a:solidFill>
                  <a:latin typeface="Imago" panose="02000500060000020004" pitchFamily="2" charset="0"/>
                </a:rPr>
                <a:t>Zeit (Monate)</a:t>
              </a:r>
            </a:p>
          </p:txBody>
        </p:sp>
        <p:sp>
          <p:nvSpPr>
            <p:cNvPr id="45" name="Freeform 753"/>
            <p:cNvSpPr>
              <a:spLocks/>
            </p:cNvSpPr>
            <p:nvPr/>
          </p:nvSpPr>
          <p:spPr bwMode="auto">
            <a:xfrm>
              <a:off x="1123222" y="1370355"/>
              <a:ext cx="7270135" cy="3275625"/>
            </a:xfrm>
            <a:custGeom>
              <a:avLst/>
              <a:gdLst>
                <a:gd name="T0" fmla="*/ 2147483647 w 3366"/>
                <a:gd name="T1" fmla="*/ 2147483647 h 1693"/>
                <a:gd name="T2" fmla="*/ 2147483647 w 3366"/>
                <a:gd name="T3" fmla="*/ 2147483647 h 1693"/>
                <a:gd name="T4" fmla="*/ 2147483647 w 3366"/>
                <a:gd name="T5" fmla="*/ 2147483647 h 1693"/>
                <a:gd name="T6" fmla="*/ 2147483647 w 3366"/>
                <a:gd name="T7" fmla="*/ 2147483647 h 1693"/>
                <a:gd name="T8" fmla="*/ 2147483647 w 3366"/>
                <a:gd name="T9" fmla="*/ 2147483647 h 1693"/>
                <a:gd name="T10" fmla="*/ 2147483647 w 3366"/>
                <a:gd name="T11" fmla="*/ 2147483647 h 1693"/>
                <a:gd name="T12" fmla="*/ 2147483647 w 3366"/>
                <a:gd name="T13" fmla="*/ 2147483647 h 1693"/>
                <a:gd name="T14" fmla="*/ 2147483647 w 3366"/>
                <a:gd name="T15" fmla="*/ 2147483647 h 1693"/>
                <a:gd name="T16" fmla="*/ 2147483647 w 3366"/>
                <a:gd name="T17" fmla="*/ 2147483647 h 1693"/>
                <a:gd name="T18" fmla="*/ 2147483647 w 3366"/>
                <a:gd name="T19" fmla="*/ 2147483647 h 1693"/>
                <a:gd name="T20" fmla="*/ 2147483647 w 3366"/>
                <a:gd name="T21" fmla="*/ 2147483647 h 1693"/>
                <a:gd name="T22" fmla="*/ 2147483647 w 3366"/>
                <a:gd name="T23" fmla="*/ 2147483647 h 1693"/>
                <a:gd name="T24" fmla="*/ 2147483647 w 3366"/>
                <a:gd name="T25" fmla="*/ 2147483647 h 1693"/>
                <a:gd name="T26" fmla="*/ 2147483647 w 3366"/>
                <a:gd name="T27" fmla="*/ 2147483647 h 1693"/>
                <a:gd name="T28" fmla="*/ 2147483647 w 3366"/>
                <a:gd name="T29" fmla="*/ 2147483647 h 1693"/>
                <a:gd name="T30" fmla="*/ 2147483647 w 3366"/>
                <a:gd name="T31" fmla="*/ 2147483647 h 1693"/>
                <a:gd name="T32" fmla="*/ 2147483647 w 3366"/>
                <a:gd name="T33" fmla="*/ 2147483647 h 1693"/>
                <a:gd name="T34" fmla="*/ 2147483647 w 3366"/>
                <a:gd name="T35" fmla="*/ 2147483647 h 1693"/>
                <a:gd name="T36" fmla="*/ 2147483647 w 3366"/>
                <a:gd name="T37" fmla="*/ 2147483647 h 1693"/>
                <a:gd name="T38" fmla="*/ 2147483647 w 3366"/>
                <a:gd name="T39" fmla="*/ 2147483647 h 1693"/>
                <a:gd name="T40" fmla="*/ 2147483647 w 3366"/>
                <a:gd name="T41" fmla="*/ 2147483647 h 1693"/>
                <a:gd name="T42" fmla="*/ 2147483647 w 3366"/>
                <a:gd name="T43" fmla="*/ 2147483647 h 1693"/>
                <a:gd name="T44" fmla="*/ 2147483647 w 3366"/>
                <a:gd name="T45" fmla="*/ 2147483647 h 1693"/>
                <a:gd name="T46" fmla="*/ 2147483647 w 3366"/>
                <a:gd name="T47" fmla="*/ 2147483647 h 1693"/>
                <a:gd name="T48" fmla="*/ 2147483647 w 3366"/>
                <a:gd name="T49" fmla="*/ 2147483647 h 1693"/>
                <a:gd name="T50" fmla="*/ 2147483647 w 3366"/>
                <a:gd name="T51" fmla="*/ 2147483647 h 1693"/>
                <a:gd name="T52" fmla="*/ 2147483647 w 3366"/>
                <a:gd name="T53" fmla="*/ 2147483647 h 1693"/>
                <a:gd name="T54" fmla="*/ 2147483647 w 3366"/>
                <a:gd name="T55" fmla="*/ 2147483647 h 1693"/>
                <a:gd name="T56" fmla="*/ 2147483647 w 3366"/>
                <a:gd name="T57" fmla="*/ 2147483647 h 1693"/>
                <a:gd name="T58" fmla="*/ 2147483647 w 3366"/>
                <a:gd name="T59" fmla="*/ 2147483647 h 1693"/>
                <a:gd name="T60" fmla="*/ 2147483647 w 3366"/>
                <a:gd name="T61" fmla="*/ 2147483647 h 1693"/>
                <a:gd name="T62" fmla="*/ 2147483647 w 3366"/>
                <a:gd name="T63" fmla="*/ 2147483647 h 1693"/>
                <a:gd name="T64" fmla="*/ 2147483647 w 3366"/>
                <a:gd name="T65" fmla="*/ 2147483647 h 1693"/>
                <a:gd name="T66" fmla="*/ 2147483647 w 3366"/>
                <a:gd name="T67" fmla="*/ 2147483647 h 1693"/>
                <a:gd name="T68" fmla="*/ 2147483647 w 3366"/>
                <a:gd name="T69" fmla="*/ 2147483647 h 1693"/>
                <a:gd name="T70" fmla="*/ 2147483647 w 3366"/>
                <a:gd name="T71" fmla="*/ 2147483647 h 1693"/>
                <a:gd name="T72" fmla="*/ 2147483647 w 3366"/>
                <a:gd name="T73" fmla="*/ 2147483647 h 1693"/>
                <a:gd name="T74" fmla="*/ 2147483647 w 3366"/>
                <a:gd name="T75" fmla="*/ 2147483647 h 1693"/>
                <a:gd name="T76" fmla="*/ 2147483647 w 3366"/>
                <a:gd name="T77" fmla="*/ 2147483647 h 1693"/>
                <a:gd name="T78" fmla="*/ 2147483647 w 3366"/>
                <a:gd name="T79" fmla="*/ 2147483647 h 1693"/>
                <a:gd name="T80" fmla="*/ 2147483647 w 3366"/>
                <a:gd name="T81" fmla="*/ 2147483647 h 1693"/>
                <a:gd name="T82" fmla="*/ 2147483647 w 3366"/>
                <a:gd name="T83" fmla="*/ 2147483647 h 1693"/>
                <a:gd name="T84" fmla="*/ 2147483647 w 3366"/>
                <a:gd name="T85" fmla="*/ 2147483647 h 1693"/>
                <a:gd name="T86" fmla="*/ 2147483647 w 3366"/>
                <a:gd name="T87" fmla="*/ 2147483647 h 1693"/>
                <a:gd name="T88" fmla="*/ 2147483647 w 3366"/>
                <a:gd name="T89" fmla="*/ 2147483647 h 1693"/>
                <a:gd name="T90" fmla="*/ 2147483647 w 3366"/>
                <a:gd name="T91" fmla="*/ 2147483647 h 1693"/>
                <a:gd name="T92" fmla="*/ 2147483647 w 3366"/>
                <a:gd name="T93" fmla="*/ 2147483647 h 1693"/>
                <a:gd name="T94" fmla="*/ 2147483647 w 3366"/>
                <a:gd name="T95" fmla="*/ 2147483647 h 1693"/>
                <a:gd name="T96" fmla="*/ 2147483647 w 3366"/>
                <a:gd name="T97" fmla="*/ 2147483647 h 1693"/>
                <a:gd name="T98" fmla="*/ 2147483647 w 3366"/>
                <a:gd name="T99" fmla="*/ 2147483647 h 1693"/>
                <a:gd name="T100" fmla="*/ 2147483647 w 3366"/>
                <a:gd name="T101" fmla="*/ 2147483647 h 1693"/>
                <a:gd name="T102" fmla="*/ 2147483647 w 3366"/>
                <a:gd name="T103" fmla="*/ 2147483647 h 1693"/>
                <a:gd name="T104" fmla="*/ 2147483647 w 3366"/>
                <a:gd name="T105" fmla="*/ 2147483647 h 1693"/>
                <a:gd name="T106" fmla="*/ 2147483647 w 3366"/>
                <a:gd name="T107" fmla="*/ 2147483647 h 1693"/>
                <a:gd name="T108" fmla="*/ 2147483647 w 3366"/>
                <a:gd name="T109" fmla="*/ 2147483647 h 1693"/>
                <a:gd name="T110" fmla="*/ 2147483647 w 3366"/>
                <a:gd name="T111" fmla="*/ 2147483647 h 1693"/>
                <a:gd name="T112" fmla="*/ 2147483647 w 3366"/>
                <a:gd name="T113" fmla="*/ 2147483647 h 1693"/>
                <a:gd name="T114" fmla="*/ 2147483647 w 3366"/>
                <a:gd name="T115" fmla="*/ 2147483647 h 16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66"/>
                <a:gd name="T175" fmla="*/ 0 h 1693"/>
                <a:gd name="T176" fmla="*/ 3366 w 3366"/>
                <a:gd name="T177" fmla="*/ 1693 h 169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66" h="1693">
                  <a:moveTo>
                    <a:pt x="0" y="0"/>
                  </a:moveTo>
                  <a:lnTo>
                    <a:pt x="145" y="0"/>
                  </a:lnTo>
                  <a:lnTo>
                    <a:pt x="145" y="4"/>
                  </a:lnTo>
                  <a:lnTo>
                    <a:pt x="153" y="4"/>
                  </a:lnTo>
                  <a:lnTo>
                    <a:pt x="153" y="8"/>
                  </a:lnTo>
                  <a:lnTo>
                    <a:pt x="158" y="8"/>
                  </a:lnTo>
                  <a:lnTo>
                    <a:pt x="158" y="32"/>
                  </a:lnTo>
                  <a:lnTo>
                    <a:pt x="162" y="32"/>
                  </a:lnTo>
                  <a:lnTo>
                    <a:pt x="162" y="63"/>
                  </a:lnTo>
                  <a:lnTo>
                    <a:pt x="177" y="63"/>
                  </a:lnTo>
                  <a:lnTo>
                    <a:pt x="177" y="122"/>
                  </a:lnTo>
                  <a:lnTo>
                    <a:pt x="186" y="122"/>
                  </a:lnTo>
                  <a:lnTo>
                    <a:pt x="186" y="163"/>
                  </a:lnTo>
                  <a:lnTo>
                    <a:pt x="194" y="163"/>
                  </a:lnTo>
                  <a:lnTo>
                    <a:pt x="194" y="173"/>
                  </a:lnTo>
                  <a:lnTo>
                    <a:pt x="203" y="173"/>
                  </a:lnTo>
                  <a:lnTo>
                    <a:pt x="203" y="190"/>
                  </a:lnTo>
                  <a:lnTo>
                    <a:pt x="246" y="190"/>
                  </a:lnTo>
                  <a:lnTo>
                    <a:pt x="246" y="201"/>
                  </a:lnTo>
                  <a:lnTo>
                    <a:pt x="277" y="201"/>
                  </a:lnTo>
                  <a:lnTo>
                    <a:pt x="277" y="213"/>
                  </a:lnTo>
                  <a:lnTo>
                    <a:pt x="305" y="213"/>
                  </a:lnTo>
                  <a:lnTo>
                    <a:pt x="305" y="217"/>
                  </a:lnTo>
                  <a:lnTo>
                    <a:pt x="315" y="217"/>
                  </a:lnTo>
                  <a:lnTo>
                    <a:pt x="315" y="228"/>
                  </a:lnTo>
                  <a:lnTo>
                    <a:pt x="324" y="228"/>
                  </a:lnTo>
                  <a:lnTo>
                    <a:pt x="324" y="236"/>
                  </a:lnTo>
                  <a:lnTo>
                    <a:pt x="333" y="236"/>
                  </a:lnTo>
                  <a:lnTo>
                    <a:pt x="333" y="272"/>
                  </a:lnTo>
                  <a:lnTo>
                    <a:pt x="341" y="272"/>
                  </a:lnTo>
                  <a:lnTo>
                    <a:pt x="341" y="344"/>
                  </a:lnTo>
                  <a:lnTo>
                    <a:pt x="352" y="344"/>
                  </a:lnTo>
                  <a:lnTo>
                    <a:pt x="352" y="363"/>
                  </a:lnTo>
                  <a:lnTo>
                    <a:pt x="361" y="363"/>
                  </a:lnTo>
                  <a:lnTo>
                    <a:pt x="361" y="372"/>
                  </a:lnTo>
                  <a:lnTo>
                    <a:pt x="370" y="372"/>
                  </a:lnTo>
                  <a:lnTo>
                    <a:pt x="370" y="376"/>
                  </a:lnTo>
                  <a:lnTo>
                    <a:pt x="376" y="376"/>
                  </a:lnTo>
                  <a:lnTo>
                    <a:pt x="376" y="384"/>
                  </a:lnTo>
                  <a:lnTo>
                    <a:pt x="426" y="384"/>
                  </a:lnTo>
                  <a:lnTo>
                    <a:pt x="426" y="393"/>
                  </a:lnTo>
                  <a:lnTo>
                    <a:pt x="454" y="393"/>
                  </a:lnTo>
                  <a:lnTo>
                    <a:pt x="454" y="399"/>
                  </a:lnTo>
                  <a:lnTo>
                    <a:pt x="478" y="399"/>
                  </a:lnTo>
                  <a:lnTo>
                    <a:pt x="478" y="407"/>
                  </a:lnTo>
                  <a:lnTo>
                    <a:pt x="486" y="407"/>
                  </a:lnTo>
                  <a:lnTo>
                    <a:pt x="486" y="416"/>
                  </a:lnTo>
                  <a:lnTo>
                    <a:pt x="491" y="416"/>
                  </a:lnTo>
                  <a:lnTo>
                    <a:pt x="491" y="431"/>
                  </a:lnTo>
                  <a:lnTo>
                    <a:pt x="501" y="431"/>
                  </a:lnTo>
                  <a:lnTo>
                    <a:pt x="501" y="443"/>
                  </a:lnTo>
                  <a:lnTo>
                    <a:pt x="510" y="443"/>
                  </a:lnTo>
                  <a:lnTo>
                    <a:pt x="510" y="462"/>
                  </a:lnTo>
                  <a:lnTo>
                    <a:pt x="519" y="462"/>
                  </a:lnTo>
                  <a:lnTo>
                    <a:pt x="519" y="486"/>
                  </a:lnTo>
                  <a:lnTo>
                    <a:pt x="542" y="486"/>
                  </a:lnTo>
                  <a:lnTo>
                    <a:pt x="542" y="490"/>
                  </a:lnTo>
                  <a:lnTo>
                    <a:pt x="571" y="490"/>
                  </a:lnTo>
                  <a:lnTo>
                    <a:pt x="571" y="494"/>
                  </a:lnTo>
                  <a:lnTo>
                    <a:pt x="588" y="494"/>
                  </a:lnTo>
                  <a:lnTo>
                    <a:pt x="588" y="502"/>
                  </a:lnTo>
                  <a:lnTo>
                    <a:pt x="607" y="502"/>
                  </a:lnTo>
                  <a:lnTo>
                    <a:pt x="607" y="509"/>
                  </a:lnTo>
                  <a:lnTo>
                    <a:pt x="620" y="509"/>
                  </a:lnTo>
                  <a:lnTo>
                    <a:pt x="620" y="517"/>
                  </a:lnTo>
                  <a:lnTo>
                    <a:pt x="640" y="517"/>
                  </a:lnTo>
                  <a:lnTo>
                    <a:pt x="640" y="532"/>
                  </a:lnTo>
                  <a:lnTo>
                    <a:pt x="648" y="532"/>
                  </a:lnTo>
                  <a:lnTo>
                    <a:pt x="648" y="543"/>
                  </a:lnTo>
                  <a:lnTo>
                    <a:pt x="657" y="543"/>
                  </a:lnTo>
                  <a:lnTo>
                    <a:pt x="657" y="570"/>
                  </a:lnTo>
                  <a:lnTo>
                    <a:pt x="666" y="570"/>
                  </a:lnTo>
                  <a:lnTo>
                    <a:pt x="666" y="633"/>
                  </a:lnTo>
                  <a:lnTo>
                    <a:pt x="685" y="633"/>
                  </a:lnTo>
                  <a:lnTo>
                    <a:pt x="685" y="644"/>
                  </a:lnTo>
                  <a:lnTo>
                    <a:pt x="696" y="644"/>
                  </a:lnTo>
                  <a:lnTo>
                    <a:pt x="696" y="654"/>
                  </a:lnTo>
                  <a:lnTo>
                    <a:pt x="702" y="654"/>
                  </a:lnTo>
                  <a:lnTo>
                    <a:pt x="702" y="661"/>
                  </a:lnTo>
                  <a:lnTo>
                    <a:pt x="713" y="661"/>
                  </a:lnTo>
                  <a:lnTo>
                    <a:pt x="713" y="669"/>
                  </a:lnTo>
                  <a:lnTo>
                    <a:pt x="750" y="669"/>
                  </a:lnTo>
                  <a:lnTo>
                    <a:pt x="750" y="684"/>
                  </a:lnTo>
                  <a:lnTo>
                    <a:pt x="806" y="684"/>
                  </a:lnTo>
                  <a:lnTo>
                    <a:pt x="806" y="701"/>
                  </a:lnTo>
                  <a:lnTo>
                    <a:pt x="815" y="701"/>
                  </a:lnTo>
                  <a:lnTo>
                    <a:pt x="815" y="714"/>
                  </a:lnTo>
                  <a:lnTo>
                    <a:pt x="824" y="714"/>
                  </a:lnTo>
                  <a:lnTo>
                    <a:pt x="824" y="739"/>
                  </a:lnTo>
                  <a:lnTo>
                    <a:pt x="830" y="739"/>
                  </a:lnTo>
                  <a:lnTo>
                    <a:pt x="830" y="747"/>
                  </a:lnTo>
                  <a:lnTo>
                    <a:pt x="834" y="747"/>
                  </a:lnTo>
                  <a:lnTo>
                    <a:pt x="834" y="775"/>
                  </a:lnTo>
                  <a:lnTo>
                    <a:pt x="843" y="775"/>
                  </a:lnTo>
                  <a:lnTo>
                    <a:pt x="843" y="800"/>
                  </a:lnTo>
                  <a:lnTo>
                    <a:pt x="852" y="800"/>
                  </a:lnTo>
                  <a:lnTo>
                    <a:pt x="852" y="811"/>
                  </a:lnTo>
                  <a:lnTo>
                    <a:pt x="862" y="811"/>
                  </a:lnTo>
                  <a:lnTo>
                    <a:pt x="862" y="815"/>
                  </a:lnTo>
                  <a:lnTo>
                    <a:pt x="875" y="815"/>
                  </a:lnTo>
                  <a:lnTo>
                    <a:pt x="875" y="819"/>
                  </a:lnTo>
                  <a:lnTo>
                    <a:pt x="940" y="819"/>
                  </a:lnTo>
                  <a:lnTo>
                    <a:pt x="940" y="834"/>
                  </a:lnTo>
                  <a:lnTo>
                    <a:pt x="975" y="834"/>
                  </a:lnTo>
                  <a:lnTo>
                    <a:pt x="975" y="842"/>
                  </a:lnTo>
                  <a:lnTo>
                    <a:pt x="981" y="842"/>
                  </a:lnTo>
                  <a:lnTo>
                    <a:pt x="981" y="853"/>
                  </a:lnTo>
                  <a:lnTo>
                    <a:pt x="992" y="853"/>
                  </a:lnTo>
                  <a:lnTo>
                    <a:pt x="992" y="863"/>
                  </a:lnTo>
                  <a:lnTo>
                    <a:pt x="1001" y="863"/>
                  </a:lnTo>
                  <a:lnTo>
                    <a:pt x="1001" y="878"/>
                  </a:lnTo>
                  <a:lnTo>
                    <a:pt x="1012" y="878"/>
                  </a:lnTo>
                  <a:lnTo>
                    <a:pt x="1012" y="889"/>
                  </a:lnTo>
                  <a:lnTo>
                    <a:pt x="1020" y="889"/>
                  </a:lnTo>
                  <a:lnTo>
                    <a:pt x="1020" y="899"/>
                  </a:lnTo>
                  <a:lnTo>
                    <a:pt x="1066" y="899"/>
                  </a:lnTo>
                  <a:lnTo>
                    <a:pt x="1066" y="910"/>
                  </a:lnTo>
                  <a:lnTo>
                    <a:pt x="1076" y="910"/>
                  </a:lnTo>
                  <a:lnTo>
                    <a:pt x="1076" y="925"/>
                  </a:lnTo>
                  <a:lnTo>
                    <a:pt x="1126" y="925"/>
                  </a:lnTo>
                  <a:lnTo>
                    <a:pt x="1126" y="933"/>
                  </a:lnTo>
                  <a:lnTo>
                    <a:pt x="1141" y="933"/>
                  </a:lnTo>
                  <a:lnTo>
                    <a:pt x="1141" y="946"/>
                  </a:lnTo>
                  <a:lnTo>
                    <a:pt x="1150" y="946"/>
                  </a:lnTo>
                  <a:lnTo>
                    <a:pt x="1150" y="950"/>
                  </a:lnTo>
                  <a:lnTo>
                    <a:pt x="1159" y="950"/>
                  </a:lnTo>
                  <a:lnTo>
                    <a:pt x="1159" y="956"/>
                  </a:lnTo>
                  <a:lnTo>
                    <a:pt x="1163" y="956"/>
                  </a:lnTo>
                  <a:lnTo>
                    <a:pt x="1163" y="973"/>
                  </a:lnTo>
                  <a:lnTo>
                    <a:pt x="1169" y="973"/>
                  </a:lnTo>
                  <a:lnTo>
                    <a:pt x="1169" y="982"/>
                  </a:lnTo>
                  <a:lnTo>
                    <a:pt x="1178" y="982"/>
                  </a:lnTo>
                  <a:lnTo>
                    <a:pt x="1178" y="992"/>
                  </a:lnTo>
                  <a:lnTo>
                    <a:pt x="1182" y="992"/>
                  </a:lnTo>
                  <a:lnTo>
                    <a:pt x="1182" y="1003"/>
                  </a:lnTo>
                  <a:lnTo>
                    <a:pt x="1206" y="1003"/>
                  </a:lnTo>
                  <a:lnTo>
                    <a:pt x="1206" y="1018"/>
                  </a:lnTo>
                  <a:lnTo>
                    <a:pt x="1228" y="1018"/>
                  </a:lnTo>
                  <a:lnTo>
                    <a:pt x="1228" y="1037"/>
                  </a:lnTo>
                  <a:lnTo>
                    <a:pt x="1260" y="1037"/>
                  </a:lnTo>
                  <a:lnTo>
                    <a:pt x="1260" y="1041"/>
                  </a:lnTo>
                  <a:lnTo>
                    <a:pt x="1269" y="1041"/>
                  </a:lnTo>
                  <a:lnTo>
                    <a:pt x="1269" y="1049"/>
                  </a:lnTo>
                  <a:lnTo>
                    <a:pt x="1288" y="1049"/>
                  </a:lnTo>
                  <a:lnTo>
                    <a:pt x="1288" y="1060"/>
                  </a:lnTo>
                  <a:lnTo>
                    <a:pt x="1297" y="1060"/>
                  </a:lnTo>
                  <a:lnTo>
                    <a:pt x="1297" y="1072"/>
                  </a:lnTo>
                  <a:lnTo>
                    <a:pt x="1308" y="1072"/>
                  </a:lnTo>
                  <a:lnTo>
                    <a:pt x="1308" y="1087"/>
                  </a:lnTo>
                  <a:lnTo>
                    <a:pt x="1316" y="1087"/>
                  </a:lnTo>
                  <a:lnTo>
                    <a:pt x="1316" y="1091"/>
                  </a:lnTo>
                  <a:lnTo>
                    <a:pt x="1321" y="1091"/>
                  </a:lnTo>
                  <a:lnTo>
                    <a:pt x="1321" y="1108"/>
                  </a:lnTo>
                  <a:lnTo>
                    <a:pt x="1325" y="1108"/>
                  </a:lnTo>
                  <a:lnTo>
                    <a:pt x="1325" y="1123"/>
                  </a:lnTo>
                  <a:lnTo>
                    <a:pt x="1340" y="1123"/>
                  </a:lnTo>
                  <a:lnTo>
                    <a:pt x="1340" y="1127"/>
                  </a:lnTo>
                  <a:lnTo>
                    <a:pt x="1362" y="1127"/>
                  </a:lnTo>
                  <a:lnTo>
                    <a:pt x="1362" y="1144"/>
                  </a:lnTo>
                  <a:lnTo>
                    <a:pt x="1368" y="1144"/>
                  </a:lnTo>
                  <a:lnTo>
                    <a:pt x="1368" y="1151"/>
                  </a:lnTo>
                  <a:lnTo>
                    <a:pt x="1459" y="1151"/>
                  </a:lnTo>
                  <a:lnTo>
                    <a:pt x="1459" y="1163"/>
                  </a:lnTo>
                  <a:lnTo>
                    <a:pt x="1463" y="1163"/>
                  </a:lnTo>
                  <a:lnTo>
                    <a:pt x="1463" y="1178"/>
                  </a:lnTo>
                  <a:lnTo>
                    <a:pt x="1479" y="1178"/>
                  </a:lnTo>
                  <a:lnTo>
                    <a:pt x="1479" y="1182"/>
                  </a:lnTo>
                  <a:lnTo>
                    <a:pt x="1483" y="1182"/>
                  </a:lnTo>
                  <a:lnTo>
                    <a:pt x="1483" y="1195"/>
                  </a:lnTo>
                  <a:lnTo>
                    <a:pt x="1530" y="1195"/>
                  </a:lnTo>
                  <a:lnTo>
                    <a:pt x="1530" y="1205"/>
                  </a:lnTo>
                  <a:lnTo>
                    <a:pt x="1543" y="1205"/>
                  </a:lnTo>
                  <a:lnTo>
                    <a:pt x="1543" y="1214"/>
                  </a:lnTo>
                  <a:lnTo>
                    <a:pt x="1552" y="1214"/>
                  </a:lnTo>
                  <a:lnTo>
                    <a:pt x="1552" y="1218"/>
                  </a:lnTo>
                  <a:lnTo>
                    <a:pt x="1576" y="1218"/>
                  </a:lnTo>
                  <a:lnTo>
                    <a:pt x="1576" y="1227"/>
                  </a:lnTo>
                  <a:lnTo>
                    <a:pt x="1589" y="1227"/>
                  </a:lnTo>
                  <a:lnTo>
                    <a:pt x="1589" y="1231"/>
                  </a:lnTo>
                  <a:lnTo>
                    <a:pt x="1645" y="1231"/>
                  </a:lnTo>
                  <a:lnTo>
                    <a:pt x="1645" y="1250"/>
                  </a:lnTo>
                  <a:lnTo>
                    <a:pt x="1667" y="1250"/>
                  </a:lnTo>
                  <a:lnTo>
                    <a:pt x="1667" y="1254"/>
                  </a:lnTo>
                  <a:lnTo>
                    <a:pt x="1682" y="1254"/>
                  </a:lnTo>
                  <a:lnTo>
                    <a:pt x="1682" y="1258"/>
                  </a:lnTo>
                  <a:lnTo>
                    <a:pt x="1701" y="1258"/>
                  </a:lnTo>
                  <a:lnTo>
                    <a:pt x="1701" y="1262"/>
                  </a:lnTo>
                  <a:lnTo>
                    <a:pt x="1729" y="1262"/>
                  </a:lnTo>
                  <a:lnTo>
                    <a:pt x="1729" y="1269"/>
                  </a:lnTo>
                  <a:lnTo>
                    <a:pt x="1766" y="1269"/>
                  </a:lnTo>
                  <a:lnTo>
                    <a:pt x="1766" y="1273"/>
                  </a:lnTo>
                  <a:lnTo>
                    <a:pt x="1799" y="1273"/>
                  </a:lnTo>
                  <a:lnTo>
                    <a:pt x="1799" y="1281"/>
                  </a:lnTo>
                  <a:lnTo>
                    <a:pt x="1807" y="1281"/>
                  </a:lnTo>
                  <a:lnTo>
                    <a:pt x="1807" y="1300"/>
                  </a:lnTo>
                  <a:lnTo>
                    <a:pt x="1812" y="1300"/>
                  </a:lnTo>
                  <a:lnTo>
                    <a:pt x="1812" y="1309"/>
                  </a:lnTo>
                  <a:lnTo>
                    <a:pt x="1822" y="1309"/>
                  </a:lnTo>
                  <a:lnTo>
                    <a:pt x="1822" y="1317"/>
                  </a:lnTo>
                  <a:lnTo>
                    <a:pt x="1863" y="1317"/>
                  </a:lnTo>
                  <a:lnTo>
                    <a:pt x="1863" y="1326"/>
                  </a:lnTo>
                  <a:lnTo>
                    <a:pt x="1965" y="1326"/>
                  </a:lnTo>
                  <a:lnTo>
                    <a:pt x="1965" y="1341"/>
                  </a:lnTo>
                  <a:lnTo>
                    <a:pt x="1980" y="1341"/>
                  </a:lnTo>
                  <a:lnTo>
                    <a:pt x="1980" y="1345"/>
                  </a:lnTo>
                  <a:lnTo>
                    <a:pt x="1980" y="1349"/>
                  </a:lnTo>
                  <a:lnTo>
                    <a:pt x="2127" y="1349"/>
                  </a:lnTo>
                  <a:lnTo>
                    <a:pt x="2127" y="1357"/>
                  </a:lnTo>
                  <a:lnTo>
                    <a:pt x="2151" y="1357"/>
                  </a:lnTo>
                  <a:lnTo>
                    <a:pt x="2151" y="1368"/>
                  </a:lnTo>
                  <a:lnTo>
                    <a:pt x="2164" y="1368"/>
                  </a:lnTo>
                  <a:lnTo>
                    <a:pt x="2164" y="1372"/>
                  </a:lnTo>
                  <a:lnTo>
                    <a:pt x="2196" y="1372"/>
                  </a:lnTo>
                  <a:lnTo>
                    <a:pt x="2196" y="1385"/>
                  </a:lnTo>
                  <a:lnTo>
                    <a:pt x="2261" y="1385"/>
                  </a:lnTo>
                  <a:lnTo>
                    <a:pt x="2261" y="1391"/>
                  </a:lnTo>
                  <a:lnTo>
                    <a:pt x="2268" y="1391"/>
                  </a:lnTo>
                  <a:lnTo>
                    <a:pt x="2268" y="1398"/>
                  </a:lnTo>
                  <a:lnTo>
                    <a:pt x="2495" y="1398"/>
                  </a:lnTo>
                  <a:lnTo>
                    <a:pt x="2495" y="1417"/>
                  </a:lnTo>
                  <a:lnTo>
                    <a:pt x="2536" y="1417"/>
                  </a:lnTo>
                  <a:lnTo>
                    <a:pt x="2536" y="1436"/>
                  </a:lnTo>
                  <a:lnTo>
                    <a:pt x="2568" y="1436"/>
                  </a:lnTo>
                  <a:lnTo>
                    <a:pt x="2568" y="1452"/>
                  </a:lnTo>
                  <a:lnTo>
                    <a:pt x="2804" y="1452"/>
                  </a:lnTo>
                  <a:lnTo>
                    <a:pt x="2804" y="1499"/>
                  </a:lnTo>
                  <a:lnTo>
                    <a:pt x="2860" y="1499"/>
                  </a:lnTo>
                  <a:lnTo>
                    <a:pt x="2860" y="1543"/>
                  </a:lnTo>
                  <a:lnTo>
                    <a:pt x="2916" y="1543"/>
                  </a:lnTo>
                  <a:lnTo>
                    <a:pt x="2916" y="1590"/>
                  </a:lnTo>
                  <a:lnTo>
                    <a:pt x="3197" y="1590"/>
                  </a:lnTo>
                  <a:lnTo>
                    <a:pt x="3197" y="1693"/>
                  </a:lnTo>
                  <a:lnTo>
                    <a:pt x="3366" y="1693"/>
                  </a:lnTo>
                </a:path>
              </a:pathLst>
            </a:custGeom>
            <a:noFill/>
            <a:ln w="25400" cap="flat">
              <a:solidFill>
                <a:srgbClr val="006AB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342900" eaLnBrk="0" fontAlgn="base" hangingPunct="0">
                <a:spcBef>
                  <a:spcPct val="50000"/>
                </a:spcBef>
                <a:spcAft>
                  <a:spcPct val="0"/>
                </a:spcAft>
              </a:pPr>
              <a:endParaRPr lang="de-CH" sz="1350" dirty="0">
                <a:solidFill>
                  <a:srgbClr val="731448"/>
                </a:solidFill>
                <a:latin typeface="Arial"/>
              </a:endParaRPr>
            </a:p>
          </p:txBody>
        </p:sp>
        <p:grpSp>
          <p:nvGrpSpPr>
            <p:cNvPr id="46" name="Group 904"/>
            <p:cNvGrpSpPr/>
            <p:nvPr/>
          </p:nvGrpSpPr>
          <p:grpSpPr>
            <a:xfrm>
              <a:off x="1139646" y="1326626"/>
              <a:ext cx="7265366" cy="3502007"/>
              <a:chOff x="1139646" y="1423611"/>
              <a:chExt cx="7265366" cy="3502007"/>
            </a:xfrm>
          </p:grpSpPr>
          <p:grpSp>
            <p:nvGrpSpPr>
              <p:cNvPr id="98" name="Group 907"/>
              <p:cNvGrpSpPr/>
              <p:nvPr/>
            </p:nvGrpSpPr>
            <p:grpSpPr>
              <a:xfrm>
                <a:off x="3789812" y="3429795"/>
                <a:ext cx="342971" cy="310090"/>
                <a:chOff x="3789812" y="3429795"/>
                <a:chExt cx="342971" cy="310090"/>
              </a:xfrm>
            </p:grpSpPr>
            <p:grpSp>
              <p:nvGrpSpPr>
                <p:cNvPr id="815" name="Group 1625"/>
                <p:cNvGrpSpPr/>
                <p:nvPr/>
              </p:nvGrpSpPr>
              <p:grpSpPr>
                <a:xfrm>
                  <a:off x="4044677" y="3652427"/>
                  <a:ext cx="88106" cy="87458"/>
                  <a:chOff x="4741522" y="2867605"/>
                  <a:chExt cx="88106" cy="88106"/>
                </a:xfrm>
              </p:grpSpPr>
              <p:cxnSp>
                <p:nvCxnSpPr>
                  <p:cNvPr id="837" name="Straight Connector 1647"/>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838" name="Straight Connector 1648"/>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816" name="Group 1626"/>
                <p:cNvGrpSpPr/>
                <p:nvPr/>
              </p:nvGrpSpPr>
              <p:grpSpPr>
                <a:xfrm>
                  <a:off x="3992841" y="3602201"/>
                  <a:ext cx="88106" cy="87458"/>
                  <a:chOff x="4741522" y="2867605"/>
                  <a:chExt cx="88106" cy="88106"/>
                </a:xfrm>
              </p:grpSpPr>
              <p:cxnSp>
                <p:nvCxnSpPr>
                  <p:cNvPr id="835" name="Straight Connector 1645"/>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836" name="Straight Connector 1646"/>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817" name="Group 1627"/>
                <p:cNvGrpSpPr/>
                <p:nvPr/>
              </p:nvGrpSpPr>
              <p:grpSpPr>
                <a:xfrm>
                  <a:off x="3973402" y="3602201"/>
                  <a:ext cx="88106" cy="87458"/>
                  <a:chOff x="4741522" y="2867605"/>
                  <a:chExt cx="88106" cy="88106"/>
                </a:xfrm>
              </p:grpSpPr>
              <p:cxnSp>
                <p:nvCxnSpPr>
                  <p:cNvPr id="833" name="Straight Connector 1643"/>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834" name="Straight Connector 1644"/>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818" name="Group 1628"/>
                <p:cNvGrpSpPr/>
                <p:nvPr/>
              </p:nvGrpSpPr>
              <p:grpSpPr>
                <a:xfrm>
                  <a:off x="3946627" y="3594778"/>
                  <a:ext cx="88106" cy="87458"/>
                  <a:chOff x="4741522" y="2867605"/>
                  <a:chExt cx="88106" cy="88106"/>
                </a:xfrm>
              </p:grpSpPr>
              <p:cxnSp>
                <p:nvCxnSpPr>
                  <p:cNvPr id="831" name="Straight Connector 1641"/>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832" name="Straight Connector 1642"/>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819" name="Group 1629"/>
                <p:cNvGrpSpPr/>
                <p:nvPr/>
              </p:nvGrpSpPr>
              <p:grpSpPr>
                <a:xfrm>
                  <a:off x="3933219" y="3551895"/>
                  <a:ext cx="88106" cy="87458"/>
                  <a:chOff x="4741522" y="2867605"/>
                  <a:chExt cx="88106" cy="88106"/>
                </a:xfrm>
              </p:grpSpPr>
              <p:cxnSp>
                <p:nvCxnSpPr>
                  <p:cNvPr id="829" name="Straight Connector 1639"/>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830" name="Straight Connector 1640"/>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820" name="Group 1630"/>
                <p:cNvGrpSpPr/>
                <p:nvPr/>
              </p:nvGrpSpPr>
              <p:grpSpPr>
                <a:xfrm>
                  <a:off x="3908605" y="3535449"/>
                  <a:ext cx="88106" cy="87458"/>
                  <a:chOff x="4741522" y="2867605"/>
                  <a:chExt cx="88106" cy="88106"/>
                </a:xfrm>
              </p:grpSpPr>
              <p:cxnSp>
                <p:nvCxnSpPr>
                  <p:cNvPr id="827" name="Straight Connector 1637"/>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828" name="Straight Connector 1638"/>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821" name="Group 1631"/>
                <p:cNvGrpSpPr/>
                <p:nvPr/>
              </p:nvGrpSpPr>
              <p:grpSpPr>
                <a:xfrm>
                  <a:off x="3884847" y="3517253"/>
                  <a:ext cx="88106" cy="87458"/>
                  <a:chOff x="4741522" y="2867605"/>
                  <a:chExt cx="88106" cy="88106"/>
                </a:xfrm>
              </p:grpSpPr>
              <p:cxnSp>
                <p:nvCxnSpPr>
                  <p:cNvPr id="825" name="Straight Connector 1635"/>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826" name="Straight Connector 1636"/>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822" name="Group 1632"/>
                <p:cNvGrpSpPr/>
                <p:nvPr/>
              </p:nvGrpSpPr>
              <p:grpSpPr>
                <a:xfrm>
                  <a:off x="3789812" y="3429795"/>
                  <a:ext cx="88106" cy="87458"/>
                  <a:chOff x="4741522" y="2867605"/>
                  <a:chExt cx="88106" cy="88106"/>
                </a:xfrm>
              </p:grpSpPr>
              <p:cxnSp>
                <p:nvCxnSpPr>
                  <p:cNvPr id="823" name="Straight Connector 1633"/>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824" name="Straight Connector 1634"/>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grpSp>
            <p:nvGrpSpPr>
              <p:cNvPr id="99" name="Group 908"/>
              <p:cNvGrpSpPr/>
              <p:nvPr/>
            </p:nvGrpSpPr>
            <p:grpSpPr>
              <a:xfrm>
                <a:off x="2848108" y="2793453"/>
                <a:ext cx="867820" cy="640040"/>
                <a:chOff x="2848108" y="2793453"/>
                <a:chExt cx="867820" cy="640040"/>
              </a:xfrm>
            </p:grpSpPr>
            <p:grpSp>
              <p:nvGrpSpPr>
                <p:cNvPr id="752" name="Group 1562"/>
                <p:cNvGrpSpPr/>
                <p:nvPr/>
              </p:nvGrpSpPr>
              <p:grpSpPr>
                <a:xfrm>
                  <a:off x="3627822" y="3346035"/>
                  <a:ext cx="88106" cy="87458"/>
                  <a:chOff x="4741522" y="2867605"/>
                  <a:chExt cx="88106" cy="88106"/>
                </a:xfrm>
              </p:grpSpPr>
              <p:cxnSp>
                <p:nvCxnSpPr>
                  <p:cNvPr id="813" name="Straight Connector 1623"/>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814" name="Straight Connector 1624"/>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53" name="Group 1563"/>
                <p:cNvGrpSpPr/>
                <p:nvPr/>
              </p:nvGrpSpPr>
              <p:grpSpPr>
                <a:xfrm>
                  <a:off x="3615718" y="3327459"/>
                  <a:ext cx="88106" cy="87458"/>
                  <a:chOff x="4741522" y="2867605"/>
                  <a:chExt cx="88106" cy="88106"/>
                </a:xfrm>
              </p:grpSpPr>
              <p:cxnSp>
                <p:nvCxnSpPr>
                  <p:cNvPr id="811" name="Straight Connector 1621"/>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812" name="Straight Connector 1622"/>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54" name="Group 1564"/>
                <p:cNvGrpSpPr/>
                <p:nvPr/>
              </p:nvGrpSpPr>
              <p:grpSpPr>
                <a:xfrm>
                  <a:off x="3591959" y="3269415"/>
                  <a:ext cx="88106" cy="87458"/>
                  <a:chOff x="4741522" y="2867605"/>
                  <a:chExt cx="88106" cy="88106"/>
                </a:xfrm>
              </p:grpSpPr>
              <p:cxnSp>
                <p:nvCxnSpPr>
                  <p:cNvPr id="809" name="Straight Connector 1619"/>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810" name="Straight Connector 1620"/>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55" name="Group 1565"/>
                <p:cNvGrpSpPr/>
                <p:nvPr/>
              </p:nvGrpSpPr>
              <p:grpSpPr>
                <a:xfrm>
                  <a:off x="3570360" y="3269415"/>
                  <a:ext cx="88106" cy="87458"/>
                  <a:chOff x="4741522" y="2867605"/>
                  <a:chExt cx="88106" cy="88106"/>
                </a:xfrm>
              </p:grpSpPr>
              <p:cxnSp>
                <p:nvCxnSpPr>
                  <p:cNvPr id="807" name="Straight Connector 1617"/>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808" name="Straight Connector 1618"/>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56" name="Group 1566"/>
                <p:cNvGrpSpPr/>
                <p:nvPr/>
              </p:nvGrpSpPr>
              <p:grpSpPr>
                <a:xfrm>
                  <a:off x="3511189" y="3219572"/>
                  <a:ext cx="88106" cy="87458"/>
                  <a:chOff x="4741522" y="2867605"/>
                  <a:chExt cx="88106" cy="88106"/>
                </a:xfrm>
              </p:grpSpPr>
              <p:cxnSp>
                <p:nvCxnSpPr>
                  <p:cNvPr id="805" name="Straight Connector 1615"/>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806" name="Straight Connector 1616"/>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57" name="Group 1567"/>
                <p:cNvGrpSpPr/>
                <p:nvPr/>
              </p:nvGrpSpPr>
              <p:grpSpPr>
                <a:xfrm>
                  <a:off x="3478790" y="3219572"/>
                  <a:ext cx="88106" cy="87458"/>
                  <a:chOff x="4741522" y="2867605"/>
                  <a:chExt cx="88106" cy="88106"/>
                </a:xfrm>
              </p:grpSpPr>
              <p:cxnSp>
                <p:nvCxnSpPr>
                  <p:cNvPr id="803" name="Straight Connector 1613"/>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804" name="Straight Connector 1614"/>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58" name="Group 1568"/>
                <p:cNvGrpSpPr/>
                <p:nvPr/>
              </p:nvGrpSpPr>
              <p:grpSpPr>
                <a:xfrm>
                  <a:off x="3487431" y="3219572"/>
                  <a:ext cx="88106" cy="87458"/>
                  <a:chOff x="4741522" y="2867605"/>
                  <a:chExt cx="88106" cy="88106"/>
                </a:xfrm>
              </p:grpSpPr>
              <p:cxnSp>
                <p:nvCxnSpPr>
                  <p:cNvPr id="801" name="Straight Connector 1611"/>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802" name="Straight Connector 1612"/>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59" name="Group 1569"/>
                <p:cNvGrpSpPr/>
                <p:nvPr/>
              </p:nvGrpSpPr>
              <p:grpSpPr>
                <a:xfrm>
                  <a:off x="3494765" y="3219572"/>
                  <a:ext cx="88106" cy="87458"/>
                  <a:chOff x="4741522" y="2867605"/>
                  <a:chExt cx="88106" cy="88106"/>
                </a:xfrm>
              </p:grpSpPr>
              <p:cxnSp>
                <p:nvCxnSpPr>
                  <p:cNvPr id="799" name="Straight Connector 1609"/>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800" name="Straight Connector 1610"/>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60" name="Group 1570"/>
                <p:cNvGrpSpPr/>
                <p:nvPr/>
              </p:nvGrpSpPr>
              <p:grpSpPr>
                <a:xfrm>
                  <a:off x="3502548" y="3219572"/>
                  <a:ext cx="88106" cy="87458"/>
                  <a:chOff x="4741522" y="2867605"/>
                  <a:chExt cx="88106" cy="88106"/>
                </a:xfrm>
              </p:grpSpPr>
              <p:cxnSp>
                <p:nvCxnSpPr>
                  <p:cNvPr id="797" name="Straight Connector 1607"/>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98" name="Straight Connector 1608"/>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61" name="Group 1571"/>
                <p:cNvGrpSpPr/>
                <p:nvPr/>
              </p:nvGrpSpPr>
              <p:grpSpPr>
                <a:xfrm>
                  <a:off x="3337542" y="3162286"/>
                  <a:ext cx="88106" cy="87458"/>
                  <a:chOff x="4741522" y="2867605"/>
                  <a:chExt cx="88106" cy="88106"/>
                </a:xfrm>
              </p:grpSpPr>
              <p:cxnSp>
                <p:nvCxnSpPr>
                  <p:cNvPr id="795" name="Straight Connector 1605"/>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96" name="Straight Connector 1606"/>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62" name="Group 1572"/>
                <p:cNvGrpSpPr/>
                <p:nvPr/>
              </p:nvGrpSpPr>
              <p:grpSpPr>
                <a:xfrm>
                  <a:off x="3275762" y="3143653"/>
                  <a:ext cx="88106" cy="87458"/>
                  <a:chOff x="4741522" y="2867605"/>
                  <a:chExt cx="88106" cy="88106"/>
                </a:xfrm>
              </p:grpSpPr>
              <p:cxnSp>
                <p:nvCxnSpPr>
                  <p:cNvPr id="793" name="Straight Connector 1603"/>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94" name="Straight Connector 1604"/>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63" name="Group 1573"/>
                <p:cNvGrpSpPr/>
                <p:nvPr/>
              </p:nvGrpSpPr>
              <p:grpSpPr>
                <a:xfrm>
                  <a:off x="3254164" y="3131901"/>
                  <a:ext cx="88106" cy="87458"/>
                  <a:chOff x="4741522" y="2867605"/>
                  <a:chExt cx="88106" cy="88106"/>
                </a:xfrm>
              </p:grpSpPr>
              <p:cxnSp>
                <p:nvCxnSpPr>
                  <p:cNvPr id="791" name="Straight Connector 1601"/>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92" name="Straight Connector 1602"/>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64" name="Group 1574"/>
                <p:cNvGrpSpPr/>
                <p:nvPr/>
              </p:nvGrpSpPr>
              <p:grpSpPr>
                <a:xfrm>
                  <a:off x="3230405" y="3099108"/>
                  <a:ext cx="88106" cy="87458"/>
                  <a:chOff x="4741522" y="2867605"/>
                  <a:chExt cx="88106" cy="88106"/>
                </a:xfrm>
              </p:grpSpPr>
              <p:cxnSp>
                <p:nvCxnSpPr>
                  <p:cNvPr id="789" name="Straight Connector 1599"/>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90" name="Straight Connector 1600"/>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65" name="Group 1575"/>
                <p:cNvGrpSpPr/>
                <p:nvPr/>
              </p:nvGrpSpPr>
              <p:grpSpPr>
                <a:xfrm>
                  <a:off x="3223700" y="3080074"/>
                  <a:ext cx="88106" cy="87458"/>
                  <a:chOff x="4741522" y="2867605"/>
                  <a:chExt cx="88106" cy="88106"/>
                </a:xfrm>
              </p:grpSpPr>
              <p:cxnSp>
                <p:nvCxnSpPr>
                  <p:cNvPr id="787" name="Straight Connector 1597"/>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88" name="Straight Connector 1598"/>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66" name="Group 1576"/>
                <p:cNvGrpSpPr/>
                <p:nvPr/>
              </p:nvGrpSpPr>
              <p:grpSpPr>
                <a:xfrm>
                  <a:off x="3180768" y="3037238"/>
                  <a:ext cx="88106" cy="87458"/>
                  <a:chOff x="4741522" y="2867605"/>
                  <a:chExt cx="88106" cy="88106"/>
                </a:xfrm>
              </p:grpSpPr>
              <p:cxnSp>
                <p:nvCxnSpPr>
                  <p:cNvPr id="785" name="Straight Connector 1595"/>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86" name="Straight Connector 1596"/>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67" name="Group 1577"/>
                <p:cNvGrpSpPr/>
                <p:nvPr/>
              </p:nvGrpSpPr>
              <p:grpSpPr>
                <a:xfrm>
                  <a:off x="2952224" y="3011650"/>
                  <a:ext cx="88106" cy="87458"/>
                  <a:chOff x="4741522" y="2867605"/>
                  <a:chExt cx="88106" cy="88106"/>
                </a:xfrm>
              </p:grpSpPr>
              <p:cxnSp>
                <p:nvCxnSpPr>
                  <p:cNvPr id="783" name="Straight Connector 1593"/>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84" name="Straight Connector 1594"/>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68" name="Group 1578"/>
                <p:cNvGrpSpPr/>
                <p:nvPr/>
              </p:nvGrpSpPr>
              <p:grpSpPr>
                <a:xfrm>
                  <a:off x="2928568" y="2973759"/>
                  <a:ext cx="88106" cy="87458"/>
                  <a:chOff x="4741522" y="2867605"/>
                  <a:chExt cx="88106" cy="88106"/>
                </a:xfrm>
              </p:grpSpPr>
              <p:cxnSp>
                <p:nvCxnSpPr>
                  <p:cNvPr id="781" name="Straight Connector 1591"/>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82" name="Straight Connector 1592"/>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69" name="Group 1579"/>
                <p:cNvGrpSpPr/>
                <p:nvPr/>
              </p:nvGrpSpPr>
              <p:grpSpPr>
                <a:xfrm>
                  <a:off x="2909533" y="2986162"/>
                  <a:ext cx="88106" cy="87458"/>
                  <a:chOff x="4741522" y="2867605"/>
                  <a:chExt cx="88106" cy="88106"/>
                </a:xfrm>
              </p:grpSpPr>
              <p:cxnSp>
                <p:nvCxnSpPr>
                  <p:cNvPr id="779" name="Straight Connector 1589"/>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80" name="Straight Connector 1590"/>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70" name="Group 1580"/>
                <p:cNvGrpSpPr/>
                <p:nvPr/>
              </p:nvGrpSpPr>
              <p:grpSpPr>
                <a:xfrm>
                  <a:off x="2876185" y="2885781"/>
                  <a:ext cx="88106" cy="87458"/>
                  <a:chOff x="4741522" y="2867605"/>
                  <a:chExt cx="88106" cy="88106"/>
                </a:xfrm>
              </p:grpSpPr>
              <p:cxnSp>
                <p:nvCxnSpPr>
                  <p:cNvPr id="777" name="Straight Connector 1587"/>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78" name="Straight Connector 1588"/>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71" name="Group 1581"/>
                <p:cNvGrpSpPr/>
                <p:nvPr/>
              </p:nvGrpSpPr>
              <p:grpSpPr>
                <a:xfrm>
                  <a:off x="2862145" y="2831377"/>
                  <a:ext cx="88106" cy="87458"/>
                  <a:chOff x="4741522" y="2867605"/>
                  <a:chExt cx="88106" cy="88106"/>
                </a:xfrm>
              </p:grpSpPr>
              <p:cxnSp>
                <p:nvCxnSpPr>
                  <p:cNvPr id="775" name="Straight Connector 1585"/>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76" name="Straight Connector 1586"/>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72" name="Group 1582"/>
                <p:cNvGrpSpPr/>
                <p:nvPr/>
              </p:nvGrpSpPr>
              <p:grpSpPr>
                <a:xfrm>
                  <a:off x="2848108" y="2793453"/>
                  <a:ext cx="88106" cy="87458"/>
                  <a:chOff x="4741522" y="2867605"/>
                  <a:chExt cx="88106" cy="88106"/>
                </a:xfrm>
              </p:grpSpPr>
              <p:cxnSp>
                <p:nvCxnSpPr>
                  <p:cNvPr id="773" name="Straight Connector 1583"/>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74" name="Straight Connector 1584"/>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grpSp>
            <p:nvGrpSpPr>
              <p:cNvPr id="100" name="Group 909"/>
              <p:cNvGrpSpPr/>
              <p:nvPr/>
            </p:nvGrpSpPr>
            <p:grpSpPr>
              <a:xfrm>
                <a:off x="2521966" y="2531787"/>
                <a:ext cx="361106" cy="308495"/>
                <a:chOff x="2521966" y="2531787"/>
                <a:chExt cx="361106" cy="308495"/>
              </a:xfrm>
            </p:grpSpPr>
            <p:grpSp>
              <p:nvGrpSpPr>
                <p:cNvPr id="731" name="Group 1540"/>
                <p:cNvGrpSpPr/>
                <p:nvPr/>
              </p:nvGrpSpPr>
              <p:grpSpPr>
                <a:xfrm>
                  <a:off x="2794966" y="2752824"/>
                  <a:ext cx="88106" cy="87458"/>
                  <a:chOff x="4741522" y="2867605"/>
                  <a:chExt cx="88106" cy="88106"/>
                </a:xfrm>
              </p:grpSpPr>
              <p:cxnSp>
                <p:nvCxnSpPr>
                  <p:cNvPr id="750" name="Straight Connector 156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51" name="Straight Connector 156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32" name="Group 1541"/>
                <p:cNvGrpSpPr/>
                <p:nvPr/>
              </p:nvGrpSpPr>
              <p:grpSpPr>
                <a:xfrm>
                  <a:off x="2686972" y="2724964"/>
                  <a:ext cx="88106" cy="87458"/>
                  <a:chOff x="4741522" y="2867605"/>
                  <a:chExt cx="88106" cy="88106"/>
                </a:xfrm>
              </p:grpSpPr>
              <p:cxnSp>
                <p:nvCxnSpPr>
                  <p:cNvPr id="748" name="Straight Connector 1557"/>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49" name="Straight Connector 155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33" name="Group 1542"/>
                <p:cNvGrpSpPr/>
                <p:nvPr/>
              </p:nvGrpSpPr>
              <p:grpSpPr>
                <a:xfrm>
                  <a:off x="2626945" y="2724964"/>
                  <a:ext cx="88106" cy="87458"/>
                  <a:chOff x="4741522" y="2867605"/>
                  <a:chExt cx="88106" cy="88106"/>
                </a:xfrm>
              </p:grpSpPr>
              <p:cxnSp>
                <p:nvCxnSpPr>
                  <p:cNvPr id="746" name="Straight Connector 1555"/>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47" name="Straight Connector 1556"/>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34" name="Group 1543"/>
                <p:cNvGrpSpPr/>
                <p:nvPr/>
              </p:nvGrpSpPr>
              <p:grpSpPr>
                <a:xfrm>
                  <a:off x="2581769" y="2698648"/>
                  <a:ext cx="88106" cy="87458"/>
                  <a:chOff x="4741522" y="2867605"/>
                  <a:chExt cx="88106" cy="88106"/>
                </a:xfrm>
              </p:grpSpPr>
              <p:cxnSp>
                <p:nvCxnSpPr>
                  <p:cNvPr id="744" name="Straight Connector 1553"/>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45" name="Straight Connector 1554"/>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35" name="Group 1544"/>
                <p:cNvGrpSpPr/>
                <p:nvPr/>
              </p:nvGrpSpPr>
              <p:grpSpPr>
                <a:xfrm>
                  <a:off x="2560844" y="2665366"/>
                  <a:ext cx="88106" cy="87458"/>
                  <a:chOff x="4741522" y="2867605"/>
                  <a:chExt cx="88106" cy="88106"/>
                </a:xfrm>
              </p:grpSpPr>
              <p:cxnSp>
                <p:nvCxnSpPr>
                  <p:cNvPr id="742" name="Straight Connector 1551"/>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43" name="Straight Connector 1552"/>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36" name="Group 1545"/>
                <p:cNvGrpSpPr/>
                <p:nvPr/>
              </p:nvGrpSpPr>
              <p:grpSpPr>
                <a:xfrm>
                  <a:off x="2546939" y="2661886"/>
                  <a:ext cx="88106" cy="87458"/>
                  <a:chOff x="4741522" y="2867605"/>
                  <a:chExt cx="88106" cy="88106"/>
                </a:xfrm>
              </p:grpSpPr>
              <p:cxnSp>
                <p:nvCxnSpPr>
                  <p:cNvPr id="740" name="Straight Connector 1549"/>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41" name="Straight Connector 1550"/>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737" name="Group 1546"/>
                <p:cNvGrpSpPr/>
                <p:nvPr/>
              </p:nvGrpSpPr>
              <p:grpSpPr>
                <a:xfrm>
                  <a:off x="2521966" y="2531787"/>
                  <a:ext cx="88106" cy="87458"/>
                  <a:chOff x="4741522" y="2867605"/>
                  <a:chExt cx="88106" cy="88106"/>
                </a:xfrm>
              </p:grpSpPr>
              <p:cxnSp>
                <p:nvCxnSpPr>
                  <p:cNvPr id="738" name="Straight Connector 1547"/>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39" name="Straight Connector 1548"/>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grpSp>
            <p:nvGrpSpPr>
              <p:cNvPr id="101" name="Group 910"/>
              <p:cNvGrpSpPr/>
              <p:nvPr/>
            </p:nvGrpSpPr>
            <p:grpSpPr>
              <a:xfrm>
                <a:off x="2491379" y="2459894"/>
                <a:ext cx="88106" cy="87458"/>
                <a:chOff x="4741522" y="2867605"/>
                <a:chExt cx="88106" cy="88106"/>
              </a:xfrm>
            </p:grpSpPr>
            <p:cxnSp>
              <p:nvCxnSpPr>
                <p:cNvPr id="729" name="Straight Connector 153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30" name="Straight Connector 153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02" name="Group 911"/>
              <p:cNvGrpSpPr/>
              <p:nvPr/>
            </p:nvGrpSpPr>
            <p:grpSpPr>
              <a:xfrm>
                <a:off x="2474448" y="2459894"/>
                <a:ext cx="88106" cy="87458"/>
                <a:chOff x="4741522" y="2867605"/>
                <a:chExt cx="88106" cy="88106"/>
              </a:xfrm>
            </p:grpSpPr>
            <p:cxnSp>
              <p:nvCxnSpPr>
                <p:cNvPr id="727" name="Straight Connector 153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28" name="Straight Connector 153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03" name="Group 912"/>
              <p:cNvGrpSpPr/>
              <p:nvPr/>
            </p:nvGrpSpPr>
            <p:grpSpPr>
              <a:xfrm>
                <a:off x="2409653" y="2420036"/>
                <a:ext cx="88106" cy="87458"/>
                <a:chOff x="4741522" y="2867605"/>
                <a:chExt cx="88106" cy="88106"/>
              </a:xfrm>
            </p:grpSpPr>
            <p:cxnSp>
              <p:nvCxnSpPr>
                <p:cNvPr id="725" name="Straight Connector 153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26" name="Straight Connector 153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04" name="Group 913"/>
              <p:cNvGrpSpPr/>
              <p:nvPr/>
            </p:nvGrpSpPr>
            <p:grpSpPr>
              <a:xfrm>
                <a:off x="2349176" y="2377331"/>
                <a:ext cx="88106" cy="87458"/>
                <a:chOff x="4741522" y="2867605"/>
                <a:chExt cx="88106" cy="88106"/>
              </a:xfrm>
            </p:grpSpPr>
            <p:cxnSp>
              <p:nvCxnSpPr>
                <p:cNvPr id="723" name="Straight Connector 153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24" name="Straight Connector 153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05" name="Group 914"/>
              <p:cNvGrpSpPr/>
              <p:nvPr/>
            </p:nvGrpSpPr>
            <p:grpSpPr>
              <a:xfrm>
                <a:off x="2312459" y="2372436"/>
                <a:ext cx="88106" cy="87458"/>
                <a:chOff x="4741522" y="2867605"/>
                <a:chExt cx="88106" cy="88106"/>
              </a:xfrm>
            </p:grpSpPr>
            <p:cxnSp>
              <p:nvCxnSpPr>
                <p:cNvPr id="721" name="Straight Connector 153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22" name="Straight Connector 153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06" name="Group 915"/>
              <p:cNvGrpSpPr/>
              <p:nvPr/>
            </p:nvGrpSpPr>
            <p:grpSpPr>
              <a:xfrm>
                <a:off x="2269262" y="2372436"/>
                <a:ext cx="88106" cy="87458"/>
                <a:chOff x="4741523" y="2867605"/>
                <a:chExt cx="88106" cy="88106"/>
              </a:xfrm>
            </p:grpSpPr>
            <p:cxnSp>
              <p:nvCxnSpPr>
                <p:cNvPr id="719" name="Straight Connector 152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20" name="Straight Connector 1529"/>
                <p:cNvCxnSpPr/>
                <p:nvPr/>
              </p:nvCxnSpPr>
              <p:spPr bwMode="auto">
                <a:xfrm rot="16200000">
                  <a:off x="4785576"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07" name="Group 916"/>
              <p:cNvGrpSpPr/>
              <p:nvPr/>
            </p:nvGrpSpPr>
            <p:grpSpPr>
              <a:xfrm>
                <a:off x="2238799" y="2370895"/>
                <a:ext cx="88106" cy="87458"/>
                <a:chOff x="4741522" y="2867605"/>
                <a:chExt cx="88106" cy="88106"/>
              </a:xfrm>
            </p:grpSpPr>
            <p:cxnSp>
              <p:nvCxnSpPr>
                <p:cNvPr id="717" name="Straight Connector 152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18" name="Straight Connector 152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08" name="Group 917"/>
              <p:cNvGrpSpPr/>
              <p:nvPr/>
            </p:nvGrpSpPr>
            <p:grpSpPr>
              <a:xfrm>
                <a:off x="2208337" y="2345391"/>
                <a:ext cx="88106" cy="87458"/>
                <a:chOff x="4741522" y="2867605"/>
                <a:chExt cx="88106" cy="88106"/>
              </a:xfrm>
            </p:grpSpPr>
            <p:cxnSp>
              <p:nvCxnSpPr>
                <p:cNvPr id="715" name="Straight Connector 152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16" name="Straight Connector 152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09" name="Group 918"/>
              <p:cNvGrpSpPr/>
              <p:nvPr/>
            </p:nvGrpSpPr>
            <p:grpSpPr>
              <a:xfrm>
                <a:off x="2161267" y="2272219"/>
                <a:ext cx="88106" cy="87458"/>
                <a:chOff x="4741522" y="2867605"/>
                <a:chExt cx="88106" cy="88106"/>
              </a:xfrm>
            </p:grpSpPr>
            <p:cxnSp>
              <p:nvCxnSpPr>
                <p:cNvPr id="713" name="Straight Connector 152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14" name="Straight Connector 152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10" name="Group 919"/>
              <p:cNvGrpSpPr/>
              <p:nvPr/>
            </p:nvGrpSpPr>
            <p:grpSpPr>
              <a:xfrm>
                <a:off x="2136809" y="2216881"/>
                <a:ext cx="88106" cy="87458"/>
                <a:chOff x="4741522" y="2867605"/>
                <a:chExt cx="88106" cy="88106"/>
              </a:xfrm>
            </p:grpSpPr>
            <p:cxnSp>
              <p:nvCxnSpPr>
                <p:cNvPr id="711" name="Straight Connector 152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12" name="Straight Connector 152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11" name="Group 920"/>
              <p:cNvGrpSpPr/>
              <p:nvPr/>
            </p:nvGrpSpPr>
            <p:grpSpPr>
              <a:xfrm>
                <a:off x="2120230" y="2193333"/>
                <a:ext cx="88106" cy="87458"/>
                <a:chOff x="4741523" y="2867605"/>
                <a:chExt cx="88106" cy="88106"/>
              </a:xfrm>
            </p:grpSpPr>
            <p:cxnSp>
              <p:nvCxnSpPr>
                <p:cNvPr id="709" name="Straight Connector 151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10" name="Straight Connector 1519"/>
                <p:cNvCxnSpPr/>
                <p:nvPr/>
              </p:nvCxnSpPr>
              <p:spPr bwMode="auto">
                <a:xfrm rot="16200000">
                  <a:off x="4785576"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12" name="Group 921"/>
              <p:cNvGrpSpPr/>
              <p:nvPr/>
            </p:nvGrpSpPr>
            <p:grpSpPr>
              <a:xfrm>
                <a:off x="1803583" y="2131750"/>
                <a:ext cx="88106" cy="87458"/>
                <a:chOff x="4741522" y="2867605"/>
                <a:chExt cx="88106" cy="88106"/>
              </a:xfrm>
            </p:grpSpPr>
            <p:cxnSp>
              <p:nvCxnSpPr>
                <p:cNvPr id="707" name="Straight Connector 151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08" name="Straight Connector 151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13" name="Group 922"/>
              <p:cNvGrpSpPr/>
              <p:nvPr/>
            </p:nvGrpSpPr>
            <p:grpSpPr>
              <a:xfrm>
                <a:off x="1803583" y="2127108"/>
                <a:ext cx="88106" cy="87458"/>
                <a:chOff x="4741522" y="2867605"/>
                <a:chExt cx="88106" cy="88106"/>
              </a:xfrm>
            </p:grpSpPr>
            <p:cxnSp>
              <p:nvCxnSpPr>
                <p:cNvPr id="705" name="Straight Connector 151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06" name="Straight Connector 151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14" name="Group 923"/>
              <p:cNvGrpSpPr/>
              <p:nvPr/>
            </p:nvGrpSpPr>
            <p:grpSpPr>
              <a:xfrm>
                <a:off x="1803583" y="2118206"/>
                <a:ext cx="88106" cy="87458"/>
                <a:chOff x="4741522" y="2867605"/>
                <a:chExt cx="88106" cy="88106"/>
              </a:xfrm>
            </p:grpSpPr>
            <p:cxnSp>
              <p:nvCxnSpPr>
                <p:cNvPr id="703" name="Straight Connector 151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04" name="Straight Connector 151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15" name="Group 924"/>
              <p:cNvGrpSpPr/>
              <p:nvPr/>
            </p:nvGrpSpPr>
            <p:grpSpPr>
              <a:xfrm>
                <a:off x="1803583" y="2110467"/>
                <a:ext cx="88106" cy="87458"/>
                <a:chOff x="4741522" y="2867605"/>
                <a:chExt cx="88106" cy="88106"/>
              </a:xfrm>
            </p:grpSpPr>
            <p:cxnSp>
              <p:nvCxnSpPr>
                <p:cNvPr id="701" name="Straight Connector 151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02" name="Straight Connector 151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16" name="Group 925"/>
              <p:cNvGrpSpPr/>
              <p:nvPr/>
            </p:nvGrpSpPr>
            <p:grpSpPr>
              <a:xfrm>
                <a:off x="1803583" y="2103499"/>
                <a:ext cx="88106" cy="87458"/>
                <a:chOff x="4741522" y="2867605"/>
                <a:chExt cx="88106" cy="88106"/>
              </a:xfrm>
            </p:grpSpPr>
            <p:cxnSp>
              <p:nvCxnSpPr>
                <p:cNvPr id="699" name="Straight Connector 150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700" name="Straight Connector 150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17" name="Group 926"/>
              <p:cNvGrpSpPr/>
              <p:nvPr/>
            </p:nvGrpSpPr>
            <p:grpSpPr>
              <a:xfrm>
                <a:off x="1803583" y="2096923"/>
                <a:ext cx="88106" cy="87458"/>
                <a:chOff x="4741522" y="2867605"/>
                <a:chExt cx="88106" cy="88106"/>
              </a:xfrm>
            </p:grpSpPr>
            <p:cxnSp>
              <p:nvCxnSpPr>
                <p:cNvPr id="697" name="Straight Connector 150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98" name="Straight Connector 150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18" name="Group 927"/>
              <p:cNvGrpSpPr/>
              <p:nvPr/>
            </p:nvGrpSpPr>
            <p:grpSpPr>
              <a:xfrm>
                <a:off x="1803583" y="2087248"/>
                <a:ext cx="88106" cy="87458"/>
                <a:chOff x="4741522" y="2867605"/>
                <a:chExt cx="88106" cy="88106"/>
              </a:xfrm>
            </p:grpSpPr>
            <p:cxnSp>
              <p:nvCxnSpPr>
                <p:cNvPr id="695" name="Straight Connector 150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96" name="Straight Connector 150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19" name="Group 928"/>
              <p:cNvGrpSpPr/>
              <p:nvPr/>
            </p:nvGrpSpPr>
            <p:grpSpPr>
              <a:xfrm>
                <a:off x="1803583" y="2082608"/>
                <a:ext cx="88106" cy="87458"/>
                <a:chOff x="4741522" y="2867605"/>
                <a:chExt cx="88106" cy="88106"/>
              </a:xfrm>
            </p:grpSpPr>
            <p:cxnSp>
              <p:nvCxnSpPr>
                <p:cNvPr id="693" name="Straight Connector 150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94" name="Straight Connector 150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20" name="Group 929"/>
              <p:cNvGrpSpPr/>
              <p:nvPr/>
            </p:nvGrpSpPr>
            <p:grpSpPr>
              <a:xfrm>
                <a:off x="1803583" y="2042749"/>
                <a:ext cx="88106" cy="87458"/>
                <a:chOff x="4741522" y="2867605"/>
                <a:chExt cx="88106" cy="88106"/>
              </a:xfrm>
            </p:grpSpPr>
            <p:cxnSp>
              <p:nvCxnSpPr>
                <p:cNvPr id="691" name="Straight Connector 150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92" name="Straight Connector 150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21" name="Group 930"/>
              <p:cNvGrpSpPr/>
              <p:nvPr/>
            </p:nvGrpSpPr>
            <p:grpSpPr>
              <a:xfrm>
                <a:off x="1803583" y="2038283"/>
                <a:ext cx="88106" cy="87458"/>
                <a:chOff x="4741522" y="2867605"/>
                <a:chExt cx="88106" cy="88106"/>
              </a:xfrm>
            </p:grpSpPr>
            <p:cxnSp>
              <p:nvCxnSpPr>
                <p:cNvPr id="689" name="Straight Connector 149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90" name="Straight Connector 149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22" name="Group 931"/>
              <p:cNvGrpSpPr/>
              <p:nvPr/>
            </p:nvGrpSpPr>
            <p:grpSpPr>
              <a:xfrm>
                <a:off x="1803583" y="2030078"/>
                <a:ext cx="88106" cy="87458"/>
                <a:chOff x="4741522" y="2867605"/>
                <a:chExt cx="88106" cy="88106"/>
              </a:xfrm>
            </p:grpSpPr>
            <p:cxnSp>
              <p:nvCxnSpPr>
                <p:cNvPr id="687" name="Straight Connector 149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88" name="Straight Connector 149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23" name="Group 932"/>
              <p:cNvGrpSpPr/>
              <p:nvPr/>
            </p:nvGrpSpPr>
            <p:grpSpPr>
              <a:xfrm>
                <a:off x="1803583" y="2023009"/>
                <a:ext cx="88106" cy="87458"/>
                <a:chOff x="4741522" y="2867605"/>
                <a:chExt cx="88106" cy="88106"/>
              </a:xfrm>
            </p:grpSpPr>
            <p:cxnSp>
              <p:nvCxnSpPr>
                <p:cNvPr id="685" name="Straight Connector 149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86" name="Straight Connector 149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24" name="Group 933"/>
              <p:cNvGrpSpPr/>
              <p:nvPr/>
            </p:nvGrpSpPr>
            <p:grpSpPr>
              <a:xfrm>
                <a:off x="1803583" y="2015852"/>
                <a:ext cx="88106" cy="87458"/>
                <a:chOff x="4741522" y="2867605"/>
                <a:chExt cx="88106" cy="88106"/>
              </a:xfrm>
            </p:grpSpPr>
            <p:cxnSp>
              <p:nvCxnSpPr>
                <p:cNvPr id="683" name="Straight Connector 149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84" name="Straight Connector 149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25" name="Group 934"/>
              <p:cNvGrpSpPr/>
              <p:nvPr/>
            </p:nvGrpSpPr>
            <p:grpSpPr>
              <a:xfrm>
                <a:off x="1803583" y="2005988"/>
                <a:ext cx="88106" cy="87458"/>
                <a:chOff x="4741522" y="2867605"/>
                <a:chExt cx="88106" cy="88106"/>
              </a:xfrm>
            </p:grpSpPr>
            <p:cxnSp>
              <p:nvCxnSpPr>
                <p:cNvPr id="681" name="Straight Connector 149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82" name="Straight Connector 149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26" name="Group 935"/>
              <p:cNvGrpSpPr/>
              <p:nvPr/>
            </p:nvGrpSpPr>
            <p:grpSpPr>
              <a:xfrm>
                <a:off x="1803583" y="1996400"/>
                <a:ext cx="88106" cy="87458"/>
                <a:chOff x="4741522" y="2867605"/>
                <a:chExt cx="88106" cy="88106"/>
              </a:xfrm>
            </p:grpSpPr>
            <p:cxnSp>
              <p:nvCxnSpPr>
                <p:cNvPr id="679" name="Straight Connector 148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80" name="Straight Connector 148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27" name="Group 936"/>
              <p:cNvGrpSpPr/>
              <p:nvPr/>
            </p:nvGrpSpPr>
            <p:grpSpPr>
              <a:xfrm>
                <a:off x="1778969" y="1981998"/>
                <a:ext cx="88106" cy="87458"/>
                <a:chOff x="4741522" y="2867605"/>
                <a:chExt cx="88106" cy="88106"/>
              </a:xfrm>
            </p:grpSpPr>
            <p:cxnSp>
              <p:nvCxnSpPr>
                <p:cNvPr id="677" name="Straight Connector 148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78" name="Straight Connector 148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28" name="Group 937"/>
              <p:cNvGrpSpPr/>
              <p:nvPr/>
            </p:nvGrpSpPr>
            <p:grpSpPr>
              <a:xfrm>
                <a:off x="1765010" y="1942139"/>
                <a:ext cx="88106" cy="87458"/>
                <a:chOff x="4741522" y="2867605"/>
                <a:chExt cx="88106" cy="88106"/>
              </a:xfrm>
            </p:grpSpPr>
            <p:cxnSp>
              <p:nvCxnSpPr>
                <p:cNvPr id="675" name="Straight Connector 148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76" name="Straight Connector 148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29" name="Group 938"/>
              <p:cNvGrpSpPr/>
              <p:nvPr/>
            </p:nvGrpSpPr>
            <p:grpSpPr>
              <a:xfrm>
                <a:off x="1765010" y="1935170"/>
                <a:ext cx="88106" cy="87458"/>
                <a:chOff x="4741522" y="2867605"/>
                <a:chExt cx="88106" cy="88106"/>
              </a:xfrm>
            </p:grpSpPr>
            <p:cxnSp>
              <p:nvCxnSpPr>
                <p:cNvPr id="673" name="Straight Connector 148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74" name="Straight Connector 148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30" name="Group 939"/>
              <p:cNvGrpSpPr/>
              <p:nvPr/>
            </p:nvGrpSpPr>
            <p:grpSpPr>
              <a:xfrm>
                <a:off x="1765010" y="1930529"/>
                <a:ext cx="88106" cy="87458"/>
                <a:chOff x="4741522" y="2867605"/>
                <a:chExt cx="88106" cy="88106"/>
              </a:xfrm>
            </p:grpSpPr>
            <p:cxnSp>
              <p:nvCxnSpPr>
                <p:cNvPr id="671" name="Straight Connector 148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72" name="Straight Connector 148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31" name="Group 940"/>
              <p:cNvGrpSpPr/>
              <p:nvPr/>
            </p:nvGrpSpPr>
            <p:grpSpPr>
              <a:xfrm>
                <a:off x="1765010" y="1926659"/>
                <a:ext cx="88106" cy="87458"/>
                <a:chOff x="4741522" y="2867605"/>
                <a:chExt cx="88106" cy="88106"/>
              </a:xfrm>
            </p:grpSpPr>
            <p:cxnSp>
              <p:nvCxnSpPr>
                <p:cNvPr id="669" name="Straight Connector 147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70" name="Straight Connector 147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32" name="Group 941"/>
              <p:cNvGrpSpPr/>
              <p:nvPr/>
            </p:nvGrpSpPr>
            <p:grpSpPr>
              <a:xfrm>
                <a:off x="1765010" y="1919888"/>
                <a:ext cx="88106" cy="87458"/>
                <a:chOff x="4741522" y="2867605"/>
                <a:chExt cx="88106" cy="88106"/>
              </a:xfrm>
            </p:grpSpPr>
            <p:cxnSp>
              <p:nvCxnSpPr>
                <p:cNvPr id="667" name="Straight Connector 147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68" name="Straight Connector 147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33" name="Group 942"/>
              <p:cNvGrpSpPr/>
              <p:nvPr/>
            </p:nvGrpSpPr>
            <p:grpSpPr>
              <a:xfrm>
                <a:off x="1765010" y="1915228"/>
                <a:ext cx="88106" cy="87458"/>
                <a:chOff x="4741522" y="2867605"/>
                <a:chExt cx="88106" cy="88106"/>
              </a:xfrm>
            </p:grpSpPr>
            <p:cxnSp>
              <p:nvCxnSpPr>
                <p:cNvPr id="665" name="Straight Connector 147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66" name="Straight Connector 147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34" name="Group 943"/>
              <p:cNvGrpSpPr/>
              <p:nvPr/>
            </p:nvGrpSpPr>
            <p:grpSpPr>
              <a:xfrm>
                <a:off x="1765010" y="1908942"/>
                <a:ext cx="88106" cy="87458"/>
                <a:chOff x="4741522" y="2867605"/>
                <a:chExt cx="88106" cy="88106"/>
              </a:xfrm>
            </p:grpSpPr>
            <p:cxnSp>
              <p:nvCxnSpPr>
                <p:cNvPr id="663" name="Straight Connector 147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64" name="Straight Connector 147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35" name="Group 944"/>
              <p:cNvGrpSpPr/>
              <p:nvPr/>
            </p:nvGrpSpPr>
            <p:grpSpPr>
              <a:xfrm>
                <a:off x="1765010" y="1889899"/>
                <a:ext cx="88106" cy="87458"/>
                <a:chOff x="4741522" y="2867605"/>
                <a:chExt cx="88106" cy="88106"/>
              </a:xfrm>
            </p:grpSpPr>
            <p:cxnSp>
              <p:nvCxnSpPr>
                <p:cNvPr id="661" name="Straight Connector 147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62" name="Straight Connector 147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36" name="Group 945"/>
              <p:cNvGrpSpPr/>
              <p:nvPr/>
            </p:nvGrpSpPr>
            <p:grpSpPr>
              <a:xfrm>
                <a:off x="1765010" y="1873440"/>
                <a:ext cx="88106" cy="87458"/>
                <a:chOff x="4741522" y="2867605"/>
                <a:chExt cx="88106" cy="88106"/>
              </a:xfrm>
            </p:grpSpPr>
            <p:cxnSp>
              <p:nvCxnSpPr>
                <p:cNvPr id="659" name="Straight Connector 146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60" name="Straight Connector 146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37" name="Group 946"/>
              <p:cNvGrpSpPr/>
              <p:nvPr/>
            </p:nvGrpSpPr>
            <p:grpSpPr>
              <a:xfrm>
                <a:off x="1750890" y="1833790"/>
                <a:ext cx="88106" cy="87458"/>
                <a:chOff x="4741522" y="2867605"/>
                <a:chExt cx="88106" cy="88106"/>
              </a:xfrm>
            </p:grpSpPr>
            <p:cxnSp>
              <p:nvCxnSpPr>
                <p:cNvPr id="657" name="Straight Connector 146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58" name="Straight Connector 146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38" name="Group 947"/>
              <p:cNvGrpSpPr/>
              <p:nvPr/>
            </p:nvGrpSpPr>
            <p:grpSpPr>
              <a:xfrm>
                <a:off x="1670976" y="1824114"/>
                <a:ext cx="88106" cy="87458"/>
                <a:chOff x="4741522" y="2867605"/>
                <a:chExt cx="88106" cy="88106"/>
              </a:xfrm>
            </p:grpSpPr>
            <p:cxnSp>
              <p:nvCxnSpPr>
                <p:cNvPr id="655" name="Straight Connector 146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56" name="Straight Connector 146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39" name="Group 948"/>
              <p:cNvGrpSpPr/>
              <p:nvPr/>
            </p:nvGrpSpPr>
            <p:grpSpPr>
              <a:xfrm>
                <a:off x="1550023" y="1788600"/>
                <a:ext cx="88106" cy="87458"/>
                <a:chOff x="4741522" y="2867605"/>
                <a:chExt cx="88106" cy="88106"/>
              </a:xfrm>
            </p:grpSpPr>
            <p:cxnSp>
              <p:nvCxnSpPr>
                <p:cNvPr id="653" name="Straight Connector 146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54" name="Straight Connector 146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40" name="Group 949"/>
              <p:cNvGrpSpPr/>
              <p:nvPr/>
            </p:nvGrpSpPr>
            <p:grpSpPr>
              <a:xfrm>
                <a:off x="1516769" y="1785982"/>
                <a:ext cx="88106" cy="87458"/>
                <a:chOff x="4741522" y="2867605"/>
                <a:chExt cx="88106" cy="88106"/>
              </a:xfrm>
            </p:grpSpPr>
            <p:cxnSp>
              <p:nvCxnSpPr>
                <p:cNvPr id="651" name="Straight Connector 146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52" name="Straight Connector 146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41" name="Group 950"/>
              <p:cNvGrpSpPr/>
              <p:nvPr/>
            </p:nvGrpSpPr>
            <p:grpSpPr>
              <a:xfrm>
                <a:off x="1482842" y="1711896"/>
                <a:ext cx="88106" cy="87458"/>
                <a:chOff x="4741522" y="2867605"/>
                <a:chExt cx="88106" cy="88106"/>
              </a:xfrm>
            </p:grpSpPr>
            <p:cxnSp>
              <p:nvCxnSpPr>
                <p:cNvPr id="649" name="Straight Connector 145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50" name="Straight Connector 145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42" name="Group 951"/>
              <p:cNvGrpSpPr/>
              <p:nvPr/>
            </p:nvGrpSpPr>
            <p:grpSpPr>
              <a:xfrm>
                <a:off x="1461917" y="1658690"/>
                <a:ext cx="88106" cy="87458"/>
                <a:chOff x="4741522" y="2867605"/>
                <a:chExt cx="88106" cy="88106"/>
              </a:xfrm>
            </p:grpSpPr>
            <p:cxnSp>
              <p:nvCxnSpPr>
                <p:cNvPr id="647" name="Straight Connector 145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48" name="Straight Connector 145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43" name="Group 952"/>
              <p:cNvGrpSpPr/>
              <p:nvPr/>
            </p:nvGrpSpPr>
            <p:grpSpPr>
              <a:xfrm>
                <a:off x="1461917" y="1677070"/>
                <a:ext cx="88106" cy="87458"/>
                <a:chOff x="4741522" y="2867605"/>
                <a:chExt cx="88106" cy="88106"/>
              </a:xfrm>
            </p:grpSpPr>
            <p:cxnSp>
              <p:nvCxnSpPr>
                <p:cNvPr id="645" name="Straight Connector 145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46" name="Straight Connector 145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44" name="Group 953"/>
              <p:cNvGrpSpPr/>
              <p:nvPr/>
            </p:nvGrpSpPr>
            <p:grpSpPr>
              <a:xfrm>
                <a:off x="1461917" y="1628700"/>
                <a:ext cx="88106" cy="87458"/>
                <a:chOff x="4741522" y="2867605"/>
                <a:chExt cx="88106" cy="88106"/>
              </a:xfrm>
            </p:grpSpPr>
            <p:cxnSp>
              <p:nvCxnSpPr>
                <p:cNvPr id="643" name="Straight Connector 145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44" name="Straight Connector 145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45" name="Group 954"/>
              <p:cNvGrpSpPr/>
              <p:nvPr/>
            </p:nvGrpSpPr>
            <p:grpSpPr>
              <a:xfrm>
                <a:off x="1461917" y="1574525"/>
                <a:ext cx="88106" cy="87458"/>
                <a:chOff x="4741522" y="2867605"/>
                <a:chExt cx="88106" cy="88106"/>
              </a:xfrm>
            </p:grpSpPr>
            <p:cxnSp>
              <p:nvCxnSpPr>
                <p:cNvPr id="641" name="Straight Connector 145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42" name="Straight Connector 145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46" name="Group 955"/>
              <p:cNvGrpSpPr/>
              <p:nvPr/>
            </p:nvGrpSpPr>
            <p:grpSpPr>
              <a:xfrm>
                <a:off x="1445269" y="1555178"/>
                <a:ext cx="88106" cy="87458"/>
                <a:chOff x="4741522" y="2867605"/>
                <a:chExt cx="88106" cy="88106"/>
              </a:xfrm>
            </p:grpSpPr>
            <p:cxnSp>
              <p:nvCxnSpPr>
                <p:cNvPr id="639" name="Straight Connector 144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40" name="Straight Connector 144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47" name="Group 956"/>
              <p:cNvGrpSpPr/>
              <p:nvPr/>
            </p:nvGrpSpPr>
            <p:grpSpPr>
              <a:xfrm>
                <a:off x="1437997" y="1535131"/>
                <a:ext cx="88106" cy="87458"/>
                <a:chOff x="4741524" y="2867605"/>
                <a:chExt cx="88106" cy="88106"/>
              </a:xfrm>
            </p:grpSpPr>
            <p:cxnSp>
              <p:nvCxnSpPr>
                <p:cNvPr id="637" name="Straight Connector 144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38" name="Straight Connector 1447"/>
                <p:cNvCxnSpPr/>
                <p:nvPr/>
              </p:nvCxnSpPr>
              <p:spPr bwMode="auto">
                <a:xfrm rot="16200000">
                  <a:off x="4785577"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48" name="Group 957"/>
              <p:cNvGrpSpPr/>
              <p:nvPr/>
            </p:nvGrpSpPr>
            <p:grpSpPr>
              <a:xfrm>
                <a:off x="1410710" y="1472735"/>
                <a:ext cx="88106" cy="87458"/>
                <a:chOff x="4741522" y="2867605"/>
                <a:chExt cx="88106" cy="88106"/>
              </a:xfrm>
            </p:grpSpPr>
            <p:cxnSp>
              <p:nvCxnSpPr>
                <p:cNvPr id="635" name="Straight Connector 144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36" name="Straight Connector 144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49" name="Group 958"/>
              <p:cNvGrpSpPr/>
              <p:nvPr/>
            </p:nvGrpSpPr>
            <p:grpSpPr>
              <a:xfrm>
                <a:off x="1139646" y="1423611"/>
                <a:ext cx="88106" cy="87458"/>
                <a:chOff x="4741522" y="2867605"/>
                <a:chExt cx="88106" cy="88106"/>
              </a:xfrm>
            </p:grpSpPr>
            <p:cxnSp>
              <p:nvCxnSpPr>
                <p:cNvPr id="633" name="Straight Connector 144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34" name="Straight Connector 144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50" name="Group 959"/>
              <p:cNvGrpSpPr/>
              <p:nvPr/>
            </p:nvGrpSpPr>
            <p:grpSpPr>
              <a:xfrm>
                <a:off x="1823734" y="2167348"/>
                <a:ext cx="88106" cy="87458"/>
                <a:chOff x="4741522" y="2867605"/>
                <a:chExt cx="88106" cy="88106"/>
              </a:xfrm>
            </p:grpSpPr>
            <p:cxnSp>
              <p:nvCxnSpPr>
                <p:cNvPr id="631" name="Straight Connector 144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32" name="Straight Connector 144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51" name="Group 960"/>
              <p:cNvGrpSpPr/>
              <p:nvPr/>
            </p:nvGrpSpPr>
            <p:grpSpPr>
              <a:xfrm>
                <a:off x="1844620" y="2185924"/>
                <a:ext cx="88106" cy="87458"/>
                <a:chOff x="4741522" y="2867605"/>
                <a:chExt cx="88106" cy="88106"/>
              </a:xfrm>
            </p:grpSpPr>
            <p:cxnSp>
              <p:nvCxnSpPr>
                <p:cNvPr id="629" name="Straight Connector 143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30" name="Straight Connector 143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52" name="Group 961"/>
              <p:cNvGrpSpPr/>
              <p:nvPr/>
            </p:nvGrpSpPr>
            <p:grpSpPr>
              <a:xfrm>
                <a:off x="1866197" y="2221522"/>
                <a:ext cx="88106" cy="87458"/>
                <a:chOff x="4741524" y="2867605"/>
                <a:chExt cx="88106" cy="88106"/>
              </a:xfrm>
            </p:grpSpPr>
            <p:cxnSp>
              <p:nvCxnSpPr>
                <p:cNvPr id="627" name="Straight Connector 143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28" name="Straight Connector 1437"/>
                <p:cNvCxnSpPr/>
                <p:nvPr/>
              </p:nvCxnSpPr>
              <p:spPr bwMode="auto">
                <a:xfrm rot="16200000">
                  <a:off x="4785577"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53" name="Group 962"/>
              <p:cNvGrpSpPr/>
              <p:nvPr/>
            </p:nvGrpSpPr>
            <p:grpSpPr>
              <a:xfrm>
                <a:off x="1887818" y="2235457"/>
                <a:ext cx="88106" cy="87458"/>
                <a:chOff x="4741522" y="2867605"/>
                <a:chExt cx="88106" cy="88106"/>
              </a:xfrm>
            </p:grpSpPr>
            <p:cxnSp>
              <p:nvCxnSpPr>
                <p:cNvPr id="625" name="Straight Connector 143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26" name="Straight Connector 143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54" name="Group 963"/>
              <p:cNvGrpSpPr/>
              <p:nvPr/>
            </p:nvGrpSpPr>
            <p:grpSpPr>
              <a:xfrm>
                <a:off x="1916345" y="2235457"/>
                <a:ext cx="88106" cy="87458"/>
                <a:chOff x="4741522" y="2867605"/>
                <a:chExt cx="88106" cy="88106"/>
              </a:xfrm>
            </p:grpSpPr>
            <p:cxnSp>
              <p:nvCxnSpPr>
                <p:cNvPr id="623" name="Straight Connector 143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24" name="Straight Connector 143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55" name="Group 964"/>
              <p:cNvGrpSpPr/>
              <p:nvPr/>
            </p:nvGrpSpPr>
            <p:grpSpPr>
              <a:xfrm>
                <a:off x="1930663" y="2169343"/>
                <a:ext cx="88106" cy="87458"/>
                <a:chOff x="4741522" y="2867605"/>
                <a:chExt cx="88106" cy="88106"/>
              </a:xfrm>
            </p:grpSpPr>
            <p:cxnSp>
              <p:nvCxnSpPr>
                <p:cNvPr id="621" name="Straight Connector 143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22" name="Straight Connector 143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56" name="Group 965"/>
              <p:cNvGrpSpPr/>
              <p:nvPr/>
            </p:nvGrpSpPr>
            <p:grpSpPr>
              <a:xfrm>
                <a:off x="1952206" y="2225393"/>
                <a:ext cx="88106" cy="87458"/>
                <a:chOff x="4741522" y="2867605"/>
                <a:chExt cx="88106" cy="88106"/>
              </a:xfrm>
            </p:grpSpPr>
            <p:cxnSp>
              <p:nvCxnSpPr>
                <p:cNvPr id="619" name="Straight Connector 142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20" name="Straight Connector 142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57" name="Group 966"/>
              <p:cNvGrpSpPr/>
              <p:nvPr/>
            </p:nvGrpSpPr>
            <p:grpSpPr>
              <a:xfrm>
                <a:off x="1971199" y="2237063"/>
                <a:ext cx="88106" cy="87458"/>
                <a:chOff x="4741522" y="2867605"/>
                <a:chExt cx="88106" cy="88106"/>
              </a:xfrm>
            </p:grpSpPr>
            <p:cxnSp>
              <p:nvCxnSpPr>
                <p:cNvPr id="617" name="Straight Connector 142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18" name="Straight Connector 142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58" name="Group 967"/>
              <p:cNvGrpSpPr/>
              <p:nvPr/>
            </p:nvGrpSpPr>
            <p:grpSpPr>
              <a:xfrm>
                <a:off x="2155643" y="2518710"/>
                <a:ext cx="88106" cy="87458"/>
                <a:chOff x="4741522" y="2867605"/>
                <a:chExt cx="88106" cy="88106"/>
              </a:xfrm>
            </p:grpSpPr>
            <p:cxnSp>
              <p:nvCxnSpPr>
                <p:cNvPr id="615" name="Straight Connector 142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16" name="Straight Connector 142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59" name="Group 968"/>
              <p:cNvGrpSpPr/>
              <p:nvPr/>
            </p:nvGrpSpPr>
            <p:grpSpPr>
              <a:xfrm>
                <a:off x="1978981" y="2294342"/>
                <a:ext cx="88106" cy="87458"/>
                <a:chOff x="4741522" y="2867605"/>
                <a:chExt cx="88106" cy="88106"/>
              </a:xfrm>
            </p:grpSpPr>
            <p:cxnSp>
              <p:nvCxnSpPr>
                <p:cNvPr id="613" name="Straight Connector 142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14" name="Straight Connector 142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60" name="Group 969"/>
              <p:cNvGrpSpPr/>
              <p:nvPr/>
            </p:nvGrpSpPr>
            <p:grpSpPr>
              <a:xfrm>
                <a:off x="1995813" y="2298338"/>
                <a:ext cx="88106" cy="87458"/>
                <a:chOff x="4741522" y="2867605"/>
                <a:chExt cx="88106" cy="88106"/>
              </a:xfrm>
            </p:grpSpPr>
            <p:cxnSp>
              <p:nvCxnSpPr>
                <p:cNvPr id="611" name="Straight Connector 142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12" name="Straight Connector 142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61" name="Group 970"/>
              <p:cNvGrpSpPr/>
              <p:nvPr/>
            </p:nvGrpSpPr>
            <p:grpSpPr>
              <a:xfrm>
                <a:off x="2015251" y="2298338"/>
                <a:ext cx="88106" cy="87458"/>
                <a:chOff x="4741522" y="2867605"/>
                <a:chExt cx="88106" cy="88106"/>
              </a:xfrm>
            </p:grpSpPr>
            <p:cxnSp>
              <p:nvCxnSpPr>
                <p:cNvPr id="609" name="Straight Connector 141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10" name="Straight Connector 141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62" name="Group 971"/>
              <p:cNvGrpSpPr/>
              <p:nvPr/>
            </p:nvGrpSpPr>
            <p:grpSpPr>
              <a:xfrm>
                <a:off x="2035994" y="2298338"/>
                <a:ext cx="88106" cy="87458"/>
                <a:chOff x="4741523" y="2867605"/>
                <a:chExt cx="88106" cy="88106"/>
              </a:xfrm>
            </p:grpSpPr>
            <p:cxnSp>
              <p:nvCxnSpPr>
                <p:cNvPr id="607" name="Straight Connector 141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08" name="Straight Connector 1417"/>
                <p:cNvCxnSpPr/>
                <p:nvPr/>
              </p:nvCxnSpPr>
              <p:spPr bwMode="auto">
                <a:xfrm rot="16200000">
                  <a:off x="4785576"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63" name="Group 972"/>
              <p:cNvGrpSpPr/>
              <p:nvPr/>
            </p:nvGrpSpPr>
            <p:grpSpPr>
              <a:xfrm>
                <a:off x="2052417" y="2312851"/>
                <a:ext cx="88106" cy="87458"/>
                <a:chOff x="4741522" y="2867605"/>
                <a:chExt cx="88106" cy="88106"/>
              </a:xfrm>
            </p:grpSpPr>
            <p:cxnSp>
              <p:nvCxnSpPr>
                <p:cNvPr id="605" name="Straight Connector 141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06" name="Straight Connector 141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64" name="Group 973"/>
              <p:cNvGrpSpPr/>
              <p:nvPr/>
            </p:nvGrpSpPr>
            <p:grpSpPr>
              <a:xfrm>
                <a:off x="2070553" y="2312851"/>
                <a:ext cx="88106" cy="87458"/>
                <a:chOff x="4741522" y="2867605"/>
                <a:chExt cx="88106" cy="88106"/>
              </a:xfrm>
            </p:grpSpPr>
            <p:cxnSp>
              <p:nvCxnSpPr>
                <p:cNvPr id="603" name="Straight Connector 141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04" name="Straight Connector 141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65" name="Group 974"/>
              <p:cNvGrpSpPr/>
              <p:nvPr/>
            </p:nvGrpSpPr>
            <p:grpSpPr>
              <a:xfrm>
                <a:off x="2094086" y="2312851"/>
                <a:ext cx="88106" cy="87458"/>
                <a:chOff x="4741522" y="2867605"/>
                <a:chExt cx="88106" cy="88106"/>
              </a:xfrm>
            </p:grpSpPr>
            <p:cxnSp>
              <p:nvCxnSpPr>
                <p:cNvPr id="601" name="Straight Connector 141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02" name="Straight Connector 141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66" name="Group 975"/>
              <p:cNvGrpSpPr/>
              <p:nvPr/>
            </p:nvGrpSpPr>
            <p:grpSpPr>
              <a:xfrm>
                <a:off x="2143987" y="2433546"/>
                <a:ext cx="88106" cy="87458"/>
                <a:chOff x="4741522" y="2867605"/>
                <a:chExt cx="88106" cy="88106"/>
              </a:xfrm>
            </p:grpSpPr>
            <p:cxnSp>
              <p:nvCxnSpPr>
                <p:cNvPr id="599" name="Straight Connector 140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600" name="Straight Connector 140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67" name="Group 976"/>
              <p:cNvGrpSpPr/>
              <p:nvPr/>
            </p:nvGrpSpPr>
            <p:grpSpPr>
              <a:xfrm>
                <a:off x="2450690" y="2806958"/>
                <a:ext cx="88106" cy="87458"/>
                <a:chOff x="4741522" y="2867605"/>
                <a:chExt cx="88106" cy="88106"/>
              </a:xfrm>
            </p:grpSpPr>
            <p:cxnSp>
              <p:nvCxnSpPr>
                <p:cNvPr id="597" name="Straight Connector 140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98" name="Straight Connector 140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68" name="Group 977"/>
              <p:cNvGrpSpPr/>
              <p:nvPr/>
            </p:nvGrpSpPr>
            <p:grpSpPr>
              <a:xfrm>
                <a:off x="2178878" y="2608365"/>
                <a:ext cx="88106" cy="87458"/>
                <a:chOff x="4741522" y="2867605"/>
                <a:chExt cx="88106" cy="88106"/>
              </a:xfrm>
            </p:grpSpPr>
            <p:cxnSp>
              <p:nvCxnSpPr>
                <p:cNvPr id="595" name="Straight Connector 140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96" name="Straight Connector 140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69" name="Group 978"/>
              <p:cNvGrpSpPr/>
              <p:nvPr/>
            </p:nvGrpSpPr>
            <p:grpSpPr>
              <a:xfrm>
                <a:off x="2179247" y="2640602"/>
                <a:ext cx="88106" cy="87458"/>
                <a:chOff x="4741522" y="2867605"/>
                <a:chExt cx="88106" cy="88106"/>
              </a:xfrm>
            </p:grpSpPr>
            <p:cxnSp>
              <p:nvCxnSpPr>
                <p:cNvPr id="593" name="Straight Connector 140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94" name="Straight Connector 140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70" name="Group 979"/>
              <p:cNvGrpSpPr/>
              <p:nvPr/>
            </p:nvGrpSpPr>
            <p:grpSpPr>
              <a:xfrm>
                <a:off x="2184170" y="2693242"/>
                <a:ext cx="88106" cy="87458"/>
                <a:chOff x="4741522" y="2867605"/>
                <a:chExt cx="88106" cy="88106"/>
              </a:xfrm>
            </p:grpSpPr>
            <p:cxnSp>
              <p:nvCxnSpPr>
                <p:cNvPr id="591" name="Straight Connector 140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92" name="Straight Connector 140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71" name="Group 980"/>
              <p:cNvGrpSpPr/>
              <p:nvPr/>
            </p:nvGrpSpPr>
            <p:grpSpPr>
              <a:xfrm>
                <a:off x="2199320" y="2695823"/>
                <a:ext cx="88106" cy="87458"/>
                <a:chOff x="4741522" y="2867605"/>
                <a:chExt cx="88106" cy="88106"/>
              </a:xfrm>
            </p:grpSpPr>
            <p:cxnSp>
              <p:nvCxnSpPr>
                <p:cNvPr id="589" name="Straight Connector 139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90" name="Straight Connector 139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72" name="Group 981"/>
              <p:cNvGrpSpPr/>
              <p:nvPr/>
            </p:nvGrpSpPr>
            <p:grpSpPr>
              <a:xfrm>
                <a:off x="2225732" y="2736181"/>
                <a:ext cx="88106" cy="87458"/>
                <a:chOff x="4741522" y="2867605"/>
                <a:chExt cx="88106" cy="88106"/>
              </a:xfrm>
            </p:grpSpPr>
            <p:cxnSp>
              <p:nvCxnSpPr>
                <p:cNvPr id="587" name="Straight Connector 139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88" name="Straight Connector 139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73" name="Group 982"/>
              <p:cNvGrpSpPr/>
              <p:nvPr/>
            </p:nvGrpSpPr>
            <p:grpSpPr>
              <a:xfrm>
                <a:off x="2260902" y="2755530"/>
                <a:ext cx="88106" cy="87458"/>
                <a:chOff x="4741522" y="2867605"/>
                <a:chExt cx="88106" cy="88106"/>
              </a:xfrm>
            </p:grpSpPr>
            <p:cxnSp>
              <p:nvCxnSpPr>
                <p:cNvPr id="585" name="Straight Connector 139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86" name="Straight Connector 139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74" name="Group 983"/>
              <p:cNvGrpSpPr/>
              <p:nvPr/>
            </p:nvGrpSpPr>
            <p:grpSpPr>
              <a:xfrm>
                <a:off x="2293875" y="2780815"/>
                <a:ext cx="88106" cy="87458"/>
                <a:chOff x="4741522" y="2867605"/>
                <a:chExt cx="88106" cy="88106"/>
              </a:xfrm>
            </p:grpSpPr>
            <p:cxnSp>
              <p:nvCxnSpPr>
                <p:cNvPr id="583" name="Straight Connector 139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84" name="Straight Connector 139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75" name="Group 984"/>
              <p:cNvGrpSpPr/>
              <p:nvPr/>
            </p:nvGrpSpPr>
            <p:grpSpPr>
              <a:xfrm>
                <a:off x="2346161" y="2790747"/>
                <a:ext cx="88106" cy="87458"/>
                <a:chOff x="4741523" y="2867605"/>
                <a:chExt cx="88106" cy="88106"/>
              </a:xfrm>
            </p:grpSpPr>
            <p:cxnSp>
              <p:nvCxnSpPr>
                <p:cNvPr id="581" name="Straight Connector 139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82" name="Straight Connector 1391"/>
                <p:cNvCxnSpPr/>
                <p:nvPr/>
              </p:nvCxnSpPr>
              <p:spPr bwMode="auto">
                <a:xfrm rot="16200000">
                  <a:off x="4785576"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76" name="Group 985"/>
              <p:cNvGrpSpPr/>
              <p:nvPr/>
            </p:nvGrpSpPr>
            <p:grpSpPr>
              <a:xfrm>
                <a:off x="2369696" y="2807193"/>
                <a:ext cx="88106" cy="87458"/>
                <a:chOff x="4741523" y="2867605"/>
                <a:chExt cx="88106" cy="88106"/>
              </a:xfrm>
            </p:grpSpPr>
            <p:cxnSp>
              <p:nvCxnSpPr>
                <p:cNvPr id="579" name="Straight Connector 138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80" name="Straight Connector 1389"/>
                <p:cNvCxnSpPr/>
                <p:nvPr/>
              </p:nvCxnSpPr>
              <p:spPr bwMode="auto">
                <a:xfrm rot="16200000">
                  <a:off x="4785576"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77" name="Group 986"/>
              <p:cNvGrpSpPr/>
              <p:nvPr/>
            </p:nvGrpSpPr>
            <p:grpSpPr>
              <a:xfrm>
                <a:off x="2389615" y="2806958"/>
                <a:ext cx="88106" cy="87458"/>
                <a:chOff x="4741522" y="2867605"/>
                <a:chExt cx="88106" cy="88106"/>
              </a:xfrm>
            </p:grpSpPr>
            <p:cxnSp>
              <p:nvCxnSpPr>
                <p:cNvPr id="577" name="Straight Connector 138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78" name="Straight Connector 138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78" name="Group 987"/>
              <p:cNvGrpSpPr/>
              <p:nvPr/>
            </p:nvGrpSpPr>
            <p:grpSpPr>
              <a:xfrm>
                <a:off x="2477403" y="2854238"/>
                <a:ext cx="88106" cy="87458"/>
                <a:chOff x="4741522" y="2867605"/>
                <a:chExt cx="88106" cy="88106"/>
              </a:xfrm>
            </p:grpSpPr>
            <p:cxnSp>
              <p:nvCxnSpPr>
                <p:cNvPr id="575" name="Straight Connector 138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76" name="Straight Connector 138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79" name="Group 988"/>
              <p:cNvGrpSpPr/>
              <p:nvPr/>
            </p:nvGrpSpPr>
            <p:grpSpPr>
              <a:xfrm>
                <a:off x="2499742" y="2903736"/>
                <a:ext cx="88106" cy="87458"/>
                <a:chOff x="4741522" y="2867605"/>
                <a:chExt cx="88106" cy="88106"/>
              </a:xfrm>
            </p:grpSpPr>
            <p:cxnSp>
              <p:nvCxnSpPr>
                <p:cNvPr id="573" name="Straight Connector 138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74" name="Straight Connector 138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80" name="Group 989"/>
              <p:cNvGrpSpPr/>
              <p:nvPr/>
            </p:nvGrpSpPr>
            <p:grpSpPr>
              <a:xfrm>
                <a:off x="2525334" y="3003574"/>
                <a:ext cx="88106" cy="87458"/>
                <a:chOff x="4741522" y="2867605"/>
                <a:chExt cx="88106" cy="88106"/>
              </a:xfrm>
            </p:grpSpPr>
            <p:cxnSp>
              <p:nvCxnSpPr>
                <p:cNvPr id="571" name="Straight Connector 138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72" name="Straight Connector 138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81" name="Group 990"/>
              <p:cNvGrpSpPr/>
              <p:nvPr/>
            </p:nvGrpSpPr>
            <p:grpSpPr>
              <a:xfrm>
                <a:off x="2525334" y="2938563"/>
                <a:ext cx="88106" cy="87458"/>
                <a:chOff x="4741522" y="2867605"/>
                <a:chExt cx="88106" cy="88106"/>
              </a:xfrm>
            </p:grpSpPr>
            <p:cxnSp>
              <p:nvCxnSpPr>
                <p:cNvPr id="569" name="Straight Connector 137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70" name="Straight Connector 137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82" name="Group 991"/>
              <p:cNvGrpSpPr/>
              <p:nvPr/>
            </p:nvGrpSpPr>
            <p:grpSpPr>
              <a:xfrm>
                <a:off x="2904264" y="3464438"/>
                <a:ext cx="88106" cy="87458"/>
                <a:chOff x="4741522" y="2867605"/>
                <a:chExt cx="88106" cy="88106"/>
              </a:xfrm>
            </p:grpSpPr>
            <p:cxnSp>
              <p:nvCxnSpPr>
                <p:cNvPr id="567" name="Straight Connector 137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68" name="Straight Connector 137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83" name="Group 992"/>
              <p:cNvGrpSpPr/>
              <p:nvPr/>
            </p:nvGrpSpPr>
            <p:grpSpPr>
              <a:xfrm>
                <a:off x="2544645" y="3043018"/>
                <a:ext cx="88106" cy="87458"/>
                <a:chOff x="4741522" y="2867605"/>
                <a:chExt cx="88106" cy="88106"/>
              </a:xfrm>
            </p:grpSpPr>
            <p:cxnSp>
              <p:nvCxnSpPr>
                <p:cNvPr id="565" name="Straight Connector 137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66" name="Straight Connector 137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84" name="Group 993"/>
              <p:cNvGrpSpPr/>
              <p:nvPr/>
            </p:nvGrpSpPr>
            <p:grpSpPr>
              <a:xfrm>
                <a:off x="2563004" y="3064466"/>
                <a:ext cx="88106" cy="87458"/>
                <a:chOff x="4741522" y="2867605"/>
                <a:chExt cx="88106" cy="88106"/>
              </a:xfrm>
            </p:grpSpPr>
            <p:cxnSp>
              <p:nvCxnSpPr>
                <p:cNvPr id="563" name="Straight Connector 137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64" name="Straight Connector 137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85" name="Group 994"/>
              <p:cNvGrpSpPr/>
              <p:nvPr/>
            </p:nvGrpSpPr>
            <p:grpSpPr>
              <a:xfrm>
                <a:off x="2591082" y="3181957"/>
                <a:ext cx="88106" cy="87458"/>
                <a:chOff x="4741522" y="2867605"/>
                <a:chExt cx="88106" cy="88106"/>
              </a:xfrm>
            </p:grpSpPr>
            <p:cxnSp>
              <p:nvCxnSpPr>
                <p:cNvPr id="561" name="Straight Connector 137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62" name="Straight Connector 137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86" name="Group 995"/>
              <p:cNvGrpSpPr/>
              <p:nvPr/>
            </p:nvGrpSpPr>
            <p:grpSpPr>
              <a:xfrm>
                <a:off x="2629961" y="3199762"/>
                <a:ext cx="88106" cy="87458"/>
                <a:chOff x="4741523" y="2867605"/>
                <a:chExt cx="88106" cy="88106"/>
              </a:xfrm>
            </p:grpSpPr>
            <p:cxnSp>
              <p:nvCxnSpPr>
                <p:cNvPr id="559" name="Straight Connector 136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60" name="Straight Connector 1369"/>
                <p:cNvCxnSpPr/>
                <p:nvPr/>
              </p:nvCxnSpPr>
              <p:spPr bwMode="auto">
                <a:xfrm rot="16200000">
                  <a:off x="4785576"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87" name="Group 996"/>
              <p:cNvGrpSpPr/>
              <p:nvPr/>
            </p:nvGrpSpPr>
            <p:grpSpPr>
              <a:xfrm>
                <a:off x="2686972" y="3236522"/>
                <a:ext cx="88106" cy="87458"/>
                <a:chOff x="4741522" y="2867605"/>
                <a:chExt cx="88106" cy="88106"/>
              </a:xfrm>
            </p:grpSpPr>
            <p:cxnSp>
              <p:nvCxnSpPr>
                <p:cNvPr id="557" name="Straight Connector 136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58" name="Straight Connector 136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88" name="Group 997"/>
              <p:cNvGrpSpPr/>
              <p:nvPr/>
            </p:nvGrpSpPr>
            <p:grpSpPr>
              <a:xfrm>
                <a:off x="2884825" y="3424199"/>
                <a:ext cx="88106" cy="87458"/>
                <a:chOff x="4741522" y="2867605"/>
                <a:chExt cx="88106" cy="88106"/>
              </a:xfrm>
            </p:grpSpPr>
            <p:cxnSp>
              <p:nvCxnSpPr>
                <p:cNvPr id="555" name="Straight Connector 136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56" name="Straight Connector 136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89" name="Group 998"/>
              <p:cNvGrpSpPr/>
              <p:nvPr/>
            </p:nvGrpSpPr>
            <p:grpSpPr>
              <a:xfrm>
                <a:off x="2864531" y="3379696"/>
                <a:ext cx="88106" cy="87458"/>
                <a:chOff x="4741522" y="2867605"/>
                <a:chExt cx="88106" cy="88106"/>
              </a:xfrm>
            </p:grpSpPr>
            <p:cxnSp>
              <p:nvCxnSpPr>
                <p:cNvPr id="553" name="Straight Connector 136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54" name="Straight Connector 136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90" name="Group 999"/>
              <p:cNvGrpSpPr/>
              <p:nvPr/>
            </p:nvGrpSpPr>
            <p:grpSpPr>
              <a:xfrm>
                <a:off x="2792705" y="3284124"/>
                <a:ext cx="88106" cy="87458"/>
                <a:chOff x="4741522" y="2867605"/>
                <a:chExt cx="88106" cy="88106"/>
              </a:xfrm>
            </p:grpSpPr>
            <p:cxnSp>
              <p:nvCxnSpPr>
                <p:cNvPr id="551" name="Straight Connector 136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52" name="Straight Connector 136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91" name="Group 1000"/>
              <p:cNvGrpSpPr/>
              <p:nvPr/>
            </p:nvGrpSpPr>
            <p:grpSpPr>
              <a:xfrm>
                <a:off x="2836758" y="3317013"/>
                <a:ext cx="88106" cy="87458"/>
                <a:chOff x="4741522" y="2867605"/>
                <a:chExt cx="88106" cy="88106"/>
              </a:xfrm>
            </p:grpSpPr>
            <p:cxnSp>
              <p:nvCxnSpPr>
                <p:cNvPr id="549" name="Straight Connector 135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50" name="Straight Connector 135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92" name="Group 1001"/>
              <p:cNvGrpSpPr/>
              <p:nvPr/>
            </p:nvGrpSpPr>
            <p:grpSpPr>
              <a:xfrm>
                <a:off x="3194061" y="3588657"/>
                <a:ext cx="88106" cy="87458"/>
                <a:chOff x="4741523" y="2867605"/>
                <a:chExt cx="88106" cy="88106"/>
              </a:xfrm>
            </p:grpSpPr>
            <p:cxnSp>
              <p:nvCxnSpPr>
                <p:cNvPr id="547" name="Straight Connector 135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48" name="Straight Connector 1357"/>
                <p:cNvCxnSpPr/>
                <p:nvPr/>
              </p:nvCxnSpPr>
              <p:spPr bwMode="auto">
                <a:xfrm rot="16200000">
                  <a:off x="4785576"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93" name="Group 1002"/>
              <p:cNvGrpSpPr/>
              <p:nvPr/>
            </p:nvGrpSpPr>
            <p:grpSpPr>
              <a:xfrm>
                <a:off x="2654573" y="3215718"/>
                <a:ext cx="88106" cy="87458"/>
                <a:chOff x="4741522" y="2867605"/>
                <a:chExt cx="88106" cy="88106"/>
              </a:xfrm>
            </p:grpSpPr>
            <p:cxnSp>
              <p:nvCxnSpPr>
                <p:cNvPr id="545" name="Straight Connector 135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46" name="Straight Connector 135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94" name="Group 1003"/>
              <p:cNvGrpSpPr/>
              <p:nvPr/>
            </p:nvGrpSpPr>
            <p:grpSpPr>
              <a:xfrm>
                <a:off x="2994285" y="3489209"/>
                <a:ext cx="88106" cy="87458"/>
                <a:chOff x="4741522" y="2867605"/>
                <a:chExt cx="88106" cy="88106"/>
              </a:xfrm>
            </p:grpSpPr>
            <p:cxnSp>
              <p:nvCxnSpPr>
                <p:cNvPr id="543" name="Straight Connector 135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44" name="Straight Connector 135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95" name="Group 1004"/>
              <p:cNvGrpSpPr/>
              <p:nvPr/>
            </p:nvGrpSpPr>
            <p:grpSpPr>
              <a:xfrm>
                <a:off x="3264906" y="3736475"/>
                <a:ext cx="88106" cy="87458"/>
                <a:chOff x="4741522" y="2867605"/>
                <a:chExt cx="88106" cy="88106"/>
              </a:xfrm>
            </p:grpSpPr>
            <p:cxnSp>
              <p:nvCxnSpPr>
                <p:cNvPr id="541" name="Straight Connector 135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42" name="Straight Connector 135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96" name="Group 1005"/>
              <p:cNvGrpSpPr/>
              <p:nvPr/>
            </p:nvGrpSpPr>
            <p:grpSpPr>
              <a:xfrm>
                <a:off x="3171008" y="3550765"/>
                <a:ext cx="88106" cy="87458"/>
                <a:chOff x="4741522" y="2867605"/>
                <a:chExt cx="88106" cy="88106"/>
              </a:xfrm>
            </p:grpSpPr>
            <p:cxnSp>
              <p:nvCxnSpPr>
                <p:cNvPr id="539" name="Straight Connector 134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40" name="Straight Connector 134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97" name="Group 1006"/>
              <p:cNvGrpSpPr/>
              <p:nvPr/>
            </p:nvGrpSpPr>
            <p:grpSpPr>
              <a:xfrm>
                <a:off x="3313784" y="3788761"/>
                <a:ext cx="88106" cy="87458"/>
                <a:chOff x="4741522" y="2867605"/>
                <a:chExt cx="88106" cy="88106"/>
              </a:xfrm>
            </p:grpSpPr>
            <p:cxnSp>
              <p:nvCxnSpPr>
                <p:cNvPr id="537" name="Straight Connector 134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38" name="Straight Connector 134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98" name="Group 1007"/>
              <p:cNvGrpSpPr/>
              <p:nvPr/>
            </p:nvGrpSpPr>
            <p:grpSpPr>
              <a:xfrm>
                <a:off x="2969061" y="3477725"/>
                <a:ext cx="88106" cy="87458"/>
                <a:chOff x="4741523" y="2867605"/>
                <a:chExt cx="88106" cy="88106"/>
              </a:xfrm>
            </p:grpSpPr>
            <p:cxnSp>
              <p:nvCxnSpPr>
                <p:cNvPr id="535" name="Straight Connector 134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36" name="Straight Connector 1345"/>
                <p:cNvCxnSpPr/>
                <p:nvPr/>
              </p:nvCxnSpPr>
              <p:spPr bwMode="auto">
                <a:xfrm rot="16200000">
                  <a:off x="4785576"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199" name="Group 1008"/>
              <p:cNvGrpSpPr/>
              <p:nvPr/>
            </p:nvGrpSpPr>
            <p:grpSpPr>
              <a:xfrm>
                <a:off x="3387303" y="3814657"/>
                <a:ext cx="88106" cy="87458"/>
                <a:chOff x="4741522" y="2867605"/>
                <a:chExt cx="88106" cy="88106"/>
              </a:xfrm>
            </p:grpSpPr>
            <p:cxnSp>
              <p:nvCxnSpPr>
                <p:cNvPr id="533" name="Straight Connector 134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34" name="Straight Connector 134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00" name="Group 1009"/>
              <p:cNvGrpSpPr/>
              <p:nvPr/>
            </p:nvGrpSpPr>
            <p:grpSpPr>
              <a:xfrm>
                <a:off x="3237739" y="3698101"/>
                <a:ext cx="88106" cy="87458"/>
                <a:chOff x="4741522" y="2867605"/>
                <a:chExt cx="88106" cy="88106"/>
              </a:xfrm>
            </p:grpSpPr>
            <p:cxnSp>
              <p:nvCxnSpPr>
                <p:cNvPr id="531" name="Straight Connector 134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32" name="Straight Connector 134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01" name="Group 1010"/>
              <p:cNvGrpSpPr/>
              <p:nvPr/>
            </p:nvGrpSpPr>
            <p:grpSpPr>
              <a:xfrm>
                <a:off x="3285706" y="3770044"/>
                <a:ext cx="88106" cy="87458"/>
                <a:chOff x="4741522" y="2867605"/>
                <a:chExt cx="88106" cy="88106"/>
              </a:xfrm>
            </p:grpSpPr>
            <p:cxnSp>
              <p:nvCxnSpPr>
                <p:cNvPr id="529" name="Straight Connector 133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30" name="Straight Connector 133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02" name="Group 1011"/>
              <p:cNvGrpSpPr/>
              <p:nvPr/>
            </p:nvGrpSpPr>
            <p:grpSpPr>
              <a:xfrm>
                <a:off x="3535587" y="3820833"/>
                <a:ext cx="88106" cy="87458"/>
                <a:chOff x="4741522" y="2867605"/>
                <a:chExt cx="88106" cy="88106"/>
              </a:xfrm>
            </p:grpSpPr>
            <p:cxnSp>
              <p:nvCxnSpPr>
                <p:cNvPr id="527" name="Straight Connector 133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28" name="Straight Connector 133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03" name="Group 1012"/>
              <p:cNvGrpSpPr/>
              <p:nvPr/>
            </p:nvGrpSpPr>
            <p:grpSpPr>
              <a:xfrm>
                <a:off x="3549064" y="3820833"/>
                <a:ext cx="88106" cy="87458"/>
                <a:chOff x="4741522" y="2867605"/>
                <a:chExt cx="88106" cy="88106"/>
              </a:xfrm>
            </p:grpSpPr>
            <p:cxnSp>
              <p:nvCxnSpPr>
                <p:cNvPr id="525" name="Straight Connector 133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26" name="Straight Connector 133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04" name="Group 1013"/>
              <p:cNvGrpSpPr/>
              <p:nvPr/>
            </p:nvGrpSpPr>
            <p:grpSpPr>
              <a:xfrm>
                <a:off x="3560010" y="3872106"/>
                <a:ext cx="88106" cy="87458"/>
                <a:chOff x="4741522" y="2867605"/>
                <a:chExt cx="88106" cy="88106"/>
              </a:xfrm>
            </p:grpSpPr>
            <p:cxnSp>
              <p:nvCxnSpPr>
                <p:cNvPr id="523" name="Straight Connector 133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24" name="Straight Connector 133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05" name="Group 1014"/>
              <p:cNvGrpSpPr/>
              <p:nvPr/>
            </p:nvGrpSpPr>
            <p:grpSpPr>
              <a:xfrm>
                <a:off x="3593117" y="3983652"/>
                <a:ext cx="88106" cy="87458"/>
                <a:chOff x="4741522" y="2867605"/>
                <a:chExt cx="88106" cy="88106"/>
              </a:xfrm>
            </p:grpSpPr>
            <p:cxnSp>
              <p:nvCxnSpPr>
                <p:cNvPr id="521" name="Straight Connector 133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22" name="Straight Connector 133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06" name="Group 1015"/>
              <p:cNvGrpSpPr/>
              <p:nvPr/>
            </p:nvGrpSpPr>
            <p:grpSpPr>
              <a:xfrm>
                <a:off x="3619182" y="4010966"/>
                <a:ext cx="88106" cy="87458"/>
                <a:chOff x="4741522" y="2867605"/>
                <a:chExt cx="88106" cy="88106"/>
              </a:xfrm>
            </p:grpSpPr>
            <p:cxnSp>
              <p:nvCxnSpPr>
                <p:cNvPr id="519" name="Straight Connector 132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20" name="Straight Connector 132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07" name="Group 1016"/>
              <p:cNvGrpSpPr/>
              <p:nvPr/>
            </p:nvGrpSpPr>
            <p:grpSpPr>
              <a:xfrm>
                <a:off x="3626965" y="4013491"/>
                <a:ext cx="88106" cy="87458"/>
                <a:chOff x="4741522" y="2867605"/>
                <a:chExt cx="88106" cy="88106"/>
              </a:xfrm>
            </p:grpSpPr>
            <p:cxnSp>
              <p:nvCxnSpPr>
                <p:cNvPr id="517" name="Straight Connector 132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18" name="Straight Connector 132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08" name="Group 1017"/>
              <p:cNvGrpSpPr/>
              <p:nvPr/>
            </p:nvGrpSpPr>
            <p:grpSpPr>
              <a:xfrm>
                <a:off x="3643796" y="4027666"/>
                <a:ext cx="88106" cy="87458"/>
                <a:chOff x="4741522" y="2867605"/>
                <a:chExt cx="88106" cy="88106"/>
              </a:xfrm>
            </p:grpSpPr>
            <p:cxnSp>
              <p:nvCxnSpPr>
                <p:cNvPr id="515" name="Straight Connector 132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16" name="Straight Connector 132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09" name="Group 1018"/>
              <p:cNvGrpSpPr/>
              <p:nvPr/>
            </p:nvGrpSpPr>
            <p:grpSpPr>
              <a:xfrm>
                <a:off x="3694777" y="4027666"/>
                <a:ext cx="88106" cy="87458"/>
                <a:chOff x="4741522" y="2867605"/>
                <a:chExt cx="88106" cy="88106"/>
              </a:xfrm>
            </p:grpSpPr>
            <p:cxnSp>
              <p:nvCxnSpPr>
                <p:cNvPr id="513" name="Straight Connector 132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14" name="Straight Connector 132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10" name="Group 1019"/>
              <p:cNvGrpSpPr/>
              <p:nvPr/>
            </p:nvGrpSpPr>
            <p:grpSpPr>
              <a:xfrm>
                <a:off x="3798451" y="4042103"/>
                <a:ext cx="88106" cy="87458"/>
                <a:chOff x="4741522" y="2867605"/>
                <a:chExt cx="88106" cy="88106"/>
              </a:xfrm>
            </p:grpSpPr>
            <p:cxnSp>
              <p:nvCxnSpPr>
                <p:cNvPr id="511" name="Straight Connector 132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12" name="Straight Connector 132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11" name="Group 1020"/>
              <p:cNvGrpSpPr/>
              <p:nvPr/>
            </p:nvGrpSpPr>
            <p:grpSpPr>
              <a:xfrm>
                <a:off x="3902574" y="4105930"/>
                <a:ext cx="88106" cy="87458"/>
                <a:chOff x="4741522" y="2867605"/>
                <a:chExt cx="88106" cy="88106"/>
              </a:xfrm>
            </p:grpSpPr>
            <p:cxnSp>
              <p:nvCxnSpPr>
                <p:cNvPr id="509" name="Straight Connector 131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10" name="Straight Connector 131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12" name="Group 1021"/>
              <p:cNvGrpSpPr/>
              <p:nvPr/>
            </p:nvGrpSpPr>
            <p:grpSpPr>
              <a:xfrm>
                <a:off x="3926964" y="4145581"/>
                <a:ext cx="88106" cy="87458"/>
                <a:chOff x="4741522" y="2867605"/>
                <a:chExt cx="88106" cy="88106"/>
              </a:xfrm>
            </p:grpSpPr>
            <p:cxnSp>
              <p:nvCxnSpPr>
                <p:cNvPr id="507" name="Straight Connector 131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08" name="Straight Connector 131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13" name="Group 1022"/>
              <p:cNvGrpSpPr/>
              <p:nvPr/>
            </p:nvGrpSpPr>
            <p:grpSpPr>
              <a:xfrm>
                <a:off x="3991616" y="4178773"/>
                <a:ext cx="88106" cy="87458"/>
                <a:chOff x="4741522" y="2867605"/>
                <a:chExt cx="88106" cy="88106"/>
              </a:xfrm>
            </p:grpSpPr>
            <p:cxnSp>
              <p:nvCxnSpPr>
                <p:cNvPr id="505" name="Straight Connector 131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06" name="Straight Connector 131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14" name="Group 1023"/>
              <p:cNvGrpSpPr/>
              <p:nvPr/>
            </p:nvGrpSpPr>
            <p:grpSpPr>
              <a:xfrm>
                <a:off x="4012862" y="4178773"/>
                <a:ext cx="88106" cy="87458"/>
                <a:chOff x="4741523" y="2867605"/>
                <a:chExt cx="88106" cy="88106"/>
              </a:xfrm>
            </p:grpSpPr>
            <p:cxnSp>
              <p:nvCxnSpPr>
                <p:cNvPr id="503" name="Straight Connector 131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04" name="Straight Connector 1313"/>
                <p:cNvCxnSpPr/>
                <p:nvPr/>
              </p:nvCxnSpPr>
              <p:spPr bwMode="auto">
                <a:xfrm rot="16200000">
                  <a:off x="4785576"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15" name="Group 1024"/>
              <p:cNvGrpSpPr/>
              <p:nvPr/>
            </p:nvGrpSpPr>
            <p:grpSpPr>
              <a:xfrm>
                <a:off x="4056914" y="4178773"/>
                <a:ext cx="88106" cy="87458"/>
                <a:chOff x="4741522" y="2867605"/>
                <a:chExt cx="88106" cy="88106"/>
              </a:xfrm>
            </p:grpSpPr>
            <p:cxnSp>
              <p:nvCxnSpPr>
                <p:cNvPr id="501" name="Straight Connector 131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02" name="Straight Connector 131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16" name="Group 1025"/>
              <p:cNvGrpSpPr/>
              <p:nvPr/>
            </p:nvGrpSpPr>
            <p:grpSpPr>
              <a:xfrm>
                <a:off x="4210988" y="4207446"/>
                <a:ext cx="88106" cy="87458"/>
                <a:chOff x="4741522" y="2867605"/>
                <a:chExt cx="88106" cy="88106"/>
              </a:xfrm>
            </p:grpSpPr>
            <p:cxnSp>
              <p:nvCxnSpPr>
                <p:cNvPr id="499" name="Straight Connector 130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500" name="Straight Connector 130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17" name="Group 1026"/>
              <p:cNvGrpSpPr/>
              <p:nvPr/>
            </p:nvGrpSpPr>
            <p:grpSpPr>
              <a:xfrm>
                <a:off x="4267145" y="4252606"/>
                <a:ext cx="88106" cy="87458"/>
                <a:chOff x="4741522" y="2867605"/>
                <a:chExt cx="88106" cy="88106"/>
              </a:xfrm>
            </p:grpSpPr>
            <p:cxnSp>
              <p:nvCxnSpPr>
                <p:cNvPr id="497" name="Straight Connector 130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98" name="Straight Connector 130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18" name="Group 1027"/>
              <p:cNvGrpSpPr/>
              <p:nvPr/>
            </p:nvGrpSpPr>
            <p:grpSpPr>
              <a:xfrm>
                <a:off x="4302818" y="4315431"/>
                <a:ext cx="88106" cy="87458"/>
                <a:chOff x="4741522" y="2867605"/>
                <a:chExt cx="88106" cy="88106"/>
              </a:xfrm>
            </p:grpSpPr>
            <p:cxnSp>
              <p:nvCxnSpPr>
                <p:cNvPr id="495" name="Straight Connector 130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96" name="Straight Connector 130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19" name="Group 1028"/>
              <p:cNvGrpSpPr/>
              <p:nvPr/>
            </p:nvGrpSpPr>
            <p:grpSpPr>
              <a:xfrm>
                <a:off x="4358490" y="4368368"/>
                <a:ext cx="88106" cy="87458"/>
                <a:chOff x="4741522" y="2867605"/>
                <a:chExt cx="88106" cy="88106"/>
              </a:xfrm>
            </p:grpSpPr>
            <p:cxnSp>
              <p:nvCxnSpPr>
                <p:cNvPr id="493" name="Straight Connector 130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94" name="Straight Connector 130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20" name="Group 1029"/>
              <p:cNvGrpSpPr/>
              <p:nvPr/>
            </p:nvGrpSpPr>
            <p:grpSpPr>
              <a:xfrm>
                <a:off x="4372978" y="4368368"/>
                <a:ext cx="88106" cy="87458"/>
                <a:chOff x="4741522" y="2867605"/>
                <a:chExt cx="88106" cy="88106"/>
              </a:xfrm>
            </p:grpSpPr>
            <p:cxnSp>
              <p:nvCxnSpPr>
                <p:cNvPr id="491" name="Straight Connector 130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92" name="Straight Connector 130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21" name="Group 1030"/>
              <p:cNvGrpSpPr/>
              <p:nvPr/>
            </p:nvGrpSpPr>
            <p:grpSpPr>
              <a:xfrm>
                <a:off x="4950661" y="4487411"/>
                <a:ext cx="88106" cy="87458"/>
                <a:chOff x="4741523" y="2867605"/>
                <a:chExt cx="88106" cy="88106"/>
              </a:xfrm>
            </p:grpSpPr>
            <p:cxnSp>
              <p:nvCxnSpPr>
                <p:cNvPr id="489" name="Straight Connector 129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90" name="Straight Connector 1299"/>
                <p:cNvCxnSpPr/>
                <p:nvPr/>
              </p:nvCxnSpPr>
              <p:spPr bwMode="auto">
                <a:xfrm rot="16200000">
                  <a:off x="4785576"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22" name="Group 1031"/>
              <p:cNvGrpSpPr/>
              <p:nvPr/>
            </p:nvGrpSpPr>
            <p:grpSpPr>
              <a:xfrm>
                <a:off x="4960166" y="4487411"/>
                <a:ext cx="88106" cy="87458"/>
                <a:chOff x="4741522" y="2867605"/>
                <a:chExt cx="88106" cy="88106"/>
              </a:xfrm>
            </p:grpSpPr>
            <p:cxnSp>
              <p:nvCxnSpPr>
                <p:cNvPr id="487" name="Straight Connector 129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88" name="Straight Connector 129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23" name="Group 1032"/>
              <p:cNvGrpSpPr/>
              <p:nvPr/>
            </p:nvGrpSpPr>
            <p:grpSpPr>
              <a:xfrm>
                <a:off x="4967187" y="4487411"/>
                <a:ext cx="88106" cy="87458"/>
                <a:chOff x="4741522" y="2867605"/>
                <a:chExt cx="88106" cy="88106"/>
              </a:xfrm>
            </p:grpSpPr>
            <p:cxnSp>
              <p:nvCxnSpPr>
                <p:cNvPr id="485" name="Straight Connector 129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86" name="Straight Connector 129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24" name="Group 1033"/>
              <p:cNvGrpSpPr/>
              <p:nvPr/>
            </p:nvGrpSpPr>
            <p:grpSpPr>
              <a:xfrm>
                <a:off x="4976463" y="4487411"/>
                <a:ext cx="88106" cy="87458"/>
                <a:chOff x="4741522" y="2867605"/>
                <a:chExt cx="88106" cy="88106"/>
              </a:xfrm>
            </p:grpSpPr>
            <p:cxnSp>
              <p:nvCxnSpPr>
                <p:cNvPr id="483" name="Straight Connector 129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84" name="Straight Connector 129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25" name="Group 1034"/>
              <p:cNvGrpSpPr/>
              <p:nvPr/>
            </p:nvGrpSpPr>
            <p:grpSpPr>
              <a:xfrm>
                <a:off x="4982063" y="4487411"/>
                <a:ext cx="88106" cy="87458"/>
                <a:chOff x="4741523" y="2867605"/>
                <a:chExt cx="88106" cy="88106"/>
              </a:xfrm>
            </p:grpSpPr>
            <p:cxnSp>
              <p:nvCxnSpPr>
                <p:cNvPr id="481" name="Straight Connector 129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82" name="Straight Connector 1291"/>
                <p:cNvCxnSpPr/>
                <p:nvPr/>
              </p:nvCxnSpPr>
              <p:spPr bwMode="auto">
                <a:xfrm rot="16200000">
                  <a:off x="4785576"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26" name="Group 1035"/>
              <p:cNvGrpSpPr/>
              <p:nvPr/>
            </p:nvGrpSpPr>
            <p:grpSpPr>
              <a:xfrm>
                <a:off x="4986382" y="4487411"/>
                <a:ext cx="88106" cy="87458"/>
                <a:chOff x="4741522" y="2867605"/>
                <a:chExt cx="88106" cy="88106"/>
              </a:xfrm>
            </p:grpSpPr>
            <p:cxnSp>
              <p:nvCxnSpPr>
                <p:cNvPr id="479" name="Straight Connector 128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80" name="Straight Connector 128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27" name="Group 1036"/>
              <p:cNvGrpSpPr/>
              <p:nvPr/>
            </p:nvGrpSpPr>
            <p:grpSpPr>
              <a:xfrm>
                <a:off x="4993667" y="4487411"/>
                <a:ext cx="88106" cy="87458"/>
                <a:chOff x="4741522" y="2867605"/>
                <a:chExt cx="88106" cy="88106"/>
              </a:xfrm>
            </p:grpSpPr>
            <p:cxnSp>
              <p:nvCxnSpPr>
                <p:cNvPr id="477" name="Straight Connector 128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78" name="Straight Connector 128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28" name="Group 1037"/>
              <p:cNvGrpSpPr/>
              <p:nvPr/>
            </p:nvGrpSpPr>
            <p:grpSpPr>
              <a:xfrm>
                <a:off x="5001501" y="4487411"/>
                <a:ext cx="88106" cy="87458"/>
                <a:chOff x="4741522" y="2867605"/>
                <a:chExt cx="88106" cy="88106"/>
              </a:xfrm>
            </p:grpSpPr>
            <p:cxnSp>
              <p:nvCxnSpPr>
                <p:cNvPr id="475" name="Straight Connector 128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76" name="Straight Connector 128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29" name="Group 1038"/>
              <p:cNvGrpSpPr/>
              <p:nvPr/>
            </p:nvGrpSpPr>
            <p:grpSpPr>
              <a:xfrm>
                <a:off x="5070618" y="4527521"/>
                <a:ext cx="88106" cy="87458"/>
                <a:chOff x="4741522" y="2867605"/>
                <a:chExt cx="88106" cy="88106"/>
              </a:xfrm>
            </p:grpSpPr>
            <p:cxnSp>
              <p:nvCxnSpPr>
                <p:cNvPr id="473" name="Straight Connector 128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74" name="Straight Connector 128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30" name="Group 1039"/>
              <p:cNvGrpSpPr/>
              <p:nvPr/>
            </p:nvGrpSpPr>
            <p:grpSpPr>
              <a:xfrm>
                <a:off x="5324375" y="4595231"/>
                <a:ext cx="88106" cy="87458"/>
                <a:chOff x="4741522" y="2867605"/>
                <a:chExt cx="88106" cy="88106"/>
              </a:xfrm>
            </p:grpSpPr>
            <p:cxnSp>
              <p:nvCxnSpPr>
                <p:cNvPr id="471" name="Straight Connector 128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72" name="Straight Connector 128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31" name="Group 1040"/>
              <p:cNvGrpSpPr/>
              <p:nvPr/>
            </p:nvGrpSpPr>
            <p:grpSpPr>
              <a:xfrm>
                <a:off x="5351401" y="4638960"/>
                <a:ext cx="88106" cy="87458"/>
                <a:chOff x="4741522" y="2867605"/>
                <a:chExt cx="88106" cy="88106"/>
              </a:xfrm>
            </p:grpSpPr>
            <p:cxnSp>
              <p:nvCxnSpPr>
                <p:cNvPr id="469" name="Straight Connector 127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70" name="Straight Connector 127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32" name="Group 1041"/>
              <p:cNvGrpSpPr/>
              <p:nvPr/>
            </p:nvGrpSpPr>
            <p:grpSpPr>
              <a:xfrm>
                <a:off x="5436494" y="4638960"/>
                <a:ext cx="88106" cy="87458"/>
                <a:chOff x="4741523" y="2867605"/>
                <a:chExt cx="88106" cy="88106"/>
              </a:xfrm>
            </p:grpSpPr>
            <p:cxnSp>
              <p:nvCxnSpPr>
                <p:cNvPr id="467" name="Straight Connector 127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68" name="Straight Connector 1277"/>
                <p:cNvCxnSpPr/>
                <p:nvPr/>
              </p:nvCxnSpPr>
              <p:spPr bwMode="auto">
                <a:xfrm rot="16200000">
                  <a:off x="4785576"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33" name="Group 1042"/>
              <p:cNvGrpSpPr/>
              <p:nvPr/>
            </p:nvGrpSpPr>
            <p:grpSpPr>
              <a:xfrm>
                <a:off x="5453996" y="4638960"/>
                <a:ext cx="88106" cy="87458"/>
                <a:chOff x="4741523" y="2867605"/>
                <a:chExt cx="88106" cy="88106"/>
              </a:xfrm>
            </p:grpSpPr>
            <p:cxnSp>
              <p:nvCxnSpPr>
                <p:cNvPr id="465" name="Straight Connector 127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66" name="Straight Connector 1275"/>
                <p:cNvCxnSpPr/>
                <p:nvPr/>
              </p:nvCxnSpPr>
              <p:spPr bwMode="auto">
                <a:xfrm rot="16200000">
                  <a:off x="4785576"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34" name="Group 1043"/>
              <p:cNvGrpSpPr/>
              <p:nvPr/>
            </p:nvGrpSpPr>
            <p:grpSpPr>
              <a:xfrm>
                <a:off x="5666742" y="4638960"/>
                <a:ext cx="88106" cy="87458"/>
                <a:chOff x="4741522" y="2867605"/>
                <a:chExt cx="88106" cy="88106"/>
              </a:xfrm>
            </p:grpSpPr>
            <p:cxnSp>
              <p:nvCxnSpPr>
                <p:cNvPr id="463" name="Straight Connector 127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64" name="Straight Connector 127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35" name="Group 1044"/>
              <p:cNvGrpSpPr/>
              <p:nvPr/>
            </p:nvGrpSpPr>
            <p:grpSpPr>
              <a:xfrm>
                <a:off x="5822252" y="4680081"/>
                <a:ext cx="88106" cy="87458"/>
                <a:chOff x="4741522" y="2867605"/>
                <a:chExt cx="88106" cy="88106"/>
              </a:xfrm>
            </p:grpSpPr>
            <p:cxnSp>
              <p:nvCxnSpPr>
                <p:cNvPr id="461" name="Straight Connector 127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62" name="Straight Connector 127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36" name="Group 1045"/>
              <p:cNvGrpSpPr/>
              <p:nvPr/>
            </p:nvGrpSpPr>
            <p:grpSpPr>
              <a:xfrm>
                <a:off x="6159857" y="4710071"/>
                <a:ext cx="88106" cy="87458"/>
                <a:chOff x="4741522" y="2867605"/>
                <a:chExt cx="88106" cy="88106"/>
              </a:xfrm>
            </p:grpSpPr>
            <p:cxnSp>
              <p:nvCxnSpPr>
                <p:cNvPr id="459" name="Straight Connector 126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60" name="Straight Connector 126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37" name="Group 1046"/>
              <p:cNvGrpSpPr/>
              <p:nvPr/>
            </p:nvGrpSpPr>
            <p:grpSpPr>
              <a:xfrm>
                <a:off x="6168912" y="4710071"/>
                <a:ext cx="88106" cy="87458"/>
                <a:chOff x="4741522" y="2867605"/>
                <a:chExt cx="88106" cy="88106"/>
              </a:xfrm>
            </p:grpSpPr>
            <p:cxnSp>
              <p:nvCxnSpPr>
                <p:cNvPr id="457" name="Straight Connector 126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58" name="Straight Connector 126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38" name="Group 1047"/>
              <p:cNvGrpSpPr/>
              <p:nvPr/>
            </p:nvGrpSpPr>
            <p:grpSpPr>
              <a:xfrm>
                <a:off x="6995064" y="4750702"/>
                <a:ext cx="88106" cy="87458"/>
                <a:chOff x="4741522" y="2867605"/>
                <a:chExt cx="88106" cy="88106"/>
              </a:xfrm>
            </p:grpSpPr>
            <p:cxnSp>
              <p:nvCxnSpPr>
                <p:cNvPr id="455" name="Straight Connector 126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56" name="Straight Connector 126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39" name="Group 1048"/>
              <p:cNvGrpSpPr/>
              <p:nvPr/>
            </p:nvGrpSpPr>
            <p:grpSpPr>
              <a:xfrm>
                <a:off x="7132934" y="4750702"/>
                <a:ext cx="88106" cy="87458"/>
                <a:chOff x="4741522" y="2867605"/>
                <a:chExt cx="88106" cy="88106"/>
              </a:xfrm>
            </p:grpSpPr>
            <p:cxnSp>
              <p:nvCxnSpPr>
                <p:cNvPr id="453" name="Straight Connector 126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54" name="Straight Connector 126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40" name="Group 1049"/>
              <p:cNvGrpSpPr/>
              <p:nvPr/>
            </p:nvGrpSpPr>
            <p:grpSpPr>
              <a:xfrm>
                <a:off x="7193773" y="4750702"/>
                <a:ext cx="88106" cy="87458"/>
                <a:chOff x="4741522" y="2867605"/>
                <a:chExt cx="88106" cy="88106"/>
              </a:xfrm>
            </p:grpSpPr>
            <p:cxnSp>
              <p:nvCxnSpPr>
                <p:cNvPr id="451" name="Straight Connector 126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52" name="Straight Connector 126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41" name="Group 1050"/>
              <p:cNvGrpSpPr/>
              <p:nvPr/>
            </p:nvGrpSpPr>
            <p:grpSpPr>
              <a:xfrm>
                <a:off x="7377362" y="4750702"/>
                <a:ext cx="88106" cy="87458"/>
                <a:chOff x="4741523" y="2867605"/>
                <a:chExt cx="88106" cy="88106"/>
              </a:xfrm>
            </p:grpSpPr>
            <p:cxnSp>
              <p:nvCxnSpPr>
                <p:cNvPr id="449" name="Straight Connector 125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50" name="Straight Connector 1259"/>
                <p:cNvCxnSpPr/>
                <p:nvPr/>
              </p:nvCxnSpPr>
              <p:spPr bwMode="auto">
                <a:xfrm rot="16200000">
                  <a:off x="4785576"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42" name="Group 1051"/>
              <p:cNvGrpSpPr/>
              <p:nvPr/>
            </p:nvGrpSpPr>
            <p:grpSpPr>
              <a:xfrm>
                <a:off x="7417691" y="4838160"/>
                <a:ext cx="88106" cy="87458"/>
                <a:chOff x="4741522" y="2867605"/>
                <a:chExt cx="88106" cy="88106"/>
              </a:xfrm>
            </p:grpSpPr>
            <p:cxnSp>
              <p:nvCxnSpPr>
                <p:cNvPr id="447" name="Straight Connector 125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48" name="Straight Connector 125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43" name="Group 1052"/>
              <p:cNvGrpSpPr/>
              <p:nvPr/>
            </p:nvGrpSpPr>
            <p:grpSpPr>
              <a:xfrm>
                <a:off x="7546490" y="4838160"/>
                <a:ext cx="88106" cy="87458"/>
                <a:chOff x="4741522" y="2867605"/>
                <a:chExt cx="88106" cy="88106"/>
              </a:xfrm>
            </p:grpSpPr>
            <p:cxnSp>
              <p:nvCxnSpPr>
                <p:cNvPr id="445" name="Straight Connector 125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46" name="Straight Connector 125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44" name="Group 1053"/>
              <p:cNvGrpSpPr/>
              <p:nvPr/>
            </p:nvGrpSpPr>
            <p:grpSpPr>
              <a:xfrm>
                <a:off x="7910850" y="4838160"/>
                <a:ext cx="88106" cy="87458"/>
                <a:chOff x="4741522" y="2867605"/>
                <a:chExt cx="88106" cy="88106"/>
              </a:xfrm>
            </p:grpSpPr>
            <p:cxnSp>
              <p:nvCxnSpPr>
                <p:cNvPr id="443" name="Straight Connector 125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44" name="Straight Connector 125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45" name="Group 1054"/>
              <p:cNvGrpSpPr/>
              <p:nvPr/>
            </p:nvGrpSpPr>
            <p:grpSpPr>
              <a:xfrm>
                <a:off x="5578636" y="4035938"/>
                <a:ext cx="2826376" cy="753118"/>
                <a:chOff x="5578636" y="4035938"/>
                <a:chExt cx="2826376" cy="753118"/>
              </a:xfrm>
            </p:grpSpPr>
            <p:sp>
              <p:nvSpPr>
                <p:cNvPr id="312" name="Line 454"/>
                <p:cNvSpPr>
                  <a:spLocks noChangeShapeType="1"/>
                </p:cNvSpPr>
                <p:nvPr/>
              </p:nvSpPr>
              <p:spPr bwMode="auto">
                <a:xfrm>
                  <a:off x="6399793" y="4120767"/>
                  <a:ext cx="0" cy="107206"/>
                </a:xfrm>
                <a:prstGeom prst="line">
                  <a:avLst/>
                </a:prstGeom>
                <a:noFill/>
                <a:ln w="9525" cap="flat" cmpd="sng" algn="ctr">
                  <a:solidFill>
                    <a:srgbClr val="006AB3"/>
                  </a:solidFill>
                  <a:prstDash val="solid"/>
                  <a:miter lim="800000"/>
                  <a:headEnd type="none" w="med" len="med"/>
                  <a:tailEnd type="none" w="med" len="med"/>
                </a:ln>
                <a:extLst>
                  <a:ext uri="{909E8E84-426E-40DD-AFC4-6F175D3DCCD1}">
                    <a14:hiddenFill xmlns:a14="http://schemas.microsoft.com/office/drawing/2010/main">
                      <a:noFill/>
                    </a14:hiddenFill>
                  </a:ext>
                </a:extLst>
              </p:spPr>
              <p:txBody>
                <a:bodyPr/>
                <a:lstStyle/>
                <a:p>
                  <a:pPr defTabSz="342900">
                    <a:defRPr/>
                  </a:pPr>
                  <a:endParaRPr lang="de-CH" sz="1350" kern="0" dirty="0">
                    <a:solidFill>
                      <a:srgbClr val="731448"/>
                    </a:solidFill>
                    <a:latin typeface="Arial"/>
                  </a:endParaRPr>
                </a:p>
              </p:txBody>
            </p:sp>
            <p:grpSp>
              <p:nvGrpSpPr>
                <p:cNvPr id="313" name="Group 1122"/>
                <p:cNvGrpSpPr/>
                <p:nvPr/>
              </p:nvGrpSpPr>
              <p:grpSpPr>
                <a:xfrm>
                  <a:off x="8316906" y="4701598"/>
                  <a:ext cx="88106" cy="87458"/>
                  <a:chOff x="4741522" y="2867605"/>
                  <a:chExt cx="88106" cy="88106"/>
                </a:xfrm>
              </p:grpSpPr>
              <p:cxnSp>
                <p:nvCxnSpPr>
                  <p:cNvPr id="441" name="Straight Connector 125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42" name="Straight Connector 125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14" name="Group 1123"/>
                <p:cNvGrpSpPr/>
                <p:nvPr/>
              </p:nvGrpSpPr>
              <p:grpSpPr>
                <a:xfrm>
                  <a:off x="8198113" y="4701598"/>
                  <a:ext cx="88106" cy="87458"/>
                  <a:chOff x="4741522" y="2867605"/>
                  <a:chExt cx="88106" cy="88106"/>
                </a:xfrm>
              </p:grpSpPr>
              <p:cxnSp>
                <p:nvCxnSpPr>
                  <p:cNvPr id="439" name="Straight Connector 124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40" name="Straight Connector 124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15" name="Group 1124"/>
                <p:cNvGrpSpPr/>
                <p:nvPr/>
              </p:nvGrpSpPr>
              <p:grpSpPr>
                <a:xfrm>
                  <a:off x="7467091" y="4503343"/>
                  <a:ext cx="88106" cy="87458"/>
                  <a:chOff x="4741523" y="2867605"/>
                  <a:chExt cx="88106" cy="88106"/>
                </a:xfrm>
              </p:grpSpPr>
              <p:cxnSp>
                <p:nvCxnSpPr>
                  <p:cNvPr id="437" name="Straight Connector 124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38" name="Straight Connector 1247"/>
                  <p:cNvCxnSpPr/>
                  <p:nvPr/>
                </p:nvCxnSpPr>
                <p:spPr bwMode="auto">
                  <a:xfrm rot="16200000">
                    <a:off x="4785576"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16" name="Group 1125"/>
                <p:cNvGrpSpPr/>
                <p:nvPr/>
              </p:nvGrpSpPr>
              <p:grpSpPr>
                <a:xfrm>
                  <a:off x="7457426" y="4503343"/>
                  <a:ext cx="88106" cy="87458"/>
                  <a:chOff x="4741523" y="2867605"/>
                  <a:chExt cx="88106" cy="88106"/>
                </a:xfrm>
              </p:grpSpPr>
              <p:cxnSp>
                <p:nvCxnSpPr>
                  <p:cNvPr id="435" name="Straight Connector 124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36" name="Straight Connector 1245"/>
                  <p:cNvCxnSpPr/>
                  <p:nvPr/>
                </p:nvCxnSpPr>
                <p:spPr bwMode="auto">
                  <a:xfrm rot="16200000">
                    <a:off x="4785576"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17" name="Group 1126"/>
                <p:cNvGrpSpPr/>
                <p:nvPr/>
              </p:nvGrpSpPr>
              <p:grpSpPr>
                <a:xfrm>
                  <a:off x="7447934" y="4503343"/>
                  <a:ext cx="88106" cy="87458"/>
                  <a:chOff x="4741522" y="2867605"/>
                  <a:chExt cx="88106" cy="88106"/>
                </a:xfrm>
              </p:grpSpPr>
              <p:cxnSp>
                <p:nvCxnSpPr>
                  <p:cNvPr id="433" name="Straight Connector 124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34" name="Straight Connector 124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18" name="Group 1127"/>
                <p:cNvGrpSpPr/>
                <p:nvPr/>
              </p:nvGrpSpPr>
              <p:grpSpPr>
                <a:xfrm>
                  <a:off x="7438441" y="4503343"/>
                  <a:ext cx="88106" cy="87458"/>
                  <a:chOff x="4741522" y="2867605"/>
                  <a:chExt cx="88106" cy="88106"/>
                </a:xfrm>
              </p:grpSpPr>
              <p:cxnSp>
                <p:nvCxnSpPr>
                  <p:cNvPr id="431" name="Straight Connector 124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32" name="Straight Connector 124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19" name="Group 1128"/>
                <p:cNvGrpSpPr/>
                <p:nvPr/>
              </p:nvGrpSpPr>
              <p:grpSpPr>
                <a:xfrm>
                  <a:off x="7428755" y="4503343"/>
                  <a:ext cx="88106" cy="87458"/>
                  <a:chOff x="4741522" y="2867605"/>
                  <a:chExt cx="88106" cy="88106"/>
                </a:xfrm>
              </p:grpSpPr>
              <p:cxnSp>
                <p:nvCxnSpPr>
                  <p:cNvPr id="429" name="Straight Connector 123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30" name="Straight Connector 123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20" name="Group 1129"/>
                <p:cNvGrpSpPr/>
                <p:nvPr/>
              </p:nvGrpSpPr>
              <p:grpSpPr>
                <a:xfrm>
                  <a:off x="7419254" y="4503343"/>
                  <a:ext cx="88106" cy="87458"/>
                  <a:chOff x="4741522" y="2867605"/>
                  <a:chExt cx="88106" cy="88106"/>
                </a:xfrm>
              </p:grpSpPr>
              <p:cxnSp>
                <p:nvCxnSpPr>
                  <p:cNvPr id="427" name="Straight Connector 123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28" name="Straight Connector 123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21" name="Group 1130"/>
                <p:cNvGrpSpPr/>
                <p:nvPr/>
              </p:nvGrpSpPr>
              <p:grpSpPr>
                <a:xfrm>
                  <a:off x="7412520" y="4503343"/>
                  <a:ext cx="88106" cy="87458"/>
                  <a:chOff x="4741522" y="2867605"/>
                  <a:chExt cx="88106" cy="88106"/>
                </a:xfrm>
              </p:grpSpPr>
              <p:cxnSp>
                <p:nvCxnSpPr>
                  <p:cNvPr id="425" name="Straight Connector 123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26" name="Straight Connector 123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22" name="Group 1131"/>
                <p:cNvGrpSpPr/>
                <p:nvPr/>
              </p:nvGrpSpPr>
              <p:grpSpPr>
                <a:xfrm>
                  <a:off x="7403331" y="4503343"/>
                  <a:ext cx="88106" cy="87458"/>
                  <a:chOff x="4741522" y="2867605"/>
                  <a:chExt cx="88106" cy="88106"/>
                </a:xfrm>
              </p:grpSpPr>
              <p:cxnSp>
                <p:nvCxnSpPr>
                  <p:cNvPr id="423" name="Straight Connector 123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24" name="Straight Connector 123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23" name="Group 1132"/>
                <p:cNvGrpSpPr/>
                <p:nvPr/>
              </p:nvGrpSpPr>
              <p:grpSpPr>
                <a:xfrm>
                  <a:off x="7095498" y="4235957"/>
                  <a:ext cx="88106" cy="87458"/>
                  <a:chOff x="4741522" y="2867605"/>
                  <a:chExt cx="88106" cy="88106"/>
                </a:xfrm>
              </p:grpSpPr>
              <p:cxnSp>
                <p:nvCxnSpPr>
                  <p:cNvPr id="421" name="Straight Connector 123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22" name="Straight Connector 123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24" name="Group 1133"/>
                <p:cNvGrpSpPr/>
                <p:nvPr/>
              </p:nvGrpSpPr>
              <p:grpSpPr>
                <a:xfrm>
                  <a:off x="7079299" y="4235957"/>
                  <a:ext cx="88106" cy="87458"/>
                  <a:chOff x="4741522" y="2867605"/>
                  <a:chExt cx="88106" cy="88106"/>
                </a:xfrm>
              </p:grpSpPr>
              <p:cxnSp>
                <p:nvCxnSpPr>
                  <p:cNvPr id="419" name="Straight Connector 122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20" name="Straight Connector 122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25" name="Group 1134"/>
                <p:cNvGrpSpPr/>
                <p:nvPr/>
              </p:nvGrpSpPr>
              <p:grpSpPr>
                <a:xfrm>
                  <a:off x="6897870" y="4235957"/>
                  <a:ext cx="88106" cy="87458"/>
                  <a:chOff x="4741522" y="2867605"/>
                  <a:chExt cx="88106" cy="88106"/>
                </a:xfrm>
              </p:grpSpPr>
              <p:cxnSp>
                <p:nvCxnSpPr>
                  <p:cNvPr id="417" name="Straight Connector 122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18" name="Straight Connector 122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26" name="Group 1135"/>
                <p:cNvGrpSpPr/>
                <p:nvPr/>
              </p:nvGrpSpPr>
              <p:grpSpPr>
                <a:xfrm>
                  <a:off x="6850267" y="4235957"/>
                  <a:ext cx="88106" cy="87458"/>
                  <a:chOff x="4741522" y="2867605"/>
                  <a:chExt cx="88106" cy="88106"/>
                </a:xfrm>
              </p:grpSpPr>
              <p:cxnSp>
                <p:nvCxnSpPr>
                  <p:cNvPr id="415" name="Straight Connector 122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16" name="Straight Connector 122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27" name="Group 1136"/>
                <p:cNvGrpSpPr/>
                <p:nvPr/>
              </p:nvGrpSpPr>
              <p:grpSpPr>
                <a:xfrm>
                  <a:off x="6776179" y="4235957"/>
                  <a:ext cx="88106" cy="87458"/>
                  <a:chOff x="4741522" y="2867605"/>
                  <a:chExt cx="88106" cy="88106"/>
                </a:xfrm>
              </p:grpSpPr>
              <p:cxnSp>
                <p:nvCxnSpPr>
                  <p:cNvPr id="413" name="Straight Connector 122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14" name="Straight Connector 122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28" name="Group 1137"/>
                <p:cNvGrpSpPr/>
                <p:nvPr/>
              </p:nvGrpSpPr>
              <p:grpSpPr>
                <a:xfrm>
                  <a:off x="6765892" y="4235957"/>
                  <a:ext cx="88106" cy="87458"/>
                  <a:chOff x="4741522" y="2867605"/>
                  <a:chExt cx="88106" cy="88106"/>
                </a:xfrm>
              </p:grpSpPr>
              <p:cxnSp>
                <p:nvCxnSpPr>
                  <p:cNvPr id="411" name="Straight Connector 122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12" name="Straight Connector 122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29" name="Group 1138"/>
                <p:cNvGrpSpPr/>
                <p:nvPr/>
              </p:nvGrpSpPr>
              <p:grpSpPr>
                <a:xfrm>
                  <a:off x="6760609" y="4235957"/>
                  <a:ext cx="88106" cy="87458"/>
                  <a:chOff x="4741522" y="2867605"/>
                  <a:chExt cx="88106" cy="88106"/>
                </a:xfrm>
              </p:grpSpPr>
              <p:cxnSp>
                <p:nvCxnSpPr>
                  <p:cNvPr id="409" name="Straight Connector 121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10" name="Straight Connector 121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30" name="Group 1139"/>
                <p:cNvGrpSpPr/>
                <p:nvPr/>
              </p:nvGrpSpPr>
              <p:grpSpPr>
                <a:xfrm>
                  <a:off x="6751691" y="4235957"/>
                  <a:ext cx="88106" cy="87458"/>
                  <a:chOff x="4741522" y="2867605"/>
                  <a:chExt cx="88106" cy="88106"/>
                </a:xfrm>
              </p:grpSpPr>
              <p:cxnSp>
                <p:nvCxnSpPr>
                  <p:cNvPr id="407" name="Straight Connector 121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08" name="Straight Connector 121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31" name="Group 1140"/>
                <p:cNvGrpSpPr/>
                <p:nvPr/>
              </p:nvGrpSpPr>
              <p:grpSpPr>
                <a:xfrm>
                  <a:off x="6746679" y="4235957"/>
                  <a:ext cx="88106" cy="87458"/>
                  <a:chOff x="4741522" y="2867605"/>
                  <a:chExt cx="88106" cy="88106"/>
                </a:xfrm>
              </p:grpSpPr>
              <p:cxnSp>
                <p:nvCxnSpPr>
                  <p:cNvPr id="405" name="Straight Connector 121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06" name="Straight Connector 121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32" name="Group 1141"/>
                <p:cNvGrpSpPr/>
                <p:nvPr/>
              </p:nvGrpSpPr>
              <p:grpSpPr>
                <a:xfrm>
                  <a:off x="6739839" y="4235957"/>
                  <a:ext cx="88106" cy="87458"/>
                  <a:chOff x="4741522" y="2867605"/>
                  <a:chExt cx="88106" cy="88106"/>
                </a:xfrm>
              </p:grpSpPr>
              <p:cxnSp>
                <p:nvCxnSpPr>
                  <p:cNvPr id="403" name="Straight Connector 121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04" name="Straight Connector 121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33" name="Group 1142"/>
                <p:cNvGrpSpPr/>
                <p:nvPr/>
              </p:nvGrpSpPr>
              <p:grpSpPr>
                <a:xfrm>
                  <a:off x="6732518" y="4235957"/>
                  <a:ext cx="88106" cy="87458"/>
                  <a:chOff x="4741522" y="2867605"/>
                  <a:chExt cx="88106" cy="88106"/>
                </a:xfrm>
              </p:grpSpPr>
              <p:cxnSp>
                <p:nvCxnSpPr>
                  <p:cNvPr id="401" name="Straight Connector 121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02" name="Straight Connector 121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34" name="Group 1143"/>
                <p:cNvGrpSpPr/>
                <p:nvPr/>
              </p:nvGrpSpPr>
              <p:grpSpPr>
                <a:xfrm>
                  <a:off x="6727441" y="4235957"/>
                  <a:ext cx="88106" cy="87458"/>
                  <a:chOff x="4741522" y="2867605"/>
                  <a:chExt cx="88106" cy="88106"/>
                </a:xfrm>
              </p:grpSpPr>
              <p:cxnSp>
                <p:nvCxnSpPr>
                  <p:cNvPr id="399" name="Straight Connector 120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400" name="Straight Connector 120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35" name="Group 1144"/>
                <p:cNvGrpSpPr/>
                <p:nvPr/>
              </p:nvGrpSpPr>
              <p:grpSpPr>
                <a:xfrm>
                  <a:off x="6710998" y="4235957"/>
                  <a:ext cx="88106" cy="87458"/>
                  <a:chOff x="4741522" y="2867605"/>
                  <a:chExt cx="88106" cy="88106"/>
                </a:xfrm>
              </p:grpSpPr>
              <p:cxnSp>
                <p:nvCxnSpPr>
                  <p:cNvPr id="397" name="Straight Connector 120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98" name="Straight Connector 120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36" name="Group 1145"/>
                <p:cNvGrpSpPr/>
                <p:nvPr/>
              </p:nvGrpSpPr>
              <p:grpSpPr>
                <a:xfrm>
                  <a:off x="6705640" y="4235957"/>
                  <a:ext cx="88106" cy="87458"/>
                  <a:chOff x="4741522" y="2867605"/>
                  <a:chExt cx="88106" cy="88106"/>
                </a:xfrm>
              </p:grpSpPr>
              <p:cxnSp>
                <p:nvCxnSpPr>
                  <p:cNvPr id="395" name="Straight Connector 120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96" name="Straight Connector 120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37" name="Group 1146"/>
                <p:cNvGrpSpPr/>
                <p:nvPr/>
              </p:nvGrpSpPr>
              <p:grpSpPr>
                <a:xfrm>
                  <a:off x="6698660" y="4235957"/>
                  <a:ext cx="88106" cy="87458"/>
                  <a:chOff x="4741522" y="2867605"/>
                  <a:chExt cx="88106" cy="88106"/>
                </a:xfrm>
              </p:grpSpPr>
              <p:cxnSp>
                <p:nvCxnSpPr>
                  <p:cNvPr id="393" name="Straight Connector 120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94" name="Straight Connector 120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38" name="Group 1147"/>
                <p:cNvGrpSpPr/>
                <p:nvPr/>
              </p:nvGrpSpPr>
              <p:grpSpPr>
                <a:xfrm>
                  <a:off x="6691105" y="4235957"/>
                  <a:ext cx="88106" cy="87458"/>
                  <a:chOff x="4741522" y="2867605"/>
                  <a:chExt cx="88106" cy="88106"/>
                </a:xfrm>
              </p:grpSpPr>
              <p:cxnSp>
                <p:nvCxnSpPr>
                  <p:cNvPr id="391" name="Straight Connector 120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92" name="Straight Connector 120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39" name="Group 1148"/>
                <p:cNvGrpSpPr/>
                <p:nvPr/>
              </p:nvGrpSpPr>
              <p:grpSpPr>
                <a:xfrm>
                  <a:off x="6681527" y="4235957"/>
                  <a:ext cx="88106" cy="87458"/>
                  <a:chOff x="4741522" y="2867605"/>
                  <a:chExt cx="88106" cy="88106"/>
                </a:xfrm>
              </p:grpSpPr>
              <p:cxnSp>
                <p:nvCxnSpPr>
                  <p:cNvPr id="389" name="Straight Connector 119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90" name="Straight Connector 119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40" name="Group 1149"/>
                <p:cNvGrpSpPr/>
                <p:nvPr/>
              </p:nvGrpSpPr>
              <p:grpSpPr>
                <a:xfrm>
                  <a:off x="6621406" y="4207447"/>
                  <a:ext cx="88106" cy="87458"/>
                  <a:chOff x="4741522" y="2867605"/>
                  <a:chExt cx="88106" cy="88106"/>
                </a:xfrm>
              </p:grpSpPr>
              <p:cxnSp>
                <p:nvCxnSpPr>
                  <p:cNvPr id="387" name="Straight Connector 119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88" name="Straight Connector 119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41" name="Group 1150"/>
                <p:cNvGrpSpPr/>
                <p:nvPr/>
              </p:nvGrpSpPr>
              <p:grpSpPr>
                <a:xfrm>
                  <a:off x="6573889" y="4207447"/>
                  <a:ext cx="88106" cy="87458"/>
                  <a:chOff x="4741523" y="2867605"/>
                  <a:chExt cx="88106" cy="88106"/>
                </a:xfrm>
              </p:grpSpPr>
              <p:cxnSp>
                <p:nvCxnSpPr>
                  <p:cNvPr id="385" name="Straight Connector 119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86" name="Straight Connector 1195"/>
                  <p:cNvCxnSpPr/>
                  <p:nvPr/>
                </p:nvCxnSpPr>
                <p:spPr bwMode="auto">
                  <a:xfrm rot="16200000">
                    <a:off x="4785576"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42" name="Group 1151"/>
                <p:cNvGrpSpPr/>
                <p:nvPr/>
              </p:nvGrpSpPr>
              <p:grpSpPr>
                <a:xfrm>
                  <a:off x="6537170" y="4167099"/>
                  <a:ext cx="88106" cy="87458"/>
                  <a:chOff x="4741522" y="2867605"/>
                  <a:chExt cx="88106" cy="88106"/>
                </a:xfrm>
              </p:grpSpPr>
              <p:cxnSp>
                <p:nvCxnSpPr>
                  <p:cNvPr id="383" name="Straight Connector 119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84" name="Straight Connector 119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43" name="Group 1152"/>
                <p:cNvGrpSpPr/>
                <p:nvPr/>
              </p:nvGrpSpPr>
              <p:grpSpPr>
                <a:xfrm>
                  <a:off x="6413203" y="4129561"/>
                  <a:ext cx="88106" cy="87458"/>
                  <a:chOff x="4741522" y="2867605"/>
                  <a:chExt cx="88106" cy="88106"/>
                </a:xfrm>
              </p:grpSpPr>
              <p:cxnSp>
                <p:nvCxnSpPr>
                  <p:cNvPr id="381" name="Straight Connector 119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82" name="Straight Connector 119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44" name="Group 1153"/>
                <p:cNvGrpSpPr/>
                <p:nvPr/>
              </p:nvGrpSpPr>
              <p:grpSpPr>
                <a:xfrm>
                  <a:off x="6355741" y="4129561"/>
                  <a:ext cx="88106" cy="87458"/>
                  <a:chOff x="4741522" y="2867605"/>
                  <a:chExt cx="88106" cy="88106"/>
                </a:xfrm>
              </p:grpSpPr>
              <p:cxnSp>
                <p:nvCxnSpPr>
                  <p:cNvPr id="379" name="Straight Connector 118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80" name="Straight Connector 118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sp>
              <p:nvSpPr>
                <p:cNvPr id="345" name="Line 454"/>
                <p:cNvSpPr>
                  <a:spLocks noChangeShapeType="1"/>
                </p:cNvSpPr>
                <p:nvPr/>
              </p:nvSpPr>
              <p:spPr bwMode="auto">
                <a:xfrm>
                  <a:off x="6390075" y="4120767"/>
                  <a:ext cx="0" cy="107206"/>
                </a:xfrm>
                <a:prstGeom prst="line">
                  <a:avLst/>
                </a:prstGeom>
                <a:noFill/>
                <a:ln w="9525" cap="flat" cmpd="sng" algn="ctr">
                  <a:solidFill>
                    <a:srgbClr val="006AB3"/>
                  </a:solidFill>
                  <a:prstDash val="solid"/>
                  <a:miter lim="800000"/>
                  <a:headEnd type="none" w="med" len="med"/>
                  <a:tailEnd type="none" w="med" len="med"/>
                </a:ln>
                <a:extLst>
                  <a:ext uri="{909E8E84-426E-40DD-AFC4-6F175D3DCCD1}">
                    <a14:hiddenFill xmlns:a14="http://schemas.microsoft.com/office/drawing/2010/main">
                      <a:noFill/>
                    </a14:hiddenFill>
                  </a:ext>
                </a:extLst>
              </p:spPr>
              <p:txBody>
                <a:bodyPr/>
                <a:lstStyle/>
                <a:p>
                  <a:pPr defTabSz="342900">
                    <a:defRPr/>
                  </a:pPr>
                  <a:endParaRPr lang="de-CH" sz="1350" kern="0" dirty="0">
                    <a:solidFill>
                      <a:srgbClr val="731448"/>
                    </a:solidFill>
                    <a:latin typeface="Arial"/>
                  </a:endParaRPr>
                </a:p>
              </p:txBody>
            </p:sp>
            <p:grpSp>
              <p:nvGrpSpPr>
                <p:cNvPr id="346" name="Group 1155"/>
                <p:cNvGrpSpPr/>
                <p:nvPr/>
              </p:nvGrpSpPr>
              <p:grpSpPr>
                <a:xfrm>
                  <a:off x="6346023" y="4129561"/>
                  <a:ext cx="88106" cy="87458"/>
                  <a:chOff x="4741522" y="2867605"/>
                  <a:chExt cx="88106" cy="88106"/>
                </a:xfrm>
              </p:grpSpPr>
              <p:cxnSp>
                <p:nvCxnSpPr>
                  <p:cNvPr id="377" name="Straight Connector 118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78" name="Straight Connector 118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47" name="Group 1156"/>
                <p:cNvGrpSpPr/>
                <p:nvPr/>
              </p:nvGrpSpPr>
              <p:grpSpPr>
                <a:xfrm>
                  <a:off x="6341702" y="4129561"/>
                  <a:ext cx="88106" cy="87458"/>
                  <a:chOff x="4741522" y="2867605"/>
                  <a:chExt cx="88106" cy="88106"/>
                </a:xfrm>
              </p:grpSpPr>
              <p:cxnSp>
                <p:nvCxnSpPr>
                  <p:cNvPr id="375" name="Straight Connector 118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76" name="Straight Connector 118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48" name="Group 1157"/>
                <p:cNvGrpSpPr/>
                <p:nvPr/>
              </p:nvGrpSpPr>
              <p:grpSpPr>
                <a:xfrm>
                  <a:off x="6334143" y="4129561"/>
                  <a:ext cx="88106" cy="87458"/>
                  <a:chOff x="4741522" y="2867605"/>
                  <a:chExt cx="88106" cy="88106"/>
                </a:xfrm>
              </p:grpSpPr>
              <p:cxnSp>
                <p:nvCxnSpPr>
                  <p:cNvPr id="373" name="Straight Connector 118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74" name="Straight Connector 1183"/>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49" name="Group 1158"/>
                <p:cNvGrpSpPr/>
                <p:nvPr/>
              </p:nvGrpSpPr>
              <p:grpSpPr>
                <a:xfrm>
                  <a:off x="6236947" y="4129561"/>
                  <a:ext cx="88106" cy="87458"/>
                  <a:chOff x="4741522" y="2867605"/>
                  <a:chExt cx="88106" cy="88106"/>
                </a:xfrm>
              </p:grpSpPr>
              <p:cxnSp>
                <p:nvCxnSpPr>
                  <p:cNvPr id="371" name="Straight Connector 118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72" name="Straight Connector 118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50" name="Group 1159"/>
                <p:cNvGrpSpPr/>
                <p:nvPr/>
              </p:nvGrpSpPr>
              <p:grpSpPr>
                <a:xfrm>
                  <a:off x="6074958" y="4129561"/>
                  <a:ext cx="88106" cy="87458"/>
                  <a:chOff x="4741522" y="2867605"/>
                  <a:chExt cx="88106" cy="88106"/>
                </a:xfrm>
              </p:grpSpPr>
              <p:cxnSp>
                <p:nvCxnSpPr>
                  <p:cNvPr id="369" name="Straight Connector 117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70" name="Straight Connector 117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51" name="Group 1160"/>
                <p:cNvGrpSpPr/>
                <p:nvPr/>
              </p:nvGrpSpPr>
              <p:grpSpPr>
                <a:xfrm>
                  <a:off x="6055519" y="4129561"/>
                  <a:ext cx="88106" cy="87458"/>
                  <a:chOff x="4741523" y="2867605"/>
                  <a:chExt cx="88106" cy="88106"/>
                </a:xfrm>
              </p:grpSpPr>
              <p:cxnSp>
                <p:nvCxnSpPr>
                  <p:cNvPr id="367" name="Straight Connector 117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68" name="Straight Connector 1177"/>
                  <p:cNvCxnSpPr/>
                  <p:nvPr/>
                </p:nvCxnSpPr>
                <p:spPr bwMode="auto">
                  <a:xfrm rot="16200000">
                    <a:off x="4785576"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52" name="Group 1161"/>
                <p:cNvGrpSpPr/>
                <p:nvPr/>
              </p:nvGrpSpPr>
              <p:grpSpPr>
                <a:xfrm>
                  <a:off x="6036924" y="4129561"/>
                  <a:ext cx="88106" cy="87458"/>
                  <a:chOff x="4741522" y="2867605"/>
                  <a:chExt cx="88106" cy="88106"/>
                </a:xfrm>
              </p:grpSpPr>
              <p:cxnSp>
                <p:nvCxnSpPr>
                  <p:cNvPr id="365" name="Straight Connector 1174"/>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66" name="Straight Connector 1175"/>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53" name="Group 1162"/>
                <p:cNvGrpSpPr/>
                <p:nvPr/>
              </p:nvGrpSpPr>
              <p:grpSpPr>
                <a:xfrm>
                  <a:off x="5994187" y="4129561"/>
                  <a:ext cx="88106" cy="87458"/>
                  <a:chOff x="4741523" y="2867605"/>
                  <a:chExt cx="88106" cy="88106"/>
                </a:xfrm>
              </p:grpSpPr>
              <p:cxnSp>
                <p:nvCxnSpPr>
                  <p:cNvPr id="363" name="Straight Connector 1172"/>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64" name="Straight Connector 1173"/>
                  <p:cNvCxnSpPr/>
                  <p:nvPr/>
                </p:nvCxnSpPr>
                <p:spPr bwMode="auto">
                  <a:xfrm rot="16200000">
                    <a:off x="4785576"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54" name="Group 1163"/>
                <p:cNvGrpSpPr/>
                <p:nvPr/>
              </p:nvGrpSpPr>
              <p:grpSpPr>
                <a:xfrm>
                  <a:off x="5750977" y="4077038"/>
                  <a:ext cx="88106" cy="87458"/>
                  <a:chOff x="4741522" y="2867605"/>
                  <a:chExt cx="88106" cy="88106"/>
                </a:xfrm>
              </p:grpSpPr>
              <p:cxnSp>
                <p:nvCxnSpPr>
                  <p:cNvPr id="361" name="Straight Connector 1170"/>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62" name="Straight Connector 1171"/>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55" name="Group 1164"/>
                <p:cNvGrpSpPr/>
                <p:nvPr/>
              </p:nvGrpSpPr>
              <p:grpSpPr>
                <a:xfrm>
                  <a:off x="5688364" y="4052729"/>
                  <a:ext cx="88106" cy="87458"/>
                  <a:chOff x="4741522" y="2867605"/>
                  <a:chExt cx="88106" cy="88106"/>
                </a:xfrm>
              </p:grpSpPr>
              <p:cxnSp>
                <p:nvCxnSpPr>
                  <p:cNvPr id="359" name="Straight Connector 1168"/>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60" name="Straight Connector 1169"/>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356" name="Group 1165"/>
                <p:cNvGrpSpPr/>
                <p:nvPr/>
              </p:nvGrpSpPr>
              <p:grpSpPr>
                <a:xfrm>
                  <a:off x="5578636" y="4035938"/>
                  <a:ext cx="88106" cy="87458"/>
                  <a:chOff x="4741522" y="2867605"/>
                  <a:chExt cx="88106" cy="88106"/>
                </a:xfrm>
              </p:grpSpPr>
              <p:cxnSp>
                <p:nvCxnSpPr>
                  <p:cNvPr id="357" name="Straight Connector 1166"/>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58" name="Straight Connector 1167"/>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grpSp>
            <p:nvGrpSpPr>
              <p:cNvPr id="246" name="Group 1055"/>
              <p:cNvGrpSpPr/>
              <p:nvPr/>
            </p:nvGrpSpPr>
            <p:grpSpPr>
              <a:xfrm>
                <a:off x="4229572" y="3652427"/>
                <a:ext cx="1251632" cy="470969"/>
                <a:chOff x="4229572" y="3652427"/>
                <a:chExt cx="1251632" cy="470969"/>
              </a:xfrm>
            </p:grpSpPr>
            <p:grpSp>
              <p:nvGrpSpPr>
                <p:cNvPr id="247" name="Group 1056"/>
                <p:cNvGrpSpPr/>
                <p:nvPr/>
              </p:nvGrpSpPr>
              <p:grpSpPr>
                <a:xfrm>
                  <a:off x="4229572" y="3652427"/>
                  <a:ext cx="88106" cy="87458"/>
                  <a:chOff x="4741522" y="2867605"/>
                  <a:chExt cx="88106" cy="88106"/>
                </a:xfrm>
              </p:grpSpPr>
              <p:cxnSp>
                <p:nvCxnSpPr>
                  <p:cNvPr id="310" name="Straight Connector 1119"/>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11" name="Straight Connector 1120"/>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48" name="Group 1057"/>
                <p:cNvGrpSpPr/>
                <p:nvPr/>
              </p:nvGrpSpPr>
              <p:grpSpPr>
                <a:xfrm>
                  <a:off x="4229572" y="3693137"/>
                  <a:ext cx="88106" cy="87458"/>
                  <a:chOff x="4741522" y="2867605"/>
                  <a:chExt cx="88106" cy="88106"/>
                </a:xfrm>
              </p:grpSpPr>
              <p:cxnSp>
                <p:nvCxnSpPr>
                  <p:cNvPr id="308" name="Straight Connector 1117"/>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09" name="Straight Connector 1118"/>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49" name="Group 1058"/>
                <p:cNvGrpSpPr/>
                <p:nvPr/>
              </p:nvGrpSpPr>
              <p:grpSpPr>
                <a:xfrm>
                  <a:off x="4270384" y="3707453"/>
                  <a:ext cx="88106" cy="87458"/>
                  <a:chOff x="4741522" y="2867605"/>
                  <a:chExt cx="88106" cy="88106"/>
                </a:xfrm>
              </p:grpSpPr>
              <p:cxnSp>
                <p:nvCxnSpPr>
                  <p:cNvPr id="306" name="Straight Connector 1115"/>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07" name="Straight Connector 1116"/>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50" name="Group 1059"/>
                <p:cNvGrpSpPr/>
                <p:nvPr/>
              </p:nvGrpSpPr>
              <p:grpSpPr>
                <a:xfrm>
                  <a:off x="4294513" y="3738234"/>
                  <a:ext cx="88106" cy="87458"/>
                  <a:chOff x="4741522" y="2867605"/>
                  <a:chExt cx="88106" cy="88106"/>
                </a:xfrm>
              </p:grpSpPr>
              <p:cxnSp>
                <p:nvCxnSpPr>
                  <p:cNvPr id="304" name="Straight Connector 1113"/>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05" name="Straight Connector 1114"/>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51" name="Group 1060"/>
                <p:cNvGrpSpPr/>
                <p:nvPr/>
              </p:nvGrpSpPr>
              <p:grpSpPr>
                <a:xfrm>
                  <a:off x="4318214" y="3738234"/>
                  <a:ext cx="88106" cy="87458"/>
                  <a:chOff x="4741522" y="2867605"/>
                  <a:chExt cx="88106" cy="88106"/>
                </a:xfrm>
              </p:grpSpPr>
              <p:cxnSp>
                <p:nvCxnSpPr>
                  <p:cNvPr id="302" name="Straight Connector 1111"/>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03" name="Straight Connector 1112"/>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52" name="Group 1061"/>
                <p:cNvGrpSpPr/>
                <p:nvPr/>
              </p:nvGrpSpPr>
              <p:grpSpPr>
                <a:xfrm>
                  <a:off x="4353808" y="3738234"/>
                  <a:ext cx="88106" cy="87458"/>
                  <a:chOff x="4741522" y="2867605"/>
                  <a:chExt cx="88106" cy="88106"/>
                </a:xfrm>
              </p:grpSpPr>
              <p:cxnSp>
                <p:nvCxnSpPr>
                  <p:cNvPr id="300" name="Straight Connector 1109"/>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301" name="Straight Connector 1110"/>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53" name="Group 1062"/>
                <p:cNvGrpSpPr/>
                <p:nvPr/>
              </p:nvGrpSpPr>
              <p:grpSpPr>
                <a:xfrm>
                  <a:off x="4596750" y="3813846"/>
                  <a:ext cx="88106" cy="87458"/>
                  <a:chOff x="4741522" y="2867605"/>
                  <a:chExt cx="88106" cy="88106"/>
                </a:xfrm>
              </p:grpSpPr>
              <p:cxnSp>
                <p:nvCxnSpPr>
                  <p:cNvPr id="298" name="Straight Connector 1107"/>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299" name="Straight Connector 1108"/>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54" name="Group 1063"/>
                <p:cNvGrpSpPr/>
                <p:nvPr/>
              </p:nvGrpSpPr>
              <p:grpSpPr>
                <a:xfrm>
                  <a:off x="5393098" y="4035938"/>
                  <a:ext cx="88106" cy="87458"/>
                  <a:chOff x="4741522" y="2867605"/>
                  <a:chExt cx="88106" cy="88106"/>
                </a:xfrm>
              </p:grpSpPr>
              <p:cxnSp>
                <p:nvCxnSpPr>
                  <p:cNvPr id="296" name="Straight Connector 1105"/>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297" name="Straight Connector 1106"/>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55" name="Group 1064"/>
                <p:cNvGrpSpPr/>
                <p:nvPr/>
              </p:nvGrpSpPr>
              <p:grpSpPr>
                <a:xfrm>
                  <a:off x="5352965" y="4019348"/>
                  <a:ext cx="88106" cy="87458"/>
                  <a:chOff x="4741522" y="2867605"/>
                  <a:chExt cx="88106" cy="88106"/>
                </a:xfrm>
              </p:grpSpPr>
              <p:cxnSp>
                <p:nvCxnSpPr>
                  <p:cNvPr id="294" name="Straight Connector 1103"/>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295" name="Straight Connector 1104"/>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56" name="Group 1065"/>
                <p:cNvGrpSpPr/>
                <p:nvPr/>
              </p:nvGrpSpPr>
              <p:grpSpPr>
                <a:xfrm>
                  <a:off x="5314684" y="3991129"/>
                  <a:ext cx="88106" cy="87458"/>
                  <a:chOff x="4741522" y="2867605"/>
                  <a:chExt cx="88106" cy="88106"/>
                </a:xfrm>
              </p:grpSpPr>
              <p:cxnSp>
                <p:nvCxnSpPr>
                  <p:cNvPr id="292" name="Straight Connector 1101"/>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293" name="Straight Connector 1102"/>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57" name="Group 1066"/>
                <p:cNvGrpSpPr/>
                <p:nvPr/>
              </p:nvGrpSpPr>
              <p:grpSpPr>
                <a:xfrm>
                  <a:off x="5094377" y="3977588"/>
                  <a:ext cx="88106" cy="87458"/>
                  <a:chOff x="4741522" y="2867605"/>
                  <a:chExt cx="88106" cy="88106"/>
                </a:xfrm>
              </p:grpSpPr>
              <p:cxnSp>
                <p:nvCxnSpPr>
                  <p:cNvPr id="290" name="Straight Connector 1099"/>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291" name="Straight Connector 1100"/>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58" name="Group 1067"/>
                <p:cNvGrpSpPr/>
                <p:nvPr/>
              </p:nvGrpSpPr>
              <p:grpSpPr>
                <a:xfrm>
                  <a:off x="4965864" y="3894583"/>
                  <a:ext cx="88106" cy="87458"/>
                  <a:chOff x="4741522" y="2867605"/>
                  <a:chExt cx="88106" cy="88106"/>
                </a:xfrm>
              </p:grpSpPr>
              <p:cxnSp>
                <p:nvCxnSpPr>
                  <p:cNvPr id="288" name="Straight Connector 1097"/>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289" name="Straight Connector 1098"/>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59" name="Group 1068"/>
                <p:cNvGrpSpPr/>
                <p:nvPr/>
              </p:nvGrpSpPr>
              <p:grpSpPr>
                <a:xfrm>
                  <a:off x="4872990" y="3887388"/>
                  <a:ext cx="88106" cy="87458"/>
                  <a:chOff x="4741522" y="2867605"/>
                  <a:chExt cx="88106" cy="88106"/>
                </a:xfrm>
              </p:grpSpPr>
              <p:cxnSp>
                <p:nvCxnSpPr>
                  <p:cNvPr id="286" name="Straight Connector 1095"/>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287" name="Straight Connector 1096"/>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60" name="Group 1069"/>
                <p:cNvGrpSpPr/>
                <p:nvPr/>
              </p:nvGrpSpPr>
              <p:grpSpPr>
                <a:xfrm>
                  <a:off x="4813594" y="3868433"/>
                  <a:ext cx="88106" cy="87458"/>
                  <a:chOff x="4741522" y="2867605"/>
                  <a:chExt cx="88106" cy="88106"/>
                </a:xfrm>
              </p:grpSpPr>
              <p:cxnSp>
                <p:nvCxnSpPr>
                  <p:cNvPr id="284" name="Straight Connector 1093"/>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285" name="Straight Connector 1094"/>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61" name="Group 1070"/>
                <p:cNvGrpSpPr/>
                <p:nvPr/>
              </p:nvGrpSpPr>
              <p:grpSpPr>
                <a:xfrm>
                  <a:off x="4753966" y="3863778"/>
                  <a:ext cx="88106" cy="87458"/>
                  <a:chOff x="4741522" y="2867605"/>
                  <a:chExt cx="88106" cy="88106"/>
                </a:xfrm>
              </p:grpSpPr>
              <p:cxnSp>
                <p:nvCxnSpPr>
                  <p:cNvPr id="282" name="Straight Connector 1091"/>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283" name="Straight Connector 1092"/>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62" name="Group 1071"/>
                <p:cNvGrpSpPr/>
                <p:nvPr/>
              </p:nvGrpSpPr>
              <p:grpSpPr>
                <a:xfrm>
                  <a:off x="4680537" y="3843659"/>
                  <a:ext cx="88106" cy="87458"/>
                  <a:chOff x="4741522" y="2867605"/>
                  <a:chExt cx="88106" cy="88106"/>
                </a:xfrm>
              </p:grpSpPr>
              <p:cxnSp>
                <p:nvCxnSpPr>
                  <p:cNvPr id="280" name="Straight Connector 1089"/>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281" name="Straight Connector 1090"/>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63" name="Group 1072"/>
                <p:cNvGrpSpPr/>
                <p:nvPr/>
              </p:nvGrpSpPr>
              <p:grpSpPr>
                <a:xfrm>
                  <a:off x="4670816" y="3843659"/>
                  <a:ext cx="88106" cy="87458"/>
                  <a:chOff x="4741522" y="2867605"/>
                  <a:chExt cx="88106" cy="88106"/>
                </a:xfrm>
              </p:grpSpPr>
              <p:cxnSp>
                <p:nvCxnSpPr>
                  <p:cNvPr id="278" name="Straight Connector 1087"/>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279" name="Straight Connector 1088"/>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64" name="Group 1073"/>
                <p:cNvGrpSpPr/>
                <p:nvPr/>
              </p:nvGrpSpPr>
              <p:grpSpPr>
                <a:xfrm>
                  <a:off x="4665860" y="3843659"/>
                  <a:ext cx="88106" cy="87458"/>
                  <a:chOff x="4741522" y="2867605"/>
                  <a:chExt cx="88106" cy="88106"/>
                </a:xfrm>
              </p:grpSpPr>
              <p:cxnSp>
                <p:nvCxnSpPr>
                  <p:cNvPr id="276" name="Straight Connector 1085"/>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277" name="Straight Connector 1086"/>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65" name="Group 1074"/>
                <p:cNvGrpSpPr/>
                <p:nvPr/>
              </p:nvGrpSpPr>
              <p:grpSpPr>
                <a:xfrm>
                  <a:off x="4656343" y="3843659"/>
                  <a:ext cx="88106" cy="87458"/>
                  <a:chOff x="4741522" y="2867605"/>
                  <a:chExt cx="88106" cy="88106"/>
                </a:xfrm>
              </p:grpSpPr>
              <p:cxnSp>
                <p:nvCxnSpPr>
                  <p:cNvPr id="274" name="Straight Connector 1083"/>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275" name="Straight Connector 1084"/>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66" name="Group 1075"/>
                <p:cNvGrpSpPr/>
                <p:nvPr/>
              </p:nvGrpSpPr>
              <p:grpSpPr>
                <a:xfrm>
                  <a:off x="4649101" y="3843659"/>
                  <a:ext cx="88106" cy="87458"/>
                  <a:chOff x="4741522" y="2867605"/>
                  <a:chExt cx="88106" cy="88106"/>
                </a:xfrm>
              </p:grpSpPr>
              <p:cxnSp>
                <p:nvCxnSpPr>
                  <p:cNvPr id="272" name="Straight Connector 1081"/>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273" name="Straight Connector 1082"/>
                  <p:cNvCxnSpPr/>
                  <p:nvPr/>
                </p:nvCxnSpPr>
                <p:spPr bwMode="auto">
                  <a:xfrm rot="16200000">
                    <a:off x="4785575"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nvGrpSpPr>
                <p:cNvPr id="267" name="Group 1076"/>
                <p:cNvGrpSpPr/>
                <p:nvPr/>
              </p:nvGrpSpPr>
              <p:grpSpPr>
                <a:xfrm>
                  <a:off x="4639520" y="3843659"/>
                  <a:ext cx="88106" cy="87458"/>
                  <a:chOff x="4741523" y="2867605"/>
                  <a:chExt cx="88106" cy="88106"/>
                </a:xfrm>
              </p:grpSpPr>
              <p:cxnSp>
                <p:nvCxnSpPr>
                  <p:cNvPr id="268" name="Straight Connector 1077"/>
                  <p:cNvCxnSpPr/>
                  <p:nvPr/>
                </p:nvCxnSpPr>
                <p:spPr bwMode="auto">
                  <a:xfrm>
                    <a:off x="4785576"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269" name="Straight Connector 1078"/>
                  <p:cNvCxnSpPr/>
                  <p:nvPr/>
                </p:nvCxnSpPr>
                <p:spPr bwMode="auto">
                  <a:xfrm rot="16200000">
                    <a:off x="4785576" y="2867606"/>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270" name="Straight Connector 1079"/>
                  <p:cNvCxnSpPr/>
                  <p:nvPr/>
                </p:nvCxnSpPr>
                <p:spPr bwMode="auto">
                  <a:xfrm>
                    <a:off x="4773245"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cxnSp>
                <p:nvCxnSpPr>
                  <p:cNvPr id="271" name="Straight Connector 1080"/>
                  <p:cNvCxnSpPr/>
                  <p:nvPr/>
                </p:nvCxnSpPr>
                <p:spPr bwMode="auto">
                  <a:xfrm>
                    <a:off x="4779719" y="2867605"/>
                    <a:ext cx="0" cy="88106"/>
                  </a:xfrm>
                  <a:prstGeom prst="line">
                    <a:avLst/>
                  </a:prstGeom>
                  <a:solidFill>
                    <a:srgbClr val="C94027"/>
                  </a:solidFill>
                  <a:ln w="12700" cap="flat" cmpd="sng" algn="ctr">
                    <a:solidFill>
                      <a:srgbClr val="006AB3"/>
                    </a:solidFill>
                    <a:prstDash val="solid"/>
                    <a:round/>
                    <a:headEnd type="none" w="med" len="med"/>
                    <a:tailEnd type="none" w="med" len="med"/>
                  </a:ln>
                  <a:effectLst/>
                </p:spPr>
              </p:cxnSp>
            </p:grpSp>
          </p:grpSp>
        </p:grpSp>
        <p:sp>
          <p:nvSpPr>
            <p:cNvPr id="47" name="Freeform 754"/>
            <p:cNvSpPr>
              <a:spLocks/>
            </p:cNvSpPr>
            <p:nvPr/>
          </p:nvSpPr>
          <p:spPr bwMode="auto">
            <a:xfrm>
              <a:off x="1123222" y="1370355"/>
              <a:ext cx="6868399" cy="3414930"/>
            </a:xfrm>
            <a:custGeom>
              <a:avLst/>
              <a:gdLst>
                <a:gd name="T0" fmla="*/ 2147483647 w 3180"/>
                <a:gd name="T1" fmla="*/ 2147483647 h 1765"/>
                <a:gd name="T2" fmla="*/ 2147483647 w 3180"/>
                <a:gd name="T3" fmla="*/ 2147483647 h 1765"/>
                <a:gd name="T4" fmla="*/ 2147483647 w 3180"/>
                <a:gd name="T5" fmla="*/ 2147483647 h 1765"/>
                <a:gd name="T6" fmla="*/ 2147483647 w 3180"/>
                <a:gd name="T7" fmla="*/ 2147483647 h 1765"/>
                <a:gd name="T8" fmla="*/ 2147483647 w 3180"/>
                <a:gd name="T9" fmla="*/ 2147483647 h 1765"/>
                <a:gd name="T10" fmla="*/ 2147483647 w 3180"/>
                <a:gd name="T11" fmla="*/ 2147483647 h 1765"/>
                <a:gd name="T12" fmla="*/ 2147483647 w 3180"/>
                <a:gd name="T13" fmla="*/ 2147483647 h 1765"/>
                <a:gd name="T14" fmla="*/ 2147483647 w 3180"/>
                <a:gd name="T15" fmla="*/ 2147483647 h 1765"/>
                <a:gd name="T16" fmla="*/ 2147483647 w 3180"/>
                <a:gd name="T17" fmla="*/ 2147483647 h 1765"/>
                <a:gd name="T18" fmla="*/ 2147483647 w 3180"/>
                <a:gd name="T19" fmla="*/ 2147483647 h 1765"/>
                <a:gd name="T20" fmla="*/ 2147483647 w 3180"/>
                <a:gd name="T21" fmla="*/ 2147483647 h 1765"/>
                <a:gd name="T22" fmla="*/ 2147483647 w 3180"/>
                <a:gd name="T23" fmla="*/ 2147483647 h 1765"/>
                <a:gd name="T24" fmla="*/ 2147483647 w 3180"/>
                <a:gd name="T25" fmla="*/ 2147483647 h 1765"/>
                <a:gd name="T26" fmla="*/ 2147483647 w 3180"/>
                <a:gd name="T27" fmla="*/ 2147483647 h 1765"/>
                <a:gd name="T28" fmla="*/ 2147483647 w 3180"/>
                <a:gd name="T29" fmla="*/ 2147483647 h 1765"/>
                <a:gd name="T30" fmla="*/ 2147483647 w 3180"/>
                <a:gd name="T31" fmla="*/ 2147483647 h 1765"/>
                <a:gd name="T32" fmla="*/ 2147483647 w 3180"/>
                <a:gd name="T33" fmla="*/ 2147483647 h 1765"/>
                <a:gd name="T34" fmla="*/ 2147483647 w 3180"/>
                <a:gd name="T35" fmla="*/ 2147483647 h 1765"/>
                <a:gd name="T36" fmla="*/ 2147483647 w 3180"/>
                <a:gd name="T37" fmla="*/ 2147483647 h 1765"/>
                <a:gd name="T38" fmla="*/ 2147483647 w 3180"/>
                <a:gd name="T39" fmla="*/ 2147483647 h 1765"/>
                <a:gd name="T40" fmla="*/ 2147483647 w 3180"/>
                <a:gd name="T41" fmla="*/ 2147483647 h 1765"/>
                <a:gd name="T42" fmla="*/ 2147483647 w 3180"/>
                <a:gd name="T43" fmla="*/ 2147483647 h 1765"/>
                <a:gd name="T44" fmla="*/ 2147483647 w 3180"/>
                <a:gd name="T45" fmla="*/ 2147483647 h 1765"/>
                <a:gd name="T46" fmla="*/ 2147483647 w 3180"/>
                <a:gd name="T47" fmla="*/ 2147483647 h 1765"/>
                <a:gd name="T48" fmla="*/ 2147483647 w 3180"/>
                <a:gd name="T49" fmla="*/ 2147483647 h 1765"/>
                <a:gd name="T50" fmla="*/ 2147483647 w 3180"/>
                <a:gd name="T51" fmla="*/ 2147483647 h 1765"/>
                <a:gd name="T52" fmla="*/ 2147483647 w 3180"/>
                <a:gd name="T53" fmla="*/ 2147483647 h 1765"/>
                <a:gd name="T54" fmla="*/ 2147483647 w 3180"/>
                <a:gd name="T55" fmla="*/ 2147483647 h 1765"/>
                <a:gd name="T56" fmla="*/ 2147483647 w 3180"/>
                <a:gd name="T57" fmla="*/ 2147483647 h 1765"/>
                <a:gd name="T58" fmla="*/ 2147483647 w 3180"/>
                <a:gd name="T59" fmla="*/ 2147483647 h 1765"/>
                <a:gd name="T60" fmla="*/ 2147483647 w 3180"/>
                <a:gd name="T61" fmla="*/ 2147483647 h 1765"/>
                <a:gd name="T62" fmla="*/ 2147483647 w 3180"/>
                <a:gd name="T63" fmla="*/ 2147483647 h 1765"/>
                <a:gd name="T64" fmla="*/ 2147483647 w 3180"/>
                <a:gd name="T65" fmla="*/ 2147483647 h 1765"/>
                <a:gd name="T66" fmla="*/ 2147483647 w 3180"/>
                <a:gd name="T67" fmla="*/ 2147483647 h 1765"/>
                <a:gd name="T68" fmla="*/ 2147483647 w 3180"/>
                <a:gd name="T69" fmla="*/ 2147483647 h 1765"/>
                <a:gd name="T70" fmla="*/ 2147483647 w 3180"/>
                <a:gd name="T71" fmla="*/ 2147483647 h 1765"/>
                <a:gd name="T72" fmla="*/ 2147483647 w 3180"/>
                <a:gd name="T73" fmla="*/ 2147483647 h 1765"/>
                <a:gd name="T74" fmla="*/ 2147483647 w 3180"/>
                <a:gd name="T75" fmla="*/ 2147483647 h 1765"/>
                <a:gd name="T76" fmla="*/ 2147483647 w 3180"/>
                <a:gd name="T77" fmla="*/ 2147483647 h 1765"/>
                <a:gd name="T78" fmla="*/ 2147483647 w 3180"/>
                <a:gd name="T79" fmla="*/ 2147483647 h 1765"/>
                <a:gd name="T80" fmla="*/ 2147483647 w 3180"/>
                <a:gd name="T81" fmla="*/ 2147483647 h 1765"/>
                <a:gd name="T82" fmla="*/ 2147483647 w 3180"/>
                <a:gd name="T83" fmla="*/ 2147483647 h 1765"/>
                <a:gd name="T84" fmla="*/ 2147483647 w 3180"/>
                <a:gd name="T85" fmla="*/ 2147483647 h 1765"/>
                <a:gd name="T86" fmla="*/ 2147483647 w 3180"/>
                <a:gd name="T87" fmla="*/ 2147483647 h 1765"/>
                <a:gd name="T88" fmla="*/ 2147483647 w 3180"/>
                <a:gd name="T89" fmla="*/ 2147483647 h 1765"/>
                <a:gd name="T90" fmla="*/ 2147483647 w 3180"/>
                <a:gd name="T91" fmla="*/ 2147483647 h 1765"/>
                <a:gd name="T92" fmla="*/ 2147483647 w 3180"/>
                <a:gd name="T93" fmla="*/ 2147483647 h 1765"/>
                <a:gd name="T94" fmla="*/ 2147483647 w 3180"/>
                <a:gd name="T95" fmla="*/ 2147483647 h 1765"/>
                <a:gd name="T96" fmla="*/ 2147483647 w 3180"/>
                <a:gd name="T97" fmla="*/ 2147483647 h 176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80"/>
                <a:gd name="T148" fmla="*/ 0 h 1765"/>
                <a:gd name="T149" fmla="*/ 3180 w 3180"/>
                <a:gd name="T150" fmla="*/ 1765 h 176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80" h="1765">
                  <a:moveTo>
                    <a:pt x="0" y="0"/>
                  </a:moveTo>
                  <a:lnTo>
                    <a:pt x="26" y="0"/>
                  </a:lnTo>
                  <a:lnTo>
                    <a:pt x="26" y="11"/>
                  </a:lnTo>
                  <a:lnTo>
                    <a:pt x="130" y="11"/>
                  </a:lnTo>
                  <a:lnTo>
                    <a:pt x="130" y="21"/>
                  </a:lnTo>
                  <a:lnTo>
                    <a:pt x="147" y="21"/>
                  </a:lnTo>
                  <a:lnTo>
                    <a:pt x="147" y="27"/>
                  </a:lnTo>
                  <a:lnTo>
                    <a:pt x="166" y="27"/>
                  </a:lnTo>
                  <a:lnTo>
                    <a:pt x="166" y="46"/>
                  </a:lnTo>
                  <a:lnTo>
                    <a:pt x="175" y="46"/>
                  </a:lnTo>
                  <a:lnTo>
                    <a:pt x="175" y="72"/>
                  </a:lnTo>
                  <a:lnTo>
                    <a:pt x="186" y="72"/>
                  </a:lnTo>
                  <a:lnTo>
                    <a:pt x="186" y="99"/>
                  </a:lnTo>
                  <a:lnTo>
                    <a:pt x="194" y="99"/>
                  </a:lnTo>
                  <a:lnTo>
                    <a:pt x="194" y="154"/>
                  </a:lnTo>
                  <a:lnTo>
                    <a:pt x="205" y="154"/>
                  </a:lnTo>
                  <a:lnTo>
                    <a:pt x="205" y="165"/>
                  </a:lnTo>
                  <a:lnTo>
                    <a:pt x="214" y="165"/>
                  </a:lnTo>
                  <a:lnTo>
                    <a:pt x="214" y="179"/>
                  </a:lnTo>
                  <a:lnTo>
                    <a:pt x="223" y="179"/>
                  </a:lnTo>
                  <a:lnTo>
                    <a:pt x="223" y="190"/>
                  </a:lnTo>
                  <a:lnTo>
                    <a:pt x="266" y="190"/>
                  </a:lnTo>
                  <a:lnTo>
                    <a:pt x="266" y="207"/>
                  </a:lnTo>
                  <a:lnTo>
                    <a:pt x="290" y="207"/>
                  </a:lnTo>
                  <a:lnTo>
                    <a:pt x="290" y="209"/>
                  </a:lnTo>
                  <a:lnTo>
                    <a:pt x="315" y="209"/>
                  </a:lnTo>
                  <a:lnTo>
                    <a:pt x="315" y="264"/>
                  </a:lnTo>
                  <a:lnTo>
                    <a:pt x="324" y="264"/>
                  </a:lnTo>
                  <a:lnTo>
                    <a:pt x="324" y="289"/>
                  </a:lnTo>
                  <a:lnTo>
                    <a:pt x="335" y="289"/>
                  </a:lnTo>
                  <a:lnTo>
                    <a:pt x="335" y="359"/>
                  </a:lnTo>
                  <a:lnTo>
                    <a:pt x="341" y="359"/>
                  </a:lnTo>
                  <a:lnTo>
                    <a:pt x="341" y="388"/>
                  </a:lnTo>
                  <a:lnTo>
                    <a:pt x="357" y="388"/>
                  </a:lnTo>
                  <a:lnTo>
                    <a:pt x="357" y="399"/>
                  </a:lnTo>
                  <a:lnTo>
                    <a:pt x="370" y="399"/>
                  </a:lnTo>
                  <a:lnTo>
                    <a:pt x="370" y="416"/>
                  </a:lnTo>
                  <a:lnTo>
                    <a:pt x="404" y="416"/>
                  </a:lnTo>
                  <a:lnTo>
                    <a:pt x="404" y="426"/>
                  </a:lnTo>
                  <a:lnTo>
                    <a:pt x="415" y="426"/>
                  </a:lnTo>
                  <a:lnTo>
                    <a:pt x="415" y="443"/>
                  </a:lnTo>
                  <a:lnTo>
                    <a:pt x="426" y="443"/>
                  </a:lnTo>
                  <a:lnTo>
                    <a:pt x="426" y="452"/>
                  </a:lnTo>
                  <a:lnTo>
                    <a:pt x="454" y="452"/>
                  </a:lnTo>
                  <a:lnTo>
                    <a:pt x="454" y="460"/>
                  </a:lnTo>
                  <a:lnTo>
                    <a:pt x="482" y="460"/>
                  </a:lnTo>
                  <a:lnTo>
                    <a:pt x="482" y="475"/>
                  </a:lnTo>
                  <a:lnTo>
                    <a:pt x="491" y="475"/>
                  </a:lnTo>
                  <a:lnTo>
                    <a:pt x="491" y="517"/>
                  </a:lnTo>
                  <a:lnTo>
                    <a:pt x="497" y="517"/>
                  </a:lnTo>
                  <a:lnTo>
                    <a:pt x="497" y="570"/>
                  </a:lnTo>
                  <a:lnTo>
                    <a:pt x="506" y="570"/>
                  </a:lnTo>
                  <a:lnTo>
                    <a:pt x="506" y="602"/>
                  </a:lnTo>
                  <a:lnTo>
                    <a:pt x="510" y="602"/>
                  </a:lnTo>
                  <a:lnTo>
                    <a:pt x="510" y="652"/>
                  </a:lnTo>
                  <a:lnTo>
                    <a:pt x="519" y="652"/>
                  </a:lnTo>
                  <a:lnTo>
                    <a:pt x="519" y="661"/>
                  </a:lnTo>
                  <a:lnTo>
                    <a:pt x="527" y="661"/>
                  </a:lnTo>
                  <a:lnTo>
                    <a:pt x="527" y="680"/>
                  </a:lnTo>
                  <a:lnTo>
                    <a:pt x="538" y="680"/>
                  </a:lnTo>
                  <a:lnTo>
                    <a:pt x="538" y="690"/>
                  </a:lnTo>
                  <a:lnTo>
                    <a:pt x="555" y="690"/>
                  </a:lnTo>
                  <a:lnTo>
                    <a:pt x="555" y="699"/>
                  </a:lnTo>
                  <a:lnTo>
                    <a:pt x="564" y="699"/>
                  </a:lnTo>
                  <a:lnTo>
                    <a:pt x="564" y="705"/>
                  </a:lnTo>
                  <a:lnTo>
                    <a:pt x="590" y="705"/>
                  </a:lnTo>
                  <a:lnTo>
                    <a:pt x="590" y="716"/>
                  </a:lnTo>
                  <a:lnTo>
                    <a:pt x="640" y="716"/>
                  </a:lnTo>
                  <a:lnTo>
                    <a:pt x="640" y="733"/>
                  </a:lnTo>
                  <a:lnTo>
                    <a:pt x="648" y="733"/>
                  </a:lnTo>
                  <a:lnTo>
                    <a:pt x="648" y="760"/>
                  </a:lnTo>
                  <a:lnTo>
                    <a:pt x="657" y="760"/>
                  </a:lnTo>
                  <a:lnTo>
                    <a:pt x="657" y="766"/>
                  </a:lnTo>
                  <a:lnTo>
                    <a:pt x="668" y="766"/>
                  </a:lnTo>
                  <a:lnTo>
                    <a:pt x="668" y="832"/>
                  </a:lnTo>
                  <a:lnTo>
                    <a:pt x="677" y="832"/>
                  </a:lnTo>
                  <a:lnTo>
                    <a:pt x="677" y="851"/>
                  </a:lnTo>
                  <a:lnTo>
                    <a:pt x="685" y="851"/>
                  </a:lnTo>
                  <a:lnTo>
                    <a:pt x="685" y="866"/>
                  </a:lnTo>
                  <a:lnTo>
                    <a:pt x="696" y="866"/>
                  </a:lnTo>
                  <a:lnTo>
                    <a:pt x="696" y="906"/>
                  </a:lnTo>
                  <a:lnTo>
                    <a:pt x="715" y="906"/>
                  </a:lnTo>
                  <a:lnTo>
                    <a:pt x="715" y="914"/>
                  </a:lnTo>
                  <a:lnTo>
                    <a:pt x="724" y="914"/>
                  </a:lnTo>
                  <a:lnTo>
                    <a:pt x="724" y="923"/>
                  </a:lnTo>
                  <a:lnTo>
                    <a:pt x="741" y="923"/>
                  </a:lnTo>
                  <a:lnTo>
                    <a:pt x="741" y="931"/>
                  </a:lnTo>
                  <a:lnTo>
                    <a:pt x="759" y="931"/>
                  </a:lnTo>
                  <a:lnTo>
                    <a:pt x="759" y="942"/>
                  </a:lnTo>
                  <a:lnTo>
                    <a:pt x="769" y="942"/>
                  </a:lnTo>
                  <a:lnTo>
                    <a:pt x="769" y="954"/>
                  </a:lnTo>
                  <a:lnTo>
                    <a:pt x="778" y="954"/>
                  </a:lnTo>
                  <a:lnTo>
                    <a:pt x="778" y="961"/>
                  </a:lnTo>
                  <a:lnTo>
                    <a:pt x="798" y="961"/>
                  </a:lnTo>
                  <a:lnTo>
                    <a:pt x="798" y="969"/>
                  </a:lnTo>
                  <a:lnTo>
                    <a:pt x="804" y="969"/>
                  </a:lnTo>
                  <a:lnTo>
                    <a:pt x="804" y="980"/>
                  </a:lnTo>
                  <a:lnTo>
                    <a:pt x="819" y="980"/>
                  </a:lnTo>
                  <a:lnTo>
                    <a:pt x="819" y="984"/>
                  </a:lnTo>
                  <a:lnTo>
                    <a:pt x="826" y="984"/>
                  </a:lnTo>
                  <a:lnTo>
                    <a:pt x="826" y="1009"/>
                  </a:lnTo>
                  <a:lnTo>
                    <a:pt x="834" y="1009"/>
                  </a:lnTo>
                  <a:lnTo>
                    <a:pt x="834" y="1034"/>
                  </a:lnTo>
                  <a:lnTo>
                    <a:pt x="843" y="1034"/>
                  </a:lnTo>
                  <a:lnTo>
                    <a:pt x="843" y="1053"/>
                  </a:lnTo>
                  <a:lnTo>
                    <a:pt x="849" y="1053"/>
                  </a:lnTo>
                  <a:lnTo>
                    <a:pt x="849" y="1060"/>
                  </a:lnTo>
                  <a:lnTo>
                    <a:pt x="880" y="1060"/>
                  </a:lnTo>
                  <a:lnTo>
                    <a:pt x="880" y="1068"/>
                  </a:lnTo>
                  <a:lnTo>
                    <a:pt x="893" y="1068"/>
                  </a:lnTo>
                  <a:lnTo>
                    <a:pt x="893" y="1077"/>
                  </a:lnTo>
                  <a:lnTo>
                    <a:pt x="908" y="1077"/>
                  </a:lnTo>
                  <a:lnTo>
                    <a:pt x="908" y="1091"/>
                  </a:lnTo>
                  <a:lnTo>
                    <a:pt x="916" y="1091"/>
                  </a:lnTo>
                  <a:lnTo>
                    <a:pt x="916" y="1100"/>
                  </a:lnTo>
                  <a:lnTo>
                    <a:pt x="973" y="1100"/>
                  </a:lnTo>
                  <a:lnTo>
                    <a:pt x="973" y="1119"/>
                  </a:lnTo>
                  <a:lnTo>
                    <a:pt x="981" y="1119"/>
                  </a:lnTo>
                  <a:lnTo>
                    <a:pt x="981" y="1125"/>
                  </a:lnTo>
                  <a:lnTo>
                    <a:pt x="988" y="1125"/>
                  </a:lnTo>
                  <a:lnTo>
                    <a:pt x="988" y="1142"/>
                  </a:lnTo>
                  <a:lnTo>
                    <a:pt x="996" y="1142"/>
                  </a:lnTo>
                  <a:lnTo>
                    <a:pt x="996" y="1174"/>
                  </a:lnTo>
                  <a:lnTo>
                    <a:pt x="1001" y="1174"/>
                  </a:lnTo>
                  <a:lnTo>
                    <a:pt x="1001" y="1191"/>
                  </a:lnTo>
                  <a:lnTo>
                    <a:pt x="1012" y="1191"/>
                  </a:lnTo>
                  <a:lnTo>
                    <a:pt x="1012" y="1195"/>
                  </a:lnTo>
                  <a:lnTo>
                    <a:pt x="1020" y="1195"/>
                  </a:lnTo>
                  <a:lnTo>
                    <a:pt x="1020" y="1210"/>
                  </a:lnTo>
                  <a:lnTo>
                    <a:pt x="1029" y="1210"/>
                  </a:lnTo>
                  <a:lnTo>
                    <a:pt x="1029" y="1218"/>
                  </a:lnTo>
                  <a:lnTo>
                    <a:pt x="1035" y="1218"/>
                  </a:lnTo>
                  <a:lnTo>
                    <a:pt x="1035" y="1222"/>
                  </a:lnTo>
                  <a:lnTo>
                    <a:pt x="1057" y="1222"/>
                  </a:lnTo>
                  <a:lnTo>
                    <a:pt x="1057" y="1235"/>
                  </a:lnTo>
                  <a:lnTo>
                    <a:pt x="1113" y="1235"/>
                  </a:lnTo>
                  <a:lnTo>
                    <a:pt x="1113" y="1239"/>
                  </a:lnTo>
                  <a:lnTo>
                    <a:pt x="1139" y="1239"/>
                  </a:lnTo>
                  <a:lnTo>
                    <a:pt x="1139" y="1252"/>
                  </a:lnTo>
                  <a:lnTo>
                    <a:pt x="1150" y="1252"/>
                  </a:lnTo>
                  <a:lnTo>
                    <a:pt x="1150" y="1296"/>
                  </a:lnTo>
                  <a:lnTo>
                    <a:pt x="1159" y="1296"/>
                  </a:lnTo>
                  <a:lnTo>
                    <a:pt x="1159" y="1324"/>
                  </a:lnTo>
                  <a:lnTo>
                    <a:pt x="1178" y="1324"/>
                  </a:lnTo>
                  <a:lnTo>
                    <a:pt x="1178" y="1336"/>
                  </a:lnTo>
                  <a:lnTo>
                    <a:pt x="1185" y="1336"/>
                  </a:lnTo>
                  <a:lnTo>
                    <a:pt x="1185" y="1345"/>
                  </a:lnTo>
                  <a:lnTo>
                    <a:pt x="1215" y="1345"/>
                  </a:lnTo>
                  <a:lnTo>
                    <a:pt x="1215" y="1353"/>
                  </a:lnTo>
                  <a:lnTo>
                    <a:pt x="1299" y="1353"/>
                  </a:lnTo>
                  <a:lnTo>
                    <a:pt x="1299" y="1360"/>
                  </a:lnTo>
                  <a:lnTo>
                    <a:pt x="1306" y="1360"/>
                  </a:lnTo>
                  <a:lnTo>
                    <a:pt x="1306" y="1381"/>
                  </a:lnTo>
                  <a:lnTo>
                    <a:pt x="1316" y="1381"/>
                  </a:lnTo>
                  <a:lnTo>
                    <a:pt x="1316" y="1408"/>
                  </a:lnTo>
                  <a:lnTo>
                    <a:pt x="1325" y="1408"/>
                  </a:lnTo>
                  <a:lnTo>
                    <a:pt x="1325" y="1412"/>
                  </a:lnTo>
                  <a:lnTo>
                    <a:pt x="1345" y="1412"/>
                  </a:lnTo>
                  <a:lnTo>
                    <a:pt x="1345" y="1421"/>
                  </a:lnTo>
                  <a:lnTo>
                    <a:pt x="1377" y="1421"/>
                  </a:lnTo>
                  <a:lnTo>
                    <a:pt x="1377" y="1433"/>
                  </a:lnTo>
                  <a:lnTo>
                    <a:pt x="1450" y="1433"/>
                  </a:lnTo>
                  <a:lnTo>
                    <a:pt x="1450" y="1459"/>
                  </a:lnTo>
                  <a:lnTo>
                    <a:pt x="1483" y="1459"/>
                  </a:lnTo>
                  <a:lnTo>
                    <a:pt x="1483" y="1490"/>
                  </a:lnTo>
                  <a:lnTo>
                    <a:pt x="1494" y="1490"/>
                  </a:lnTo>
                  <a:lnTo>
                    <a:pt x="1494" y="1505"/>
                  </a:lnTo>
                  <a:lnTo>
                    <a:pt x="1502" y="1505"/>
                  </a:lnTo>
                  <a:lnTo>
                    <a:pt x="1502" y="1522"/>
                  </a:lnTo>
                  <a:lnTo>
                    <a:pt x="1585" y="1522"/>
                  </a:lnTo>
                  <a:lnTo>
                    <a:pt x="1585" y="1545"/>
                  </a:lnTo>
                  <a:lnTo>
                    <a:pt x="1623" y="1545"/>
                  </a:lnTo>
                  <a:lnTo>
                    <a:pt x="1623" y="1554"/>
                  </a:lnTo>
                  <a:lnTo>
                    <a:pt x="1725" y="1554"/>
                  </a:lnTo>
                  <a:lnTo>
                    <a:pt x="1725" y="1571"/>
                  </a:lnTo>
                  <a:lnTo>
                    <a:pt x="1751" y="1571"/>
                  </a:lnTo>
                  <a:lnTo>
                    <a:pt x="1751" y="1577"/>
                  </a:lnTo>
                  <a:lnTo>
                    <a:pt x="1799" y="1577"/>
                  </a:lnTo>
                  <a:lnTo>
                    <a:pt x="1799" y="1583"/>
                  </a:lnTo>
                  <a:lnTo>
                    <a:pt x="1827" y="1583"/>
                  </a:lnTo>
                  <a:lnTo>
                    <a:pt x="1827" y="1602"/>
                  </a:lnTo>
                  <a:lnTo>
                    <a:pt x="1853" y="1602"/>
                  </a:lnTo>
                  <a:lnTo>
                    <a:pt x="1853" y="1611"/>
                  </a:lnTo>
                  <a:lnTo>
                    <a:pt x="1898" y="1611"/>
                  </a:lnTo>
                  <a:lnTo>
                    <a:pt x="1898" y="1626"/>
                  </a:lnTo>
                  <a:lnTo>
                    <a:pt x="1965" y="1626"/>
                  </a:lnTo>
                  <a:lnTo>
                    <a:pt x="1965" y="1661"/>
                  </a:lnTo>
                  <a:lnTo>
                    <a:pt x="2136" y="1661"/>
                  </a:lnTo>
                  <a:lnTo>
                    <a:pt x="2136" y="1680"/>
                  </a:lnTo>
                  <a:lnTo>
                    <a:pt x="2309" y="1680"/>
                  </a:lnTo>
                  <a:lnTo>
                    <a:pt x="2309" y="1697"/>
                  </a:lnTo>
                  <a:lnTo>
                    <a:pt x="2456" y="1697"/>
                  </a:lnTo>
                  <a:lnTo>
                    <a:pt x="2456" y="1718"/>
                  </a:lnTo>
                  <a:lnTo>
                    <a:pt x="2934" y="1718"/>
                  </a:lnTo>
                  <a:lnTo>
                    <a:pt x="2934" y="1765"/>
                  </a:lnTo>
                  <a:lnTo>
                    <a:pt x="3180" y="1765"/>
                  </a:lnTo>
                </a:path>
              </a:pathLst>
            </a:custGeom>
            <a:noFill/>
            <a:ln w="254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342900" eaLnBrk="0" fontAlgn="base" hangingPunct="0">
                <a:spcBef>
                  <a:spcPct val="50000"/>
                </a:spcBef>
                <a:spcAft>
                  <a:spcPct val="0"/>
                </a:spcAft>
              </a:pPr>
              <a:endParaRPr lang="de-CH" sz="1350" dirty="0">
                <a:solidFill>
                  <a:srgbClr val="731448"/>
                </a:solidFill>
                <a:latin typeface="Arial"/>
              </a:endParaRPr>
            </a:p>
          </p:txBody>
        </p:sp>
        <p:grpSp>
          <p:nvGrpSpPr>
            <p:cNvPr id="48" name="Group 4"/>
            <p:cNvGrpSpPr/>
            <p:nvPr/>
          </p:nvGrpSpPr>
          <p:grpSpPr>
            <a:xfrm>
              <a:off x="673212" y="1268698"/>
              <a:ext cx="257803" cy="3822862"/>
              <a:chOff x="735225" y="922349"/>
              <a:chExt cx="257803" cy="3822862"/>
            </a:xfrm>
          </p:grpSpPr>
          <p:sp>
            <p:nvSpPr>
              <p:cNvPr id="92" name="TextBox 754"/>
              <p:cNvSpPr txBox="1">
                <a:spLocks noChangeArrowheads="1"/>
              </p:cNvSpPr>
              <p:nvPr/>
            </p:nvSpPr>
            <p:spPr bwMode="auto">
              <a:xfrm>
                <a:off x="735225" y="4523104"/>
                <a:ext cx="257803"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342900" eaLnBrk="1" fontAlgn="base" hangingPunct="1">
                  <a:spcBef>
                    <a:spcPct val="0"/>
                  </a:spcBef>
                  <a:spcAft>
                    <a:spcPct val="0"/>
                  </a:spcAft>
                </a:pPr>
                <a:r>
                  <a:rPr lang="de-CH" sz="1050" b="1" dirty="0">
                    <a:solidFill>
                      <a:srgbClr val="000000"/>
                    </a:solidFill>
                    <a:latin typeface="Imago" panose="02000500060000020004" pitchFamily="2" charset="0"/>
                  </a:rPr>
                  <a:t>0,0</a:t>
                </a:r>
              </a:p>
            </p:txBody>
          </p:sp>
          <p:sp>
            <p:nvSpPr>
              <p:cNvPr id="93" name="TextBox 755"/>
              <p:cNvSpPr txBox="1">
                <a:spLocks noChangeArrowheads="1"/>
              </p:cNvSpPr>
              <p:nvPr/>
            </p:nvSpPr>
            <p:spPr bwMode="auto">
              <a:xfrm>
                <a:off x="735225" y="3849174"/>
                <a:ext cx="257803"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342900" eaLnBrk="1" fontAlgn="base" hangingPunct="1">
                  <a:spcBef>
                    <a:spcPct val="0"/>
                  </a:spcBef>
                  <a:spcAft>
                    <a:spcPct val="0"/>
                  </a:spcAft>
                </a:pPr>
                <a:r>
                  <a:rPr lang="de-CH" sz="1050" b="1" dirty="0">
                    <a:solidFill>
                      <a:srgbClr val="000000"/>
                    </a:solidFill>
                    <a:latin typeface="Imago" panose="02000500060000020004" pitchFamily="2" charset="0"/>
                  </a:rPr>
                  <a:t>0,2</a:t>
                </a:r>
              </a:p>
            </p:txBody>
          </p:sp>
          <p:sp>
            <p:nvSpPr>
              <p:cNvPr id="94" name="TextBox 756"/>
              <p:cNvSpPr txBox="1">
                <a:spLocks noChangeArrowheads="1"/>
              </p:cNvSpPr>
              <p:nvPr/>
            </p:nvSpPr>
            <p:spPr bwMode="auto">
              <a:xfrm>
                <a:off x="735225" y="3125004"/>
                <a:ext cx="257803"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342900" eaLnBrk="1" fontAlgn="base" hangingPunct="1">
                  <a:spcBef>
                    <a:spcPct val="0"/>
                  </a:spcBef>
                  <a:spcAft>
                    <a:spcPct val="0"/>
                  </a:spcAft>
                </a:pPr>
                <a:r>
                  <a:rPr lang="de-CH" sz="1050" b="1" dirty="0">
                    <a:solidFill>
                      <a:srgbClr val="000000"/>
                    </a:solidFill>
                    <a:latin typeface="Imago" panose="02000500060000020004" pitchFamily="2" charset="0"/>
                  </a:rPr>
                  <a:t>0,4</a:t>
                </a:r>
              </a:p>
            </p:txBody>
          </p:sp>
          <p:sp>
            <p:nvSpPr>
              <p:cNvPr id="95" name="TextBox 757"/>
              <p:cNvSpPr txBox="1">
                <a:spLocks noChangeArrowheads="1"/>
              </p:cNvSpPr>
              <p:nvPr/>
            </p:nvSpPr>
            <p:spPr bwMode="auto">
              <a:xfrm>
                <a:off x="735225" y="2400832"/>
                <a:ext cx="257803"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342900" eaLnBrk="1" fontAlgn="base" hangingPunct="1">
                  <a:spcBef>
                    <a:spcPct val="0"/>
                  </a:spcBef>
                  <a:spcAft>
                    <a:spcPct val="0"/>
                  </a:spcAft>
                </a:pPr>
                <a:r>
                  <a:rPr lang="de-CH" sz="1050" b="1" dirty="0">
                    <a:solidFill>
                      <a:srgbClr val="000000"/>
                    </a:solidFill>
                    <a:latin typeface="Imago" panose="02000500060000020004" pitchFamily="2" charset="0"/>
                  </a:rPr>
                  <a:t>0,6</a:t>
                </a:r>
              </a:p>
            </p:txBody>
          </p:sp>
          <p:sp>
            <p:nvSpPr>
              <p:cNvPr id="96" name="TextBox 758"/>
              <p:cNvSpPr txBox="1">
                <a:spLocks noChangeArrowheads="1"/>
              </p:cNvSpPr>
              <p:nvPr/>
            </p:nvSpPr>
            <p:spPr bwMode="auto">
              <a:xfrm>
                <a:off x="735225" y="1676663"/>
                <a:ext cx="257803"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342900" eaLnBrk="1" fontAlgn="base" hangingPunct="1">
                  <a:spcBef>
                    <a:spcPct val="0"/>
                  </a:spcBef>
                  <a:spcAft>
                    <a:spcPct val="0"/>
                  </a:spcAft>
                </a:pPr>
                <a:r>
                  <a:rPr lang="de-CH" sz="1050" b="1" dirty="0">
                    <a:solidFill>
                      <a:srgbClr val="000000"/>
                    </a:solidFill>
                    <a:latin typeface="Imago" panose="02000500060000020004" pitchFamily="2" charset="0"/>
                  </a:rPr>
                  <a:t>0,8</a:t>
                </a:r>
              </a:p>
            </p:txBody>
          </p:sp>
          <p:sp>
            <p:nvSpPr>
              <p:cNvPr id="97" name="TextBox 759"/>
              <p:cNvSpPr txBox="1">
                <a:spLocks noChangeArrowheads="1"/>
              </p:cNvSpPr>
              <p:nvPr/>
            </p:nvSpPr>
            <p:spPr bwMode="auto">
              <a:xfrm>
                <a:off x="735225" y="922349"/>
                <a:ext cx="257803"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342900" eaLnBrk="1" fontAlgn="base" hangingPunct="1">
                  <a:spcBef>
                    <a:spcPct val="0"/>
                  </a:spcBef>
                  <a:spcAft>
                    <a:spcPct val="0"/>
                  </a:spcAft>
                </a:pPr>
                <a:r>
                  <a:rPr lang="de-CH" sz="1050" b="1" dirty="0">
                    <a:solidFill>
                      <a:srgbClr val="000000"/>
                    </a:solidFill>
                    <a:latin typeface="Imago" panose="02000500060000020004" pitchFamily="2" charset="0"/>
                  </a:rPr>
                  <a:t>1,0</a:t>
                </a:r>
              </a:p>
            </p:txBody>
          </p:sp>
        </p:grpSp>
        <p:grpSp>
          <p:nvGrpSpPr>
            <p:cNvPr id="49" name="Group 1653"/>
            <p:cNvGrpSpPr/>
            <p:nvPr/>
          </p:nvGrpSpPr>
          <p:grpSpPr>
            <a:xfrm>
              <a:off x="1083554" y="5093219"/>
              <a:ext cx="7815741" cy="222107"/>
              <a:chOff x="967442" y="5103120"/>
              <a:chExt cx="7815741" cy="222107"/>
            </a:xfrm>
          </p:grpSpPr>
          <p:sp>
            <p:nvSpPr>
              <p:cNvPr id="76" name="TextBox 760"/>
              <p:cNvSpPr txBox="1">
                <a:spLocks noChangeArrowheads="1"/>
              </p:cNvSpPr>
              <p:nvPr/>
            </p:nvSpPr>
            <p:spPr bwMode="auto">
              <a:xfrm>
                <a:off x="967442" y="5103120"/>
                <a:ext cx="103563"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1050" b="1" dirty="0">
                    <a:solidFill>
                      <a:srgbClr val="000000"/>
                    </a:solidFill>
                    <a:latin typeface="Imago" panose="02000500060000020004" pitchFamily="2" charset="0"/>
                  </a:rPr>
                  <a:t>0</a:t>
                </a:r>
              </a:p>
            </p:txBody>
          </p:sp>
          <p:sp>
            <p:nvSpPr>
              <p:cNvPr id="77" name="TextBox 761"/>
              <p:cNvSpPr txBox="1">
                <a:spLocks noChangeArrowheads="1"/>
              </p:cNvSpPr>
              <p:nvPr/>
            </p:nvSpPr>
            <p:spPr bwMode="auto">
              <a:xfrm>
                <a:off x="1487639" y="5103120"/>
                <a:ext cx="103563"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1050" b="1" dirty="0">
                    <a:solidFill>
                      <a:srgbClr val="000000"/>
                    </a:solidFill>
                    <a:latin typeface="Imago" panose="02000500060000020004" pitchFamily="2" charset="0"/>
                  </a:rPr>
                  <a:t>2</a:t>
                </a:r>
              </a:p>
            </p:txBody>
          </p:sp>
          <p:sp>
            <p:nvSpPr>
              <p:cNvPr id="78" name="TextBox 762"/>
              <p:cNvSpPr txBox="1">
                <a:spLocks noChangeArrowheads="1"/>
              </p:cNvSpPr>
              <p:nvPr/>
            </p:nvSpPr>
            <p:spPr bwMode="auto">
              <a:xfrm>
                <a:off x="1991298" y="5103120"/>
                <a:ext cx="103563"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1050" b="1" dirty="0">
                    <a:solidFill>
                      <a:srgbClr val="000000"/>
                    </a:solidFill>
                    <a:latin typeface="Imago" panose="02000500060000020004" pitchFamily="2" charset="0"/>
                  </a:rPr>
                  <a:t>4</a:t>
                </a:r>
              </a:p>
            </p:txBody>
          </p:sp>
          <p:sp>
            <p:nvSpPr>
              <p:cNvPr id="79" name="TextBox 763"/>
              <p:cNvSpPr txBox="1">
                <a:spLocks noChangeArrowheads="1"/>
              </p:cNvSpPr>
              <p:nvPr/>
            </p:nvSpPr>
            <p:spPr bwMode="auto">
              <a:xfrm>
                <a:off x="2513342" y="5103120"/>
                <a:ext cx="103563"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1050" b="1" dirty="0">
                    <a:solidFill>
                      <a:srgbClr val="000000"/>
                    </a:solidFill>
                    <a:latin typeface="Imago" panose="02000500060000020004" pitchFamily="2" charset="0"/>
                  </a:rPr>
                  <a:t>6</a:t>
                </a:r>
              </a:p>
            </p:txBody>
          </p:sp>
          <p:sp>
            <p:nvSpPr>
              <p:cNvPr id="80" name="TextBox 764"/>
              <p:cNvSpPr txBox="1">
                <a:spLocks noChangeArrowheads="1"/>
              </p:cNvSpPr>
              <p:nvPr/>
            </p:nvSpPr>
            <p:spPr bwMode="auto">
              <a:xfrm>
                <a:off x="3020313" y="5103120"/>
                <a:ext cx="103563"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1050" b="1" dirty="0">
                    <a:solidFill>
                      <a:srgbClr val="000000"/>
                    </a:solidFill>
                    <a:latin typeface="Imago" panose="02000500060000020004" pitchFamily="2" charset="0"/>
                  </a:rPr>
                  <a:t>8</a:t>
                </a:r>
              </a:p>
            </p:txBody>
          </p:sp>
          <p:sp>
            <p:nvSpPr>
              <p:cNvPr id="81" name="TextBox 765"/>
              <p:cNvSpPr txBox="1">
                <a:spLocks noChangeArrowheads="1"/>
              </p:cNvSpPr>
              <p:nvPr/>
            </p:nvSpPr>
            <p:spPr bwMode="auto">
              <a:xfrm>
                <a:off x="3464286" y="5103120"/>
                <a:ext cx="207124"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1050" b="1" dirty="0">
                    <a:solidFill>
                      <a:srgbClr val="000000"/>
                    </a:solidFill>
                    <a:latin typeface="Imago" panose="02000500060000020004" pitchFamily="2" charset="0"/>
                  </a:rPr>
                  <a:t>10</a:t>
                </a:r>
              </a:p>
            </p:txBody>
          </p:sp>
          <p:sp>
            <p:nvSpPr>
              <p:cNvPr id="82" name="TextBox 766"/>
              <p:cNvSpPr txBox="1">
                <a:spLocks noChangeArrowheads="1"/>
              </p:cNvSpPr>
              <p:nvPr/>
            </p:nvSpPr>
            <p:spPr bwMode="auto">
              <a:xfrm>
                <a:off x="3998554" y="5103120"/>
                <a:ext cx="207124"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1050" b="1" dirty="0">
                    <a:solidFill>
                      <a:srgbClr val="000000"/>
                    </a:solidFill>
                    <a:latin typeface="Imago" panose="02000500060000020004" pitchFamily="2" charset="0"/>
                  </a:rPr>
                  <a:t>12</a:t>
                </a:r>
              </a:p>
            </p:txBody>
          </p:sp>
          <p:sp>
            <p:nvSpPr>
              <p:cNvPr id="83" name="TextBox 767"/>
              <p:cNvSpPr txBox="1">
                <a:spLocks noChangeArrowheads="1"/>
              </p:cNvSpPr>
              <p:nvPr/>
            </p:nvSpPr>
            <p:spPr bwMode="auto">
              <a:xfrm>
                <a:off x="4488444" y="5103120"/>
                <a:ext cx="207124"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1050" b="1" dirty="0">
                    <a:solidFill>
                      <a:srgbClr val="000000"/>
                    </a:solidFill>
                    <a:latin typeface="Imago" panose="02000500060000020004" pitchFamily="2" charset="0"/>
                  </a:rPr>
                  <a:t>14</a:t>
                </a:r>
              </a:p>
            </p:txBody>
          </p:sp>
          <p:sp>
            <p:nvSpPr>
              <p:cNvPr id="84" name="TextBox 768"/>
              <p:cNvSpPr txBox="1">
                <a:spLocks noChangeArrowheads="1"/>
              </p:cNvSpPr>
              <p:nvPr/>
            </p:nvSpPr>
            <p:spPr bwMode="auto">
              <a:xfrm>
                <a:off x="4994672" y="5103120"/>
                <a:ext cx="207124"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1050" b="1" dirty="0">
                    <a:solidFill>
                      <a:srgbClr val="000000"/>
                    </a:solidFill>
                    <a:latin typeface="Imago" panose="02000500060000020004" pitchFamily="2" charset="0"/>
                  </a:rPr>
                  <a:t>16</a:t>
                </a:r>
              </a:p>
            </p:txBody>
          </p:sp>
          <p:sp>
            <p:nvSpPr>
              <p:cNvPr id="85" name="TextBox 769"/>
              <p:cNvSpPr txBox="1">
                <a:spLocks noChangeArrowheads="1"/>
              </p:cNvSpPr>
              <p:nvPr/>
            </p:nvSpPr>
            <p:spPr bwMode="auto">
              <a:xfrm>
                <a:off x="5510348" y="5103120"/>
                <a:ext cx="207124"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1050" b="1" dirty="0">
                    <a:solidFill>
                      <a:srgbClr val="000000"/>
                    </a:solidFill>
                    <a:latin typeface="Imago" panose="02000500060000020004" pitchFamily="2" charset="0"/>
                  </a:rPr>
                  <a:t>18</a:t>
                </a:r>
              </a:p>
            </p:txBody>
          </p:sp>
          <p:sp>
            <p:nvSpPr>
              <p:cNvPr id="86" name="TextBox 770"/>
              <p:cNvSpPr txBox="1">
                <a:spLocks noChangeArrowheads="1"/>
              </p:cNvSpPr>
              <p:nvPr/>
            </p:nvSpPr>
            <p:spPr bwMode="auto">
              <a:xfrm>
                <a:off x="6016576" y="5103120"/>
                <a:ext cx="207124"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1050" b="1" dirty="0">
                    <a:solidFill>
                      <a:srgbClr val="000000"/>
                    </a:solidFill>
                    <a:latin typeface="Imago" panose="02000500060000020004" pitchFamily="2" charset="0"/>
                  </a:rPr>
                  <a:t>20</a:t>
                </a:r>
              </a:p>
            </p:txBody>
          </p:sp>
          <p:sp>
            <p:nvSpPr>
              <p:cNvPr id="87" name="TextBox 771"/>
              <p:cNvSpPr txBox="1">
                <a:spLocks noChangeArrowheads="1"/>
              </p:cNvSpPr>
              <p:nvPr/>
            </p:nvSpPr>
            <p:spPr bwMode="auto">
              <a:xfrm>
                <a:off x="6536029" y="5103120"/>
                <a:ext cx="207124"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1050" b="1" dirty="0">
                    <a:solidFill>
                      <a:srgbClr val="000000"/>
                    </a:solidFill>
                    <a:latin typeface="Imago" panose="02000500060000020004" pitchFamily="2" charset="0"/>
                  </a:rPr>
                  <a:t>22</a:t>
                </a:r>
              </a:p>
            </p:txBody>
          </p:sp>
          <p:sp>
            <p:nvSpPr>
              <p:cNvPr id="88" name="TextBox 772"/>
              <p:cNvSpPr txBox="1">
                <a:spLocks noChangeArrowheads="1"/>
              </p:cNvSpPr>
              <p:nvPr/>
            </p:nvSpPr>
            <p:spPr bwMode="auto">
              <a:xfrm>
                <a:off x="7042257" y="5103120"/>
                <a:ext cx="207124"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1050" b="1" dirty="0">
                    <a:solidFill>
                      <a:srgbClr val="000000"/>
                    </a:solidFill>
                    <a:latin typeface="Imago" panose="02000500060000020004" pitchFamily="2" charset="0"/>
                  </a:rPr>
                  <a:t>24</a:t>
                </a:r>
              </a:p>
            </p:txBody>
          </p:sp>
          <p:sp>
            <p:nvSpPr>
              <p:cNvPr id="89" name="TextBox 773"/>
              <p:cNvSpPr txBox="1">
                <a:spLocks noChangeArrowheads="1"/>
              </p:cNvSpPr>
              <p:nvPr/>
            </p:nvSpPr>
            <p:spPr bwMode="auto">
              <a:xfrm>
                <a:off x="7548488" y="5103120"/>
                <a:ext cx="207124"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1050" b="1" dirty="0">
                    <a:solidFill>
                      <a:srgbClr val="000000"/>
                    </a:solidFill>
                    <a:latin typeface="Imago" panose="02000500060000020004" pitchFamily="2" charset="0"/>
                  </a:rPr>
                  <a:t>26</a:t>
                </a:r>
              </a:p>
            </p:txBody>
          </p:sp>
          <p:sp>
            <p:nvSpPr>
              <p:cNvPr id="90" name="TextBox 774"/>
              <p:cNvSpPr txBox="1">
                <a:spLocks noChangeArrowheads="1"/>
              </p:cNvSpPr>
              <p:nvPr/>
            </p:nvSpPr>
            <p:spPr bwMode="auto">
              <a:xfrm>
                <a:off x="8054716" y="5103120"/>
                <a:ext cx="207124"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1050" b="1" dirty="0">
                    <a:solidFill>
                      <a:srgbClr val="000000"/>
                    </a:solidFill>
                    <a:latin typeface="Imago" panose="02000500060000020004" pitchFamily="2" charset="0"/>
                  </a:rPr>
                  <a:t>28</a:t>
                </a:r>
              </a:p>
            </p:txBody>
          </p:sp>
          <p:sp>
            <p:nvSpPr>
              <p:cNvPr id="91" name="TextBox 775"/>
              <p:cNvSpPr txBox="1">
                <a:spLocks noChangeArrowheads="1"/>
              </p:cNvSpPr>
              <p:nvPr/>
            </p:nvSpPr>
            <p:spPr bwMode="auto">
              <a:xfrm>
                <a:off x="8576059" y="5103120"/>
                <a:ext cx="207124" cy="22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342900" eaLnBrk="1" fontAlgn="base" hangingPunct="1">
                  <a:spcBef>
                    <a:spcPct val="0"/>
                  </a:spcBef>
                  <a:spcAft>
                    <a:spcPct val="0"/>
                  </a:spcAft>
                </a:pPr>
                <a:r>
                  <a:rPr lang="de-CH" sz="1050" b="1" dirty="0">
                    <a:solidFill>
                      <a:srgbClr val="000000"/>
                    </a:solidFill>
                    <a:latin typeface="Imago" panose="02000500060000020004" pitchFamily="2" charset="0"/>
                  </a:rPr>
                  <a:t>30</a:t>
                </a:r>
              </a:p>
            </p:txBody>
          </p:sp>
        </p:grpSp>
        <p:grpSp>
          <p:nvGrpSpPr>
            <p:cNvPr id="50" name="Group 1654"/>
            <p:cNvGrpSpPr/>
            <p:nvPr/>
          </p:nvGrpSpPr>
          <p:grpSpPr>
            <a:xfrm>
              <a:off x="987682" y="1355023"/>
              <a:ext cx="7815697" cy="3720464"/>
              <a:chOff x="987682" y="1452008"/>
              <a:chExt cx="7815697" cy="3720464"/>
            </a:xfrm>
          </p:grpSpPr>
          <p:grpSp>
            <p:nvGrpSpPr>
              <p:cNvPr id="51" name="Group 1655"/>
              <p:cNvGrpSpPr/>
              <p:nvPr/>
            </p:nvGrpSpPr>
            <p:grpSpPr>
              <a:xfrm>
                <a:off x="1122419" y="5054423"/>
                <a:ext cx="7675907" cy="118049"/>
                <a:chOff x="1122419" y="5054423"/>
                <a:chExt cx="7675907" cy="118049"/>
              </a:xfrm>
            </p:grpSpPr>
            <p:sp>
              <p:nvSpPr>
                <p:cNvPr id="60" name="Line 20"/>
                <p:cNvSpPr>
                  <a:spLocks noChangeShapeType="1"/>
                </p:cNvSpPr>
                <p:nvPr/>
              </p:nvSpPr>
              <p:spPr bwMode="auto">
                <a:xfrm>
                  <a:off x="8798326" y="5054423"/>
                  <a:ext cx="0" cy="118049"/>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sp>
              <p:nvSpPr>
                <p:cNvPr id="61" name="Line 21"/>
                <p:cNvSpPr>
                  <a:spLocks noChangeShapeType="1"/>
                </p:cNvSpPr>
                <p:nvPr/>
              </p:nvSpPr>
              <p:spPr bwMode="auto">
                <a:xfrm>
                  <a:off x="8288137" y="5054423"/>
                  <a:ext cx="0" cy="118049"/>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sp>
              <p:nvSpPr>
                <p:cNvPr id="62" name="Line 22"/>
                <p:cNvSpPr>
                  <a:spLocks noChangeShapeType="1"/>
                </p:cNvSpPr>
                <p:nvPr/>
              </p:nvSpPr>
              <p:spPr bwMode="auto">
                <a:xfrm>
                  <a:off x="7777949" y="5054423"/>
                  <a:ext cx="0" cy="118049"/>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sp>
              <p:nvSpPr>
                <p:cNvPr id="63" name="Line 23"/>
                <p:cNvSpPr>
                  <a:spLocks noChangeShapeType="1"/>
                </p:cNvSpPr>
                <p:nvPr/>
              </p:nvSpPr>
              <p:spPr bwMode="auto">
                <a:xfrm>
                  <a:off x="7269920" y="5054423"/>
                  <a:ext cx="0" cy="118049"/>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sp>
              <p:nvSpPr>
                <p:cNvPr id="64" name="Line 24"/>
                <p:cNvSpPr>
                  <a:spLocks noChangeShapeType="1"/>
                </p:cNvSpPr>
                <p:nvPr/>
              </p:nvSpPr>
              <p:spPr bwMode="auto">
                <a:xfrm>
                  <a:off x="6759732" y="5054423"/>
                  <a:ext cx="0" cy="118049"/>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sp>
              <p:nvSpPr>
                <p:cNvPr id="65" name="Line 25"/>
                <p:cNvSpPr>
                  <a:spLocks noChangeShapeType="1"/>
                </p:cNvSpPr>
                <p:nvPr/>
              </p:nvSpPr>
              <p:spPr bwMode="auto">
                <a:xfrm>
                  <a:off x="6249543" y="5054423"/>
                  <a:ext cx="0" cy="118049"/>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sp>
              <p:nvSpPr>
                <p:cNvPr id="66" name="Line 26"/>
                <p:cNvSpPr>
                  <a:spLocks noChangeShapeType="1"/>
                </p:cNvSpPr>
                <p:nvPr/>
              </p:nvSpPr>
              <p:spPr bwMode="auto">
                <a:xfrm>
                  <a:off x="5741517" y="5054423"/>
                  <a:ext cx="0" cy="118049"/>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sp>
              <p:nvSpPr>
                <p:cNvPr id="67" name="Line 27"/>
                <p:cNvSpPr>
                  <a:spLocks noChangeShapeType="1"/>
                </p:cNvSpPr>
                <p:nvPr/>
              </p:nvSpPr>
              <p:spPr bwMode="auto">
                <a:xfrm>
                  <a:off x="5235653" y="5054423"/>
                  <a:ext cx="0" cy="118049"/>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sp>
              <p:nvSpPr>
                <p:cNvPr id="68" name="Line 28"/>
                <p:cNvSpPr>
                  <a:spLocks noChangeShapeType="1"/>
                </p:cNvSpPr>
                <p:nvPr/>
              </p:nvSpPr>
              <p:spPr bwMode="auto">
                <a:xfrm>
                  <a:off x="4727625" y="5054423"/>
                  <a:ext cx="0" cy="118049"/>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sp>
              <p:nvSpPr>
                <p:cNvPr id="69" name="Line 29"/>
                <p:cNvSpPr>
                  <a:spLocks noChangeShapeType="1"/>
                </p:cNvSpPr>
                <p:nvPr/>
              </p:nvSpPr>
              <p:spPr bwMode="auto">
                <a:xfrm>
                  <a:off x="4217437" y="5054423"/>
                  <a:ext cx="0" cy="118049"/>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sp>
              <p:nvSpPr>
                <p:cNvPr id="70" name="Line 30"/>
                <p:cNvSpPr>
                  <a:spLocks noChangeShapeType="1"/>
                </p:cNvSpPr>
                <p:nvPr/>
              </p:nvSpPr>
              <p:spPr bwMode="auto">
                <a:xfrm>
                  <a:off x="3707247" y="5054423"/>
                  <a:ext cx="0" cy="118049"/>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sp>
              <p:nvSpPr>
                <p:cNvPr id="71" name="Line 31"/>
                <p:cNvSpPr>
                  <a:spLocks noChangeShapeType="1"/>
                </p:cNvSpPr>
                <p:nvPr/>
              </p:nvSpPr>
              <p:spPr bwMode="auto">
                <a:xfrm>
                  <a:off x="3199221" y="5054423"/>
                  <a:ext cx="0" cy="118049"/>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sp>
              <p:nvSpPr>
                <p:cNvPr id="72" name="Line 32"/>
                <p:cNvSpPr>
                  <a:spLocks noChangeShapeType="1"/>
                </p:cNvSpPr>
                <p:nvPr/>
              </p:nvSpPr>
              <p:spPr bwMode="auto">
                <a:xfrm>
                  <a:off x="2689032" y="5054423"/>
                  <a:ext cx="0" cy="118049"/>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sp>
              <p:nvSpPr>
                <p:cNvPr id="73" name="Line 33"/>
                <p:cNvSpPr>
                  <a:spLocks noChangeShapeType="1"/>
                </p:cNvSpPr>
                <p:nvPr/>
              </p:nvSpPr>
              <p:spPr bwMode="auto">
                <a:xfrm>
                  <a:off x="2178843" y="5054423"/>
                  <a:ext cx="0" cy="118049"/>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sp>
              <p:nvSpPr>
                <p:cNvPr id="74" name="Line 34"/>
                <p:cNvSpPr>
                  <a:spLocks noChangeShapeType="1"/>
                </p:cNvSpPr>
                <p:nvPr/>
              </p:nvSpPr>
              <p:spPr bwMode="auto">
                <a:xfrm>
                  <a:off x="1670816" y="5054423"/>
                  <a:ext cx="0" cy="118049"/>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sp>
              <p:nvSpPr>
                <p:cNvPr id="75" name="Line 35"/>
                <p:cNvSpPr>
                  <a:spLocks noChangeShapeType="1"/>
                </p:cNvSpPr>
                <p:nvPr/>
              </p:nvSpPr>
              <p:spPr bwMode="auto">
                <a:xfrm>
                  <a:off x="1122419" y="5054423"/>
                  <a:ext cx="0" cy="118049"/>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grpSp>
          <p:sp>
            <p:nvSpPr>
              <p:cNvPr id="52" name="Freeform 5"/>
              <p:cNvSpPr>
                <a:spLocks/>
              </p:cNvSpPr>
              <p:nvPr/>
            </p:nvSpPr>
            <p:spPr bwMode="auto">
              <a:xfrm>
                <a:off x="1122419" y="1452008"/>
                <a:ext cx="7680960" cy="3611880"/>
              </a:xfrm>
              <a:custGeom>
                <a:avLst/>
                <a:gdLst>
                  <a:gd name="T0" fmla="*/ 0 w 4259"/>
                  <a:gd name="T1" fmla="*/ 0 h 1940"/>
                  <a:gd name="T2" fmla="*/ 0 w 4259"/>
                  <a:gd name="T3" fmla="*/ 2147483647 h 1940"/>
                  <a:gd name="T4" fmla="*/ 2147483647 w 4259"/>
                  <a:gd name="T5" fmla="*/ 2147483647 h 1940"/>
                  <a:gd name="T6" fmla="*/ 0 60000 65536"/>
                  <a:gd name="T7" fmla="*/ 0 60000 65536"/>
                  <a:gd name="T8" fmla="*/ 0 60000 65536"/>
                  <a:gd name="T9" fmla="*/ 0 w 4259"/>
                  <a:gd name="T10" fmla="*/ 0 h 1940"/>
                  <a:gd name="T11" fmla="*/ 4259 w 4259"/>
                  <a:gd name="T12" fmla="*/ 1940 h 1940"/>
                </a:gdLst>
                <a:ahLst/>
                <a:cxnLst>
                  <a:cxn ang="T6">
                    <a:pos x="T0" y="T1"/>
                  </a:cxn>
                  <a:cxn ang="T7">
                    <a:pos x="T2" y="T3"/>
                  </a:cxn>
                  <a:cxn ang="T8">
                    <a:pos x="T4" y="T5"/>
                  </a:cxn>
                </a:cxnLst>
                <a:rect l="T9" t="T10" r="T11" b="T12"/>
                <a:pathLst>
                  <a:path w="4259" h="1940">
                    <a:moveTo>
                      <a:pt x="0" y="0"/>
                    </a:moveTo>
                    <a:lnTo>
                      <a:pt x="0" y="1940"/>
                    </a:lnTo>
                    <a:lnTo>
                      <a:pt x="4259" y="1940"/>
                    </a:lnTo>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grpSp>
            <p:nvGrpSpPr>
              <p:cNvPr id="53" name="Group 1657"/>
              <p:cNvGrpSpPr/>
              <p:nvPr/>
            </p:nvGrpSpPr>
            <p:grpSpPr>
              <a:xfrm>
                <a:off x="987682" y="1460072"/>
                <a:ext cx="146828" cy="3603816"/>
                <a:chOff x="987682" y="1460072"/>
                <a:chExt cx="146828" cy="3603816"/>
              </a:xfrm>
            </p:grpSpPr>
            <p:sp>
              <p:nvSpPr>
                <p:cNvPr id="54" name="Line 8"/>
                <p:cNvSpPr>
                  <a:spLocks noChangeShapeType="1"/>
                </p:cNvSpPr>
                <p:nvPr/>
              </p:nvSpPr>
              <p:spPr bwMode="auto">
                <a:xfrm>
                  <a:off x="987682" y="2207824"/>
                  <a:ext cx="136195" cy="0"/>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sp>
              <p:nvSpPr>
                <p:cNvPr id="55" name="Line 10"/>
                <p:cNvSpPr>
                  <a:spLocks noChangeShapeType="1"/>
                </p:cNvSpPr>
                <p:nvPr/>
              </p:nvSpPr>
              <p:spPr bwMode="auto">
                <a:xfrm>
                  <a:off x="987682" y="2943208"/>
                  <a:ext cx="136195" cy="0"/>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sp>
              <p:nvSpPr>
                <p:cNvPr id="56" name="Line 12"/>
                <p:cNvSpPr>
                  <a:spLocks noChangeShapeType="1"/>
                </p:cNvSpPr>
                <p:nvPr/>
              </p:nvSpPr>
              <p:spPr bwMode="auto">
                <a:xfrm>
                  <a:off x="987682" y="3674720"/>
                  <a:ext cx="136195" cy="0"/>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sp>
              <p:nvSpPr>
                <p:cNvPr id="57" name="Line 14"/>
                <p:cNvSpPr>
                  <a:spLocks noChangeShapeType="1"/>
                </p:cNvSpPr>
                <p:nvPr/>
              </p:nvSpPr>
              <p:spPr bwMode="auto">
                <a:xfrm>
                  <a:off x="987682" y="4410105"/>
                  <a:ext cx="136195" cy="0"/>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sp>
              <p:nvSpPr>
                <p:cNvPr id="58" name="Line 16"/>
                <p:cNvSpPr>
                  <a:spLocks noChangeShapeType="1"/>
                </p:cNvSpPr>
                <p:nvPr/>
              </p:nvSpPr>
              <p:spPr bwMode="auto">
                <a:xfrm>
                  <a:off x="987682" y="5063888"/>
                  <a:ext cx="136195" cy="0"/>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sp>
              <p:nvSpPr>
                <p:cNvPr id="59" name="Line 6"/>
                <p:cNvSpPr>
                  <a:spLocks noChangeShapeType="1"/>
                </p:cNvSpPr>
                <p:nvPr/>
              </p:nvSpPr>
              <p:spPr bwMode="auto">
                <a:xfrm>
                  <a:off x="998315" y="1460072"/>
                  <a:ext cx="136195" cy="0"/>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342900" eaLnBrk="0" fontAlgn="base" hangingPunct="0">
                    <a:spcBef>
                      <a:spcPct val="0"/>
                    </a:spcBef>
                    <a:spcAft>
                      <a:spcPct val="0"/>
                    </a:spcAft>
                  </a:pPr>
                  <a:endParaRPr lang="de-CH" sz="1350" dirty="0">
                    <a:solidFill>
                      <a:srgbClr val="731448"/>
                    </a:solidFill>
                    <a:latin typeface="Arial" pitchFamily="34" charset="0"/>
                  </a:endParaRPr>
                </a:p>
              </p:txBody>
            </p:sp>
          </p:grpSp>
        </p:grpSp>
      </p:grpSp>
      <p:sp>
        <p:nvSpPr>
          <p:cNvPr id="839" name="Textfeld 838"/>
          <p:cNvSpPr txBox="1"/>
          <p:nvPr/>
        </p:nvSpPr>
        <p:spPr>
          <a:xfrm>
            <a:off x="1146213" y="4950019"/>
            <a:ext cx="2340705" cy="219291"/>
          </a:xfrm>
          <a:prstGeom prst="rect">
            <a:avLst/>
          </a:prstGeom>
          <a:noFill/>
        </p:spPr>
        <p:txBody>
          <a:bodyPr wrap="none" rtlCol="0">
            <a:spAutoFit/>
          </a:bodyPr>
          <a:lstStyle/>
          <a:p>
            <a:pPr eaLnBrk="0" fontAlgn="base" hangingPunct="0">
              <a:spcAft>
                <a:spcPct val="0"/>
              </a:spcAft>
            </a:pPr>
            <a:r>
              <a:rPr lang="de-CH" sz="825" dirty="0" err="1">
                <a:solidFill>
                  <a:srgbClr val="000000"/>
                </a:solidFill>
              </a:rPr>
              <a:t>Verma</a:t>
            </a:r>
            <a:r>
              <a:rPr lang="de-CH" sz="825" dirty="0">
                <a:solidFill>
                  <a:srgbClr val="000000"/>
                </a:solidFill>
              </a:rPr>
              <a:t> S, et al. NEJM 2012. 367(19): 1783-91</a:t>
            </a:r>
          </a:p>
        </p:txBody>
      </p:sp>
      <p:sp>
        <p:nvSpPr>
          <p:cNvPr id="840" name="Textfeld 839"/>
          <p:cNvSpPr txBox="1"/>
          <p:nvPr/>
        </p:nvSpPr>
        <p:spPr>
          <a:xfrm>
            <a:off x="3838047" y="128904"/>
            <a:ext cx="5139698" cy="369332"/>
          </a:xfrm>
          <a:prstGeom prst="rect">
            <a:avLst/>
          </a:prstGeom>
          <a:noFill/>
        </p:spPr>
        <p:txBody>
          <a:bodyPr wrap="square" rtlCol="0">
            <a:spAutoFit/>
          </a:bodyPr>
          <a:lstStyle/>
          <a:p>
            <a:r>
              <a:rPr lang="de-DE" dirty="0" smtClean="0">
                <a:solidFill>
                  <a:srgbClr val="13B0FF"/>
                </a:solidFill>
              </a:rPr>
              <a:t>Einführung </a:t>
            </a:r>
            <a:r>
              <a:rPr lang="de-DE" dirty="0" err="1" smtClean="0">
                <a:solidFill>
                  <a:srgbClr val="13B0FF"/>
                </a:solidFill>
              </a:rPr>
              <a:t>Trastuzumab-Emtansin</a:t>
            </a:r>
            <a:r>
              <a:rPr lang="de-DE" dirty="0" smtClean="0">
                <a:solidFill>
                  <a:srgbClr val="13B0FF"/>
                </a:solidFill>
              </a:rPr>
              <a:t> 2013</a:t>
            </a:r>
            <a:endParaRPr lang="de-DE" dirty="0">
              <a:solidFill>
                <a:srgbClr val="13B0FF"/>
              </a:solidFill>
            </a:endParaRPr>
          </a:p>
        </p:txBody>
      </p:sp>
    </p:spTree>
    <p:extLst>
      <p:ext uri="{BB962C8B-B14F-4D97-AF65-F5344CB8AC3E}">
        <p14:creationId xmlns:p14="http://schemas.microsoft.com/office/powerpoint/2010/main" val="10700849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34246" y="339330"/>
            <a:ext cx="5524500" cy="982265"/>
          </a:xfrm>
        </p:spPr>
        <p:txBody>
          <a:bodyPr/>
          <a:lstStyle/>
          <a:p>
            <a:r>
              <a:rPr lang="de-CH" dirty="0" smtClean="0">
                <a:solidFill>
                  <a:srgbClr val="000000"/>
                </a:solidFill>
                <a:latin typeface="Imago" panose="02000500060000020004" pitchFamily="2" charset="0"/>
                <a:ea typeface="ＭＳ Ｐゴシック" pitchFamily="34" charset="-128"/>
              </a:rPr>
              <a:t>EMILIA (BO21977) </a:t>
            </a:r>
            <a:br>
              <a:rPr lang="de-CH" dirty="0" smtClean="0">
                <a:solidFill>
                  <a:srgbClr val="000000"/>
                </a:solidFill>
                <a:latin typeface="Imago" panose="02000500060000020004" pitchFamily="2" charset="0"/>
                <a:ea typeface="ＭＳ Ｐゴシック" pitchFamily="34" charset="-128"/>
              </a:rPr>
            </a:br>
            <a:r>
              <a:rPr lang="de-CH" i="1" dirty="0" smtClean="0">
                <a:solidFill>
                  <a:srgbClr val="000000"/>
                </a:solidFill>
                <a:latin typeface="Minion" panose="02040503050201020203" pitchFamily="18" charset="0"/>
                <a:ea typeface="ＭＳ Ｐゴシック" pitchFamily="34" charset="-128"/>
                <a:cs typeface="ＭＳ Ｐゴシック" charset="0"/>
              </a:rPr>
              <a:t>Gesamtüberleben – 2. Interimsanalyse</a:t>
            </a:r>
            <a:endParaRPr lang="de-CH" dirty="0"/>
          </a:p>
        </p:txBody>
      </p:sp>
      <p:sp>
        <p:nvSpPr>
          <p:cNvPr id="4" name="Rectangle 1781"/>
          <p:cNvSpPr/>
          <p:nvPr/>
        </p:nvSpPr>
        <p:spPr>
          <a:xfrm>
            <a:off x="4997816" y="1764506"/>
            <a:ext cx="2976563" cy="3429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CH" sz="1350" dirty="0">
              <a:solidFill>
                <a:prstClr val="white"/>
              </a:solidFill>
            </a:endParaRPr>
          </a:p>
        </p:txBody>
      </p:sp>
      <p:grpSp>
        <p:nvGrpSpPr>
          <p:cNvPr id="5" name="Group 1782"/>
          <p:cNvGrpSpPr>
            <a:grpSpLocks/>
          </p:cNvGrpSpPr>
          <p:nvPr/>
        </p:nvGrpSpPr>
        <p:grpSpPr bwMode="auto">
          <a:xfrm>
            <a:off x="1221154" y="4437000"/>
            <a:ext cx="6082903" cy="288915"/>
            <a:chOff x="124932" y="5833291"/>
            <a:chExt cx="8110608" cy="385066"/>
          </a:xfrm>
        </p:grpSpPr>
        <p:sp>
          <p:nvSpPr>
            <p:cNvPr id="6" name="TextBox 1627"/>
            <p:cNvSpPr txBox="1">
              <a:spLocks noChangeArrowheads="1"/>
            </p:cNvSpPr>
            <p:nvPr/>
          </p:nvSpPr>
          <p:spPr bwMode="auto">
            <a:xfrm>
              <a:off x="983874" y="5833291"/>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496</a:t>
              </a:r>
            </a:p>
          </p:txBody>
        </p:sp>
        <p:sp>
          <p:nvSpPr>
            <p:cNvPr id="7" name="TextBox 1628"/>
            <p:cNvSpPr txBox="1">
              <a:spLocks noChangeArrowheads="1"/>
            </p:cNvSpPr>
            <p:nvPr/>
          </p:nvSpPr>
          <p:spPr bwMode="auto">
            <a:xfrm>
              <a:off x="1368664" y="5833291"/>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471</a:t>
              </a:r>
            </a:p>
          </p:txBody>
        </p:sp>
        <p:sp>
          <p:nvSpPr>
            <p:cNvPr id="8" name="TextBox 1629"/>
            <p:cNvSpPr txBox="1">
              <a:spLocks noChangeArrowheads="1"/>
            </p:cNvSpPr>
            <p:nvPr/>
          </p:nvSpPr>
          <p:spPr bwMode="auto">
            <a:xfrm>
              <a:off x="1760837" y="5833291"/>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453</a:t>
              </a:r>
            </a:p>
          </p:txBody>
        </p:sp>
        <p:sp>
          <p:nvSpPr>
            <p:cNvPr id="9" name="TextBox 1630"/>
            <p:cNvSpPr txBox="1">
              <a:spLocks noChangeArrowheads="1"/>
            </p:cNvSpPr>
            <p:nvPr/>
          </p:nvSpPr>
          <p:spPr bwMode="auto">
            <a:xfrm>
              <a:off x="2173849" y="5833291"/>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435</a:t>
              </a:r>
            </a:p>
          </p:txBody>
        </p:sp>
        <p:sp>
          <p:nvSpPr>
            <p:cNvPr id="10" name="TextBox 1631"/>
            <p:cNvSpPr txBox="1">
              <a:spLocks noChangeArrowheads="1"/>
            </p:cNvSpPr>
            <p:nvPr/>
          </p:nvSpPr>
          <p:spPr bwMode="auto">
            <a:xfrm>
              <a:off x="2571200" y="5833291"/>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403</a:t>
              </a:r>
            </a:p>
          </p:txBody>
        </p:sp>
        <p:sp>
          <p:nvSpPr>
            <p:cNvPr id="11" name="TextBox 1632"/>
            <p:cNvSpPr txBox="1">
              <a:spLocks noChangeArrowheads="1"/>
            </p:cNvSpPr>
            <p:nvPr/>
          </p:nvSpPr>
          <p:spPr bwMode="auto">
            <a:xfrm>
              <a:off x="2959610" y="5833291"/>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368</a:t>
              </a:r>
            </a:p>
          </p:txBody>
        </p:sp>
        <p:sp>
          <p:nvSpPr>
            <p:cNvPr id="12" name="TextBox 1633"/>
            <p:cNvSpPr txBox="1">
              <a:spLocks noChangeArrowheads="1"/>
            </p:cNvSpPr>
            <p:nvPr/>
          </p:nvSpPr>
          <p:spPr bwMode="auto">
            <a:xfrm>
              <a:off x="3350089" y="5833291"/>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297</a:t>
              </a:r>
            </a:p>
          </p:txBody>
        </p:sp>
        <p:sp>
          <p:nvSpPr>
            <p:cNvPr id="13" name="TextBox 1634"/>
            <p:cNvSpPr txBox="1">
              <a:spLocks noChangeArrowheads="1"/>
            </p:cNvSpPr>
            <p:nvPr/>
          </p:nvSpPr>
          <p:spPr bwMode="auto">
            <a:xfrm>
              <a:off x="3736807" y="5833291"/>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240</a:t>
              </a:r>
            </a:p>
          </p:txBody>
        </p:sp>
        <p:sp>
          <p:nvSpPr>
            <p:cNvPr id="14" name="TextBox 1635"/>
            <p:cNvSpPr txBox="1">
              <a:spLocks noChangeArrowheads="1"/>
            </p:cNvSpPr>
            <p:nvPr/>
          </p:nvSpPr>
          <p:spPr bwMode="auto">
            <a:xfrm>
              <a:off x="4133239" y="5833291"/>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204</a:t>
              </a:r>
            </a:p>
          </p:txBody>
        </p:sp>
        <p:sp>
          <p:nvSpPr>
            <p:cNvPr id="15" name="TextBox 1636"/>
            <p:cNvSpPr txBox="1">
              <a:spLocks noChangeArrowheads="1"/>
            </p:cNvSpPr>
            <p:nvPr/>
          </p:nvSpPr>
          <p:spPr bwMode="auto">
            <a:xfrm>
              <a:off x="4548369" y="5833291"/>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159</a:t>
              </a:r>
            </a:p>
          </p:txBody>
        </p:sp>
        <p:sp>
          <p:nvSpPr>
            <p:cNvPr id="16" name="TextBox 1637"/>
            <p:cNvSpPr txBox="1">
              <a:spLocks noChangeArrowheads="1"/>
            </p:cNvSpPr>
            <p:nvPr/>
          </p:nvSpPr>
          <p:spPr bwMode="auto">
            <a:xfrm>
              <a:off x="4955437" y="5833291"/>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133</a:t>
              </a:r>
            </a:p>
          </p:txBody>
        </p:sp>
        <p:sp>
          <p:nvSpPr>
            <p:cNvPr id="17" name="TextBox 1638"/>
            <p:cNvSpPr txBox="1">
              <a:spLocks noChangeArrowheads="1"/>
            </p:cNvSpPr>
            <p:nvPr/>
          </p:nvSpPr>
          <p:spPr bwMode="auto">
            <a:xfrm>
              <a:off x="5346356" y="5833291"/>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110</a:t>
              </a:r>
            </a:p>
          </p:txBody>
        </p:sp>
        <p:sp>
          <p:nvSpPr>
            <p:cNvPr id="18" name="TextBox 1639"/>
            <p:cNvSpPr txBox="1">
              <a:spLocks noChangeArrowheads="1"/>
            </p:cNvSpPr>
            <p:nvPr/>
          </p:nvSpPr>
          <p:spPr bwMode="auto">
            <a:xfrm>
              <a:off x="5806820" y="5833291"/>
              <a:ext cx="136791"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86</a:t>
              </a:r>
            </a:p>
          </p:txBody>
        </p:sp>
        <p:sp>
          <p:nvSpPr>
            <p:cNvPr id="19" name="TextBox 1640"/>
            <p:cNvSpPr txBox="1">
              <a:spLocks noChangeArrowheads="1"/>
            </p:cNvSpPr>
            <p:nvPr/>
          </p:nvSpPr>
          <p:spPr bwMode="auto">
            <a:xfrm>
              <a:off x="6162622" y="5833291"/>
              <a:ext cx="136791"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63</a:t>
              </a:r>
            </a:p>
          </p:txBody>
        </p:sp>
        <p:sp>
          <p:nvSpPr>
            <p:cNvPr id="20" name="TextBox 1641"/>
            <p:cNvSpPr txBox="1">
              <a:spLocks noChangeArrowheads="1"/>
            </p:cNvSpPr>
            <p:nvPr/>
          </p:nvSpPr>
          <p:spPr bwMode="auto">
            <a:xfrm>
              <a:off x="6549340" y="5833291"/>
              <a:ext cx="136791"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45</a:t>
              </a:r>
            </a:p>
          </p:txBody>
        </p:sp>
        <p:sp>
          <p:nvSpPr>
            <p:cNvPr id="21" name="TextBox 1642"/>
            <p:cNvSpPr txBox="1">
              <a:spLocks noChangeArrowheads="1"/>
            </p:cNvSpPr>
            <p:nvPr/>
          </p:nvSpPr>
          <p:spPr bwMode="auto">
            <a:xfrm>
              <a:off x="6944081" y="5833291"/>
              <a:ext cx="136791"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27</a:t>
              </a:r>
            </a:p>
          </p:txBody>
        </p:sp>
        <p:sp>
          <p:nvSpPr>
            <p:cNvPr id="22" name="TextBox 1643"/>
            <p:cNvSpPr txBox="1">
              <a:spLocks noChangeArrowheads="1"/>
            </p:cNvSpPr>
            <p:nvPr/>
          </p:nvSpPr>
          <p:spPr bwMode="auto">
            <a:xfrm>
              <a:off x="7347328" y="5833291"/>
              <a:ext cx="136791"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17</a:t>
              </a:r>
            </a:p>
          </p:txBody>
        </p:sp>
        <p:sp>
          <p:nvSpPr>
            <p:cNvPr id="23" name="TextBox 1644"/>
            <p:cNvSpPr txBox="1">
              <a:spLocks noChangeArrowheads="1"/>
            </p:cNvSpPr>
            <p:nvPr/>
          </p:nvSpPr>
          <p:spPr bwMode="auto">
            <a:xfrm>
              <a:off x="7810632" y="5833291"/>
              <a:ext cx="68395"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7</a:t>
              </a:r>
            </a:p>
          </p:txBody>
        </p:sp>
        <p:sp>
          <p:nvSpPr>
            <p:cNvPr id="24" name="TextBox 1645"/>
            <p:cNvSpPr txBox="1">
              <a:spLocks noChangeArrowheads="1"/>
            </p:cNvSpPr>
            <p:nvPr/>
          </p:nvSpPr>
          <p:spPr bwMode="auto">
            <a:xfrm>
              <a:off x="8167145" y="5833291"/>
              <a:ext cx="68395"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4</a:t>
              </a:r>
            </a:p>
          </p:txBody>
        </p:sp>
        <p:sp>
          <p:nvSpPr>
            <p:cNvPr id="25" name="TextBox 1646"/>
            <p:cNvSpPr txBox="1">
              <a:spLocks noChangeArrowheads="1"/>
            </p:cNvSpPr>
            <p:nvPr/>
          </p:nvSpPr>
          <p:spPr bwMode="auto">
            <a:xfrm>
              <a:off x="983874" y="6049147"/>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495</a:t>
              </a:r>
            </a:p>
          </p:txBody>
        </p:sp>
        <p:sp>
          <p:nvSpPr>
            <p:cNvPr id="26" name="TextBox 1647"/>
            <p:cNvSpPr txBox="1">
              <a:spLocks noChangeArrowheads="1"/>
            </p:cNvSpPr>
            <p:nvPr/>
          </p:nvSpPr>
          <p:spPr bwMode="auto">
            <a:xfrm>
              <a:off x="1368664" y="6049147"/>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485</a:t>
              </a:r>
            </a:p>
          </p:txBody>
        </p:sp>
        <p:sp>
          <p:nvSpPr>
            <p:cNvPr id="27" name="TextBox 1648"/>
            <p:cNvSpPr txBox="1">
              <a:spLocks noChangeArrowheads="1"/>
            </p:cNvSpPr>
            <p:nvPr/>
          </p:nvSpPr>
          <p:spPr bwMode="auto">
            <a:xfrm>
              <a:off x="1760837" y="6049147"/>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474</a:t>
              </a:r>
            </a:p>
          </p:txBody>
        </p:sp>
        <p:sp>
          <p:nvSpPr>
            <p:cNvPr id="28" name="TextBox 1649"/>
            <p:cNvSpPr txBox="1">
              <a:spLocks noChangeArrowheads="1"/>
            </p:cNvSpPr>
            <p:nvPr/>
          </p:nvSpPr>
          <p:spPr bwMode="auto">
            <a:xfrm>
              <a:off x="2173849" y="6049147"/>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457</a:t>
              </a:r>
            </a:p>
          </p:txBody>
        </p:sp>
        <p:sp>
          <p:nvSpPr>
            <p:cNvPr id="29" name="TextBox 1650"/>
            <p:cNvSpPr txBox="1">
              <a:spLocks noChangeArrowheads="1"/>
            </p:cNvSpPr>
            <p:nvPr/>
          </p:nvSpPr>
          <p:spPr bwMode="auto">
            <a:xfrm>
              <a:off x="2571200" y="6049147"/>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439</a:t>
              </a:r>
            </a:p>
          </p:txBody>
        </p:sp>
        <p:sp>
          <p:nvSpPr>
            <p:cNvPr id="30" name="TextBox 1651"/>
            <p:cNvSpPr txBox="1">
              <a:spLocks noChangeArrowheads="1"/>
            </p:cNvSpPr>
            <p:nvPr/>
          </p:nvSpPr>
          <p:spPr bwMode="auto">
            <a:xfrm>
              <a:off x="2959610" y="6049147"/>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418</a:t>
              </a:r>
            </a:p>
          </p:txBody>
        </p:sp>
        <p:sp>
          <p:nvSpPr>
            <p:cNvPr id="31" name="TextBox 1652"/>
            <p:cNvSpPr txBox="1">
              <a:spLocks noChangeArrowheads="1"/>
            </p:cNvSpPr>
            <p:nvPr/>
          </p:nvSpPr>
          <p:spPr bwMode="auto">
            <a:xfrm>
              <a:off x="3350089" y="6049147"/>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349</a:t>
              </a:r>
            </a:p>
          </p:txBody>
        </p:sp>
        <p:sp>
          <p:nvSpPr>
            <p:cNvPr id="32" name="TextBox 1653"/>
            <p:cNvSpPr txBox="1">
              <a:spLocks noChangeArrowheads="1"/>
            </p:cNvSpPr>
            <p:nvPr/>
          </p:nvSpPr>
          <p:spPr bwMode="auto">
            <a:xfrm>
              <a:off x="3736807" y="6049147"/>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293</a:t>
              </a:r>
            </a:p>
          </p:txBody>
        </p:sp>
        <p:sp>
          <p:nvSpPr>
            <p:cNvPr id="33" name="TextBox 1654"/>
            <p:cNvSpPr txBox="1">
              <a:spLocks noChangeArrowheads="1"/>
            </p:cNvSpPr>
            <p:nvPr/>
          </p:nvSpPr>
          <p:spPr bwMode="auto">
            <a:xfrm>
              <a:off x="4133239" y="6049147"/>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242</a:t>
              </a:r>
            </a:p>
          </p:txBody>
        </p:sp>
        <p:sp>
          <p:nvSpPr>
            <p:cNvPr id="34" name="TextBox 1655"/>
            <p:cNvSpPr txBox="1">
              <a:spLocks noChangeArrowheads="1"/>
            </p:cNvSpPr>
            <p:nvPr/>
          </p:nvSpPr>
          <p:spPr bwMode="auto">
            <a:xfrm>
              <a:off x="4548369" y="6049147"/>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197</a:t>
              </a:r>
            </a:p>
          </p:txBody>
        </p:sp>
        <p:sp>
          <p:nvSpPr>
            <p:cNvPr id="35" name="TextBox 1656"/>
            <p:cNvSpPr txBox="1">
              <a:spLocks noChangeArrowheads="1"/>
            </p:cNvSpPr>
            <p:nvPr/>
          </p:nvSpPr>
          <p:spPr bwMode="auto">
            <a:xfrm>
              <a:off x="4955437" y="6049147"/>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164</a:t>
              </a:r>
            </a:p>
          </p:txBody>
        </p:sp>
        <p:sp>
          <p:nvSpPr>
            <p:cNvPr id="36" name="TextBox 1657"/>
            <p:cNvSpPr txBox="1">
              <a:spLocks noChangeArrowheads="1"/>
            </p:cNvSpPr>
            <p:nvPr/>
          </p:nvSpPr>
          <p:spPr bwMode="auto">
            <a:xfrm>
              <a:off x="5346357" y="6049147"/>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136</a:t>
              </a:r>
            </a:p>
          </p:txBody>
        </p:sp>
        <p:sp>
          <p:nvSpPr>
            <p:cNvPr id="37" name="TextBox 1658"/>
            <p:cNvSpPr txBox="1">
              <a:spLocks noChangeArrowheads="1"/>
            </p:cNvSpPr>
            <p:nvPr/>
          </p:nvSpPr>
          <p:spPr bwMode="auto">
            <a:xfrm>
              <a:off x="5738425" y="6049147"/>
              <a:ext cx="20518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111</a:t>
              </a:r>
            </a:p>
          </p:txBody>
        </p:sp>
        <p:sp>
          <p:nvSpPr>
            <p:cNvPr id="38" name="TextBox 1659"/>
            <p:cNvSpPr txBox="1">
              <a:spLocks noChangeArrowheads="1"/>
            </p:cNvSpPr>
            <p:nvPr/>
          </p:nvSpPr>
          <p:spPr bwMode="auto">
            <a:xfrm>
              <a:off x="6162622" y="6049147"/>
              <a:ext cx="136791"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86</a:t>
              </a:r>
            </a:p>
          </p:txBody>
        </p:sp>
        <p:sp>
          <p:nvSpPr>
            <p:cNvPr id="39" name="TextBox 1660"/>
            <p:cNvSpPr txBox="1">
              <a:spLocks noChangeArrowheads="1"/>
            </p:cNvSpPr>
            <p:nvPr/>
          </p:nvSpPr>
          <p:spPr bwMode="auto">
            <a:xfrm>
              <a:off x="6549340" y="6049147"/>
              <a:ext cx="136791"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62</a:t>
              </a:r>
            </a:p>
          </p:txBody>
        </p:sp>
        <p:sp>
          <p:nvSpPr>
            <p:cNvPr id="40" name="TextBox 1661"/>
            <p:cNvSpPr txBox="1">
              <a:spLocks noChangeArrowheads="1"/>
            </p:cNvSpPr>
            <p:nvPr/>
          </p:nvSpPr>
          <p:spPr bwMode="auto">
            <a:xfrm>
              <a:off x="6944081" y="6049147"/>
              <a:ext cx="136791"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38</a:t>
              </a:r>
            </a:p>
          </p:txBody>
        </p:sp>
        <p:sp>
          <p:nvSpPr>
            <p:cNvPr id="41" name="TextBox 1662"/>
            <p:cNvSpPr txBox="1">
              <a:spLocks noChangeArrowheads="1"/>
            </p:cNvSpPr>
            <p:nvPr/>
          </p:nvSpPr>
          <p:spPr bwMode="auto">
            <a:xfrm>
              <a:off x="7347328" y="6049147"/>
              <a:ext cx="136791"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28</a:t>
              </a:r>
            </a:p>
          </p:txBody>
        </p:sp>
        <p:sp>
          <p:nvSpPr>
            <p:cNvPr id="42" name="TextBox 1663"/>
            <p:cNvSpPr txBox="1">
              <a:spLocks noChangeArrowheads="1"/>
            </p:cNvSpPr>
            <p:nvPr/>
          </p:nvSpPr>
          <p:spPr bwMode="auto">
            <a:xfrm>
              <a:off x="7742237" y="6049147"/>
              <a:ext cx="136791"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13</a:t>
              </a:r>
            </a:p>
          </p:txBody>
        </p:sp>
        <p:sp>
          <p:nvSpPr>
            <p:cNvPr id="43" name="TextBox 1664"/>
            <p:cNvSpPr txBox="1">
              <a:spLocks noChangeArrowheads="1"/>
            </p:cNvSpPr>
            <p:nvPr/>
          </p:nvSpPr>
          <p:spPr bwMode="auto">
            <a:xfrm>
              <a:off x="8167145" y="6049147"/>
              <a:ext cx="68395"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825" b="1" dirty="0">
                  <a:solidFill>
                    <a:srgbClr val="000000"/>
                  </a:solidFill>
                  <a:latin typeface="Imago" panose="02000500060000020004" pitchFamily="2" charset="0"/>
                  <a:ea typeface="ＭＳ Ｐゴシック" pitchFamily="34" charset="-128"/>
                </a:rPr>
                <a:t>5</a:t>
              </a:r>
            </a:p>
          </p:txBody>
        </p:sp>
        <p:sp>
          <p:nvSpPr>
            <p:cNvPr id="44" name="TextBox 1665"/>
            <p:cNvSpPr txBox="1">
              <a:spLocks noChangeArrowheads="1"/>
            </p:cNvSpPr>
            <p:nvPr/>
          </p:nvSpPr>
          <p:spPr bwMode="auto">
            <a:xfrm>
              <a:off x="175960" y="5833291"/>
              <a:ext cx="572813"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825" b="1" dirty="0">
                  <a:solidFill>
                    <a:prstClr val="white">
                      <a:lumMod val="50000"/>
                    </a:prstClr>
                  </a:solidFill>
                  <a:latin typeface="Imago" panose="02000500060000020004" pitchFamily="2" charset="0"/>
                  <a:ea typeface="ＭＳ Ｐゴシック" pitchFamily="34" charset="-128"/>
                </a:rPr>
                <a:t>Cap + </a:t>
              </a:r>
              <a:r>
                <a:rPr lang="de-CH" sz="825" b="1" dirty="0" err="1">
                  <a:solidFill>
                    <a:prstClr val="white">
                      <a:lumMod val="50000"/>
                    </a:prstClr>
                  </a:solidFill>
                  <a:latin typeface="Imago" panose="02000500060000020004" pitchFamily="2" charset="0"/>
                  <a:ea typeface="ＭＳ Ｐゴシック" pitchFamily="34" charset="-128"/>
                </a:rPr>
                <a:t>Lap</a:t>
              </a:r>
              <a:endParaRPr lang="de-CH" sz="825" b="1" dirty="0">
                <a:solidFill>
                  <a:prstClr val="white">
                    <a:lumMod val="50000"/>
                  </a:prstClr>
                </a:solidFill>
                <a:latin typeface="Imago" panose="02000500060000020004" pitchFamily="2" charset="0"/>
                <a:ea typeface="ＭＳ Ｐゴシック" pitchFamily="34" charset="-128"/>
              </a:endParaRPr>
            </a:p>
          </p:txBody>
        </p:sp>
        <p:sp>
          <p:nvSpPr>
            <p:cNvPr id="45" name="TextBox 1666"/>
            <p:cNvSpPr txBox="1">
              <a:spLocks noChangeArrowheads="1"/>
            </p:cNvSpPr>
            <p:nvPr/>
          </p:nvSpPr>
          <p:spPr bwMode="auto">
            <a:xfrm>
              <a:off x="124932" y="6040394"/>
              <a:ext cx="408236" cy="16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de-CH" sz="825" b="1" dirty="0" err="1">
                  <a:solidFill>
                    <a:srgbClr val="4F81BD">
                      <a:lumMod val="75000"/>
                    </a:srgbClr>
                  </a:solidFill>
                  <a:latin typeface="Imago" panose="02000500060000020004" pitchFamily="2" charset="0"/>
                  <a:ea typeface="ＭＳ Ｐゴシック" pitchFamily="34" charset="-128"/>
                </a:rPr>
                <a:t>Kadcyla</a:t>
              </a:r>
              <a:endParaRPr lang="de-CH" sz="825" b="1" dirty="0">
                <a:solidFill>
                  <a:srgbClr val="4F81BD">
                    <a:lumMod val="75000"/>
                  </a:srgbClr>
                </a:solidFill>
                <a:latin typeface="Imago" panose="02000500060000020004" pitchFamily="2" charset="0"/>
                <a:ea typeface="ＭＳ Ｐゴシック" pitchFamily="34" charset="-128"/>
              </a:endParaRPr>
            </a:p>
          </p:txBody>
        </p:sp>
      </p:grpSp>
      <p:sp>
        <p:nvSpPr>
          <p:cNvPr id="46" name="TextBox 1626"/>
          <p:cNvSpPr txBox="1">
            <a:spLocks noChangeArrowheads="1"/>
          </p:cNvSpPr>
          <p:nvPr/>
        </p:nvSpPr>
        <p:spPr bwMode="auto">
          <a:xfrm>
            <a:off x="3856006" y="4206479"/>
            <a:ext cx="145256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050" b="1" dirty="0">
                <a:solidFill>
                  <a:srgbClr val="000000"/>
                </a:solidFill>
                <a:latin typeface="Imago" panose="02000500060000020004" pitchFamily="2" charset="0"/>
                <a:ea typeface="ＭＳ Ｐゴシック" pitchFamily="34" charset="-128"/>
              </a:rPr>
              <a:t>Zeit (Monate)</a:t>
            </a:r>
          </a:p>
        </p:txBody>
      </p:sp>
      <p:sp>
        <p:nvSpPr>
          <p:cNvPr id="47" name="TextBox 1783"/>
          <p:cNvSpPr txBox="1">
            <a:spLocks noChangeArrowheads="1"/>
          </p:cNvSpPr>
          <p:nvPr/>
        </p:nvSpPr>
        <p:spPr bwMode="auto">
          <a:xfrm>
            <a:off x="3186558" y="1910955"/>
            <a:ext cx="5661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200" b="1" dirty="0">
                <a:solidFill>
                  <a:prstClr val="white">
                    <a:lumMod val="50000"/>
                  </a:prstClr>
                </a:solidFill>
                <a:latin typeface="Imago" panose="02000500060000020004" pitchFamily="2" charset="0"/>
                <a:ea typeface="ＭＳ Ｐゴシック" pitchFamily="34" charset="-128"/>
              </a:rPr>
              <a:t>78,4%</a:t>
            </a:r>
          </a:p>
        </p:txBody>
      </p:sp>
      <p:sp>
        <p:nvSpPr>
          <p:cNvPr id="48" name="TextBox 1784"/>
          <p:cNvSpPr txBox="1">
            <a:spLocks noChangeArrowheads="1"/>
          </p:cNvSpPr>
          <p:nvPr/>
        </p:nvSpPr>
        <p:spPr bwMode="auto">
          <a:xfrm>
            <a:off x="5398739" y="1995488"/>
            <a:ext cx="5661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200" b="1" dirty="0">
                <a:solidFill>
                  <a:srgbClr val="006AB3"/>
                </a:solidFill>
                <a:latin typeface="Imago" panose="02000500060000020004" pitchFamily="2" charset="0"/>
                <a:ea typeface="ＭＳ Ｐゴシック" pitchFamily="34" charset="-128"/>
              </a:rPr>
              <a:t>64,7%</a:t>
            </a:r>
          </a:p>
        </p:txBody>
      </p:sp>
      <p:sp>
        <p:nvSpPr>
          <p:cNvPr id="49" name="TextBox 1785"/>
          <p:cNvSpPr txBox="1">
            <a:spLocks noChangeArrowheads="1"/>
          </p:cNvSpPr>
          <p:nvPr/>
        </p:nvSpPr>
        <p:spPr bwMode="auto">
          <a:xfrm>
            <a:off x="4979640" y="2643188"/>
            <a:ext cx="5661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200" b="1" dirty="0">
                <a:solidFill>
                  <a:prstClr val="white">
                    <a:lumMod val="50000"/>
                  </a:prstClr>
                </a:solidFill>
                <a:latin typeface="Imago" panose="02000500060000020004" pitchFamily="2" charset="0"/>
                <a:ea typeface="ＭＳ Ｐゴシック" pitchFamily="34" charset="-128"/>
              </a:rPr>
              <a:t>51,8%</a:t>
            </a:r>
          </a:p>
        </p:txBody>
      </p:sp>
      <p:sp>
        <p:nvSpPr>
          <p:cNvPr id="50" name="TextBox 1786"/>
          <p:cNvSpPr txBox="1">
            <a:spLocks noChangeArrowheads="1"/>
          </p:cNvSpPr>
          <p:nvPr/>
        </p:nvSpPr>
        <p:spPr bwMode="auto">
          <a:xfrm>
            <a:off x="3578869" y="1414464"/>
            <a:ext cx="5661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200" b="1" dirty="0">
                <a:solidFill>
                  <a:srgbClr val="006AB3"/>
                </a:solidFill>
                <a:latin typeface="Imago" panose="02000500060000020004" pitchFamily="2" charset="0"/>
                <a:ea typeface="ＭＳ Ｐゴシック" pitchFamily="34" charset="-128"/>
              </a:rPr>
              <a:t>85,2%</a:t>
            </a:r>
          </a:p>
        </p:txBody>
      </p:sp>
      <p:cxnSp>
        <p:nvCxnSpPr>
          <p:cNvPr id="51" name="Straight Connector 118"/>
          <p:cNvCxnSpPr/>
          <p:nvPr/>
        </p:nvCxnSpPr>
        <p:spPr>
          <a:xfrm flipH="1" flipV="1">
            <a:off x="5480018" y="2232422"/>
            <a:ext cx="1191" cy="1714500"/>
          </a:xfrm>
          <a:prstGeom prst="line">
            <a:avLst/>
          </a:prstGeom>
          <a:ln w="9525">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2" name="Straight Connector 119"/>
          <p:cNvCxnSpPr/>
          <p:nvPr/>
        </p:nvCxnSpPr>
        <p:spPr>
          <a:xfrm flipV="1">
            <a:off x="3692891" y="1699022"/>
            <a:ext cx="0" cy="2252663"/>
          </a:xfrm>
          <a:prstGeom prst="line">
            <a:avLst/>
          </a:prstGeom>
          <a:ln w="9525">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53" name="Freeform 6"/>
          <p:cNvSpPr>
            <a:spLocks/>
          </p:cNvSpPr>
          <p:nvPr/>
        </p:nvSpPr>
        <p:spPr bwMode="auto">
          <a:xfrm>
            <a:off x="1891475" y="1325166"/>
            <a:ext cx="5382816" cy="2628900"/>
          </a:xfrm>
          <a:custGeom>
            <a:avLst/>
            <a:gdLst>
              <a:gd name="T0" fmla="*/ 0 w 4866"/>
              <a:gd name="T1" fmla="*/ 0 h 2289"/>
              <a:gd name="T2" fmla="*/ 0 w 4866"/>
              <a:gd name="T3" fmla="*/ 2147483647 h 2289"/>
              <a:gd name="T4" fmla="*/ 2147483647 w 4866"/>
              <a:gd name="T5" fmla="*/ 2147483647 h 2289"/>
              <a:gd name="T6" fmla="*/ 0 60000 65536"/>
              <a:gd name="T7" fmla="*/ 0 60000 65536"/>
              <a:gd name="T8" fmla="*/ 0 60000 65536"/>
              <a:gd name="T9" fmla="*/ 0 w 4866"/>
              <a:gd name="T10" fmla="*/ 0 h 2289"/>
              <a:gd name="T11" fmla="*/ 4866 w 4866"/>
              <a:gd name="T12" fmla="*/ 2289 h 2289"/>
            </a:gdLst>
            <a:ahLst/>
            <a:cxnLst>
              <a:cxn ang="T6">
                <a:pos x="T0" y="T1"/>
              </a:cxn>
              <a:cxn ang="T7">
                <a:pos x="T2" y="T3"/>
              </a:cxn>
              <a:cxn ang="T8">
                <a:pos x="T4" y="T5"/>
              </a:cxn>
            </a:cxnLst>
            <a:rect l="T9" t="T10" r="T11" b="T12"/>
            <a:pathLst>
              <a:path w="4866" h="2289">
                <a:moveTo>
                  <a:pt x="0" y="0"/>
                </a:moveTo>
                <a:lnTo>
                  <a:pt x="0" y="2289"/>
                </a:lnTo>
                <a:lnTo>
                  <a:pt x="4866" y="2289"/>
                </a:lnTo>
              </a:path>
            </a:pathLst>
          </a:cu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CH" sz="1350" dirty="0">
              <a:solidFill>
                <a:prstClr val="black"/>
              </a:solidFill>
            </a:endParaRPr>
          </a:p>
        </p:txBody>
      </p:sp>
      <p:sp>
        <p:nvSpPr>
          <p:cNvPr id="54" name="Line 13"/>
          <p:cNvSpPr>
            <a:spLocks noChangeShapeType="1"/>
          </p:cNvSpPr>
          <p:nvPr/>
        </p:nvSpPr>
        <p:spPr bwMode="auto">
          <a:xfrm>
            <a:off x="7263575" y="3954068"/>
            <a:ext cx="0" cy="69056"/>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55" name="Line 14"/>
          <p:cNvSpPr>
            <a:spLocks noChangeShapeType="1"/>
          </p:cNvSpPr>
          <p:nvPr/>
        </p:nvSpPr>
        <p:spPr bwMode="auto">
          <a:xfrm>
            <a:off x="6965918" y="3954068"/>
            <a:ext cx="0" cy="69056"/>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56" name="Line 15"/>
          <p:cNvSpPr>
            <a:spLocks noChangeShapeType="1"/>
          </p:cNvSpPr>
          <p:nvPr/>
        </p:nvSpPr>
        <p:spPr bwMode="auto">
          <a:xfrm>
            <a:off x="6668262" y="3954068"/>
            <a:ext cx="0" cy="69056"/>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57" name="Line 16"/>
          <p:cNvSpPr>
            <a:spLocks noChangeShapeType="1"/>
          </p:cNvSpPr>
          <p:nvPr/>
        </p:nvSpPr>
        <p:spPr bwMode="auto">
          <a:xfrm>
            <a:off x="6372987" y="3954068"/>
            <a:ext cx="0" cy="69056"/>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58" name="Line 17"/>
          <p:cNvSpPr>
            <a:spLocks noChangeShapeType="1"/>
          </p:cNvSpPr>
          <p:nvPr/>
        </p:nvSpPr>
        <p:spPr bwMode="auto">
          <a:xfrm>
            <a:off x="6075331" y="3954068"/>
            <a:ext cx="0" cy="69056"/>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59" name="Line 18"/>
          <p:cNvSpPr>
            <a:spLocks noChangeShapeType="1"/>
          </p:cNvSpPr>
          <p:nvPr/>
        </p:nvSpPr>
        <p:spPr bwMode="auto">
          <a:xfrm>
            <a:off x="5776484" y="3954068"/>
            <a:ext cx="0" cy="69056"/>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60" name="Line 19"/>
          <p:cNvSpPr>
            <a:spLocks noChangeShapeType="1"/>
          </p:cNvSpPr>
          <p:nvPr/>
        </p:nvSpPr>
        <p:spPr bwMode="auto">
          <a:xfrm>
            <a:off x="5478828" y="3954068"/>
            <a:ext cx="0" cy="69056"/>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61" name="Line 20"/>
          <p:cNvSpPr>
            <a:spLocks noChangeShapeType="1"/>
          </p:cNvSpPr>
          <p:nvPr/>
        </p:nvSpPr>
        <p:spPr bwMode="auto">
          <a:xfrm>
            <a:off x="5183553" y="3954068"/>
            <a:ext cx="0" cy="69056"/>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62" name="Line 21"/>
          <p:cNvSpPr>
            <a:spLocks noChangeShapeType="1"/>
          </p:cNvSpPr>
          <p:nvPr/>
        </p:nvSpPr>
        <p:spPr bwMode="auto">
          <a:xfrm>
            <a:off x="4885897" y="3954068"/>
            <a:ext cx="0" cy="69056"/>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63" name="Line 22"/>
          <p:cNvSpPr>
            <a:spLocks noChangeShapeType="1"/>
          </p:cNvSpPr>
          <p:nvPr/>
        </p:nvSpPr>
        <p:spPr bwMode="auto">
          <a:xfrm>
            <a:off x="4587050" y="3954068"/>
            <a:ext cx="0" cy="69056"/>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64" name="Line 23"/>
          <p:cNvSpPr>
            <a:spLocks noChangeShapeType="1"/>
          </p:cNvSpPr>
          <p:nvPr/>
        </p:nvSpPr>
        <p:spPr bwMode="auto">
          <a:xfrm>
            <a:off x="4289393" y="3954068"/>
            <a:ext cx="0" cy="69056"/>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65" name="Line 24"/>
          <p:cNvSpPr>
            <a:spLocks noChangeShapeType="1"/>
          </p:cNvSpPr>
          <p:nvPr/>
        </p:nvSpPr>
        <p:spPr bwMode="auto">
          <a:xfrm>
            <a:off x="3991737" y="3954068"/>
            <a:ext cx="0" cy="69056"/>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66" name="Line 25"/>
          <p:cNvSpPr>
            <a:spLocks noChangeShapeType="1"/>
          </p:cNvSpPr>
          <p:nvPr/>
        </p:nvSpPr>
        <p:spPr bwMode="auto">
          <a:xfrm>
            <a:off x="3696462" y="3954068"/>
            <a:ext cx="0" cy="69056"/>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67" name="Line 26"/>
          <p:cNvSpPr>
            <a:spLocks noChangeShapeType="1"/>
          </p:cNvSpPr>
          <p:nvPr/>
        </p:nvSpPr>
        <p:spPr bwMode="auto">
          <a:xfrm>
            <a:off x="3399997" y="3954068"/>
            <a:ext cx="0" cy="69056"/>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68" name="Line 27"/>
          <p:cNvSpPr>
            <a:spLocks noChangeShapeType="1"/>
          </p:cNvSpPr>
          <p:nvPr/>
        </p:nvSpPr>
        <p:spPr bwMode="auto">
          <a:xfrm>
            <a:off x="3101150" y="3954068"/>
            <a:ext cx="0" cy="69056"/>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69" name="Line 28"/>
          <p:cNvSpPr>
            <a:spLocks noChangeShapeType="1"/>
          </p:cNvSpPr>
          <p:nvPr/>
        </p:nvSpPr>
        <p:spPr bwMode="auto">
          <a:xfrm>
            <a:off x="2803493" y="3954068"/>
            <a:ext cx="0" cy="69056"/>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70" name="Line 29"/>
          <p:cNvSpPr>
            <a:spLocks noChangeShapeType="1"/>
          </p:cNvSpPr>
          <p:nvPr/>
        </p:nvSpPr>
        <p:spPr bwMode="auto">
          <a:xfrm>
            <a:off x="2508218" y="3954068"/>
            <a:ext cx="0" cy="69056"/>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71" name="Line 30"/>
          <p:cNvSpPr>
            <a:spLocks noChangeShapeType="1"/>
          </p:cNvSpPr>
          <p:nvPr/>
        </p:nvSpPr>
        <p:spPr bwMode="auto">
          <a:xfrm>
            <a:off x="2210562" y="3954068"/>
            <a:ext cx="0" cy="69056"/>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72" name="Line 31"/>
          <p:cNvSpPr>
            <a:spLocks noChangeShapeType="1"/>
          </p:cNvSpPr>
          <p:nvPr/>
        </p:nvSpPr>
        <p:spPr bwMode="auto">
          <a:xfrm>
            <a:off x="1912906" y="3954068"/>
            <a:ext cx="0" cy="69056"/>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73" name="Line 7"/>
          <p:cNvSpPr>
            <a:spLocks noChangeShapeType="1"/>
          </p:cNvSpPr>
          <p:nvPr/>
        </p:nvSpPr>
        <p:spPr bwMode="auto">
          <a:xfrm>
            <a:off x="1823611" y="1335881"/>
            <a:ext cx="67865" cy="0"/>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74" name="Line 8"/>
          <p:cNvSpPr>
            <a:spLocks noChangeShapeType="1"/>
          </p:cNvSpPr>
          <p:nvPr/>
        </p:nvSpPr>
        <p:spPr bwMode="auto">
          <a:xfrm>
            <a:off x="1823611" y="1859756"/>
            <a:ext cx="67865" cy="0"/>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75" name="Line 9"/>
          <p:cNvSpPr>
            <a:spLocks noChangeShapeType="1"/>
          </p:cNvSpPr>
          <p:nvPr/>
        </p:nvSpPr>
        <p:spPr bwMode="auto">
          <a:xfrm>
            <a:off x="1823611" y="2382441"/>
            <a:ext cx="67865" cy="0"/>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76" name="Line 10"/>
          <p:cNvSpPr>
            <a:spLocks noChangeShapeType="1"/>
          </p:cNvSpPr>
          <p:nvPr/>
        </p:nvSpPr>
        <p:spPr bwMode="auto">
          <a:xfrm>
            <a:off x="1823611" y="2906316"/>
            <a:ext cx="67865" cy="0"/>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77" name="Line 11"/>
          <p:cNvSpPr>
            <a:spLocks noChangeShapeType="1"/>
          </p:cNvSpPr>
          <p:nvPr/>
        </p:nvSpPr>
        <p:spPr bwMode="auto">
          <a:xfrm>
            <a:off x="1823611" y="3430191"/>
            <a:ext cx="67865" cy="0"/>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78" name="Line 12"/>
          <p:cNvSpPr>
            <a:spLocks noChangeShapeType="1"/>
          </p:cNvSpPr>
          <p:nvPr/>
        </p:nvSpPr>
        <p:spPr bwMode="auto">
          <a:xfrm>
            <a:off x="1823611" y="3954066"/>
            <a:ext cx="67865" cy="0"/>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79" name="Line 34"/>
          <p:cNvSpPr>
            <a:spLocks noChangeShapeType="1"/>
          </p:cNvSpPr>
          <p:nvPr/>
        </p:nvSpPr>
        <p:spPr bwMode="auto">
          <a:xfrm>
            <a:off x="2904697" y="1407319"/>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0" name="Line 35"/>
          <p:cNvSpPr>
            <a:spLocks noChangeShapeType="1"/>
          </p:cNvSpPr>
          <p:nvPr/>
        </p:nvSpPr>
        <p:spPr bwMode="auto">
          <a:xfrm>
            <a:off x="2870169" y="1441847"/>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1" name="Line 36"/>
          <p:cNvSpPr>
            <a:spLocks noChangeShapeType="1"/>
          </p:cNvSpPr>
          <p:nvPr/>
        </p:nvSpPr>
        <p:spPr bwMode="auto">
          <a:xfrm>
            <a:off x="3030903" y="1440657"/>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2" name="Line 37"/>
          <p:cNvSpPr>
            <a:spLocks noChangeShapeType="1"/>
          </p:cNvSpPr>
          <p:nvPr/>
        </p:nvSpPr>
        <p:spPr bwMode="auto">
          <a:xfrm>
            <a:off x="2996376" y="147518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3" name="Line 38"/>
          <p:cNvSpPr>
            <a:spLocks noChangeShapeType="1"/>
          </p:cNvSpPr>
          <p:nvPr/>
        </p:nvSpPr>
        <p:spPr bwMode="auto">
          <a:xfrm>
            <a:off x="3035666" y="1440657"/>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4" name="Line 39"/>
          <p:cNvSpPr>
            <a:spLocks noChangeShapeType="1"/>
          </p:cNvSpPr>
          <p:nvPr/>
        </p:nvSpPr>
        <p:spPr bwMode="auto">
          <a:xfrm>
            <a:off x="3001138" y="147518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5" name="Line 40"/>
          <p:cNvSpPr>
            <a:spLocks noChangeShapeType="1"/>
          </p:cNvSpPr>
          <p:nvPr/>
        </p:nvSpPr>
        <p:spPr bwMode="auto">
          <a:xfrm>
            <a:off x="3041618" y="1440657"/>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6" name="Line 41"/>
          <p:cNvSpPr>
            <a:spLocks noChangeShapeType="1"/>
          </p:cNvSpPr>
          <p:nvPr/>
        </p:nvSpPr>
        <p:spPr bwMode="auto">
          <a:xfrm>
            <a:off x="3007092" y="1475185"/>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7" name="Line 42"/>
          <p:cNvSpPr>
            <a:spLocks noChangeShapeType="1"/>
          </p:cNvSpPr>
          <p:nvPr/>
        </p:nvSpPr>
        <p:spPr bwMode="auto">
          <a:xfrm>
            <a:off x="3061859" y="1451374"/>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8" name="Line 43"/>
          <p:cNvSpPr>
            <a:spLocks noChangeShapeType="1"/>
          </p:cNvSpPr>
          <p:nvPr/>
        </p:nvSpPr>
        <p:spPr bwMode="auto">
          <a:xfrm>
            <a:off x="3027332" y="1487091"/>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9" name="Line 44"/>
          <p:cNvSpPr>
            <a:spLocks noChangeShapeType="1"/>
          </p:cNvSpPr>
          <p:nvPr/>
        </p:nvSpPr>
        <p:spPr bwMode="auto">
          <a:xfrm>
            <a:off x="1922431" y="130135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0" name="Line 45"/>
          <p:cNvSpPr>
            <a:spLocks noChangeShapeType="1"/>
          </p:cNvSpPr>
          <p:nvPr/>
        </p:nvSpPr>
        <p:spPr bwMode="auto">
          <a:xfrm>
            <a:off x="1889093" y="1335881"/>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1" name="Line 46"/>
          <p:cNvSpPr>
            <a:spLocks noChangeShapeType="1"/>
          </p:cNvSpPr>
          <p:nvPr/>
        </p:nvSpPr>
        <p:spPr bwMode="auto">
          <a:xfrm>
            <a:off x="1930766" y="130135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2" name="Line 47"/>
          <p:cNvSpPr>
            <a:spLocks noChangeShapeType="1"/>
          </p:cNvSpPr>
          <p:nvPr/>
        </p:nvSpPr>
        <p:spPr bwMode="auto">
          <a:xfrm>
            <a:off x="1896238" y="133588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3" name="Line 48"/>
          <p:cNvSpPr>
            <a:spLocks noChangeShapeType="1"/>
          </p:cNvSpPr>
          <p:nvPr/>
        </p:nvSpPr>
        <p:spPr bwMode="auto">
          <a:xfrm>
            <a:off x="1935528" y="130135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4" name="Line 49"/>
          <p:cNvSpPr>
            <a:spLocks noChangeShapeType="1"/>
          </p:cNvSpPr>
          <p:nvPr/>
        </p:nvSpPr>
        <p:spPr bwMode="auto">
          <a:xfrm>
            <a:off x="1902192" y="1335881"/>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5" name="Line 50"/>
          <p:cNvSpPr>
            <a:spLocks noChangeShapeType="1"/>
          </p:cNvSpPr>
          <p:nvPr/>
        </p:nvSpPr>
        <p:spPr bwMode="auto">
          <a:xfrm>
            <a:off x="1943862" y="130135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6" name="Line 51"/>
          <p:cNvSpPr>
            <a:spLocks noChangeShapeType="1"/>
          </p:cNvSpPr>
          <p:nvPr/>
        </p:nvSpPr>
        <p:spPr bwMode="auto">
          <a:xfrm>
            <a:off x="1909336" y="133588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7" name="Line 52"/>
          <p:cNvSpPr>
            <a:spLocks noChangeShapeType="1"/>
          </p:cNvSpPr>
          <p:nvPr/>
        </p:nvSpPr>
        <p:spPr bwMode="auto">
          <a:xfrm>
            <a:off x="1985534" y="130135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8" name="Line 53"/>
          <p:cNvSpPr>
            <a:spLocks noChangeShapeType="1"/>
          </p:cNvSpPr>
          <p:nvPr/>
        </p:nvSpPr>
        <p:spPr bwMode="auto">
          <a:xfrm>
            <a:off x="1951007" y="133588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9" name="Line 54"/>
          <p:cNvSpPr>
            <a:spLocks noChangeShapeType="1"/>
          </p:cNvSpPr>
          <p:nvPr/>
        </p:nvSpPr>
        <p:spPr bwMode="auto">
          <a:xfrm>
            <a:off x="2006966" y="130135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0" name="Line 55"/>
          <p:cNvSpPr>
            <a:spLocks noChangeShapeType="1"/>
          </p:cNvSpPr>
          <p:nvPr/>
        </p:nvSpPr>
        <p:spPr bwMode="auto">
          <a:xfrm>
            <a:off x="1972438" y="1335881"/>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1" name="Line 56"/>
          <p:cNvSpPr>
            <a:spLocks noChangeShapeType="1"/>
          </p:cNvSpPr>
          <p:nvPr/>
        </p:nvSpPr>
        <p:spPr bwMode="auto">
          <a:xfrm>
            <a:off x="2011728" y="130135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2" name="Line 57"/>
          <p:cNvSpPr>
            <a:spLocks noChangeShapeType="1"/>
          </p:cNvSpPr>
          <p:nvPr/>
        </p:nvSpPr>
        <p:spPr bwMode="auto">
          <a:xfrm>
            <a:off x="1977200" y="1335881"/>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3" name="Line 58"/>
          <p:cNvSpPr>
            <a:spLocks noChangeShapeType="1"/>
          </p:cNvSpPr>
          <p:nvPr/>
        </p:nvSpPr>
        <p:spPr bwMode="auto">
          <a:xfrm>
            <a:off x="2016491" y="130135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4" name="Line 59"/>
          <p:cNvSpPr>
            <a:spLocks noChangeShapeType="1"/>
          </p:cNvSpPr>
          <p:nvPr/>
        </p:nvSpPr>
        <p:spPr bwMode="auto">
          <a:xfrm>
            <a:off x="1981963" y="133588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5" name="Line 60"/>
          <p:cNvSpPr>
            <a:spLocks noChangeShapeType="1"/>
          </p:cNvSpPr>
          <p:nvPr/>
        </p:nvSpPr>
        <p:spPr bwMode="auto">
          <a:xfrm>
            <a:off x="2059353" y="130135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6" name="Line 61"/>
          <p:cNvSpPr>
            <a:spLocks noChangeShapeType="1"/>
          </p:cNvSpPr>
          <p:nvPr/>
        </p:nvSpPr>
        <p:spPr bwMode="auto">
          <a:xfrm>
            <a:off x="2024825" y="1335881"/>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7" name="Line 62"/>
          <p:cNvSpPr>
            <a:spLocks noChangeShapeType="1"/>
          </p:cNvSpPr>
          <p:nvPr/>
        </p:nvSpPr>
        <p:spPr bwMode="auto">
          <a:xfrm>
            <a:off x="2068878" y="130135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8" name="Line 63"/>
          <p:cNvSpPr>
            <a:spLocks noChangeShapeType="1"/>
          </p:cNvSpPr>
          <p:nvPr/>
        </p:nvSpPr>
        <p:spPr bwMode="auto">
          <a:xfrm>
            <a:off x="2034350" y="133588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9" name="Line 64"/>
          <p:cNvSpPr>
            <a:spLocks noChangeShapeType="1"/>
          </p:cNvSpPr>
          <p:nvPr/>
        </p:nvSpPr>
        <p:spPr bwMode="auto">
          <a:xfrm>
            <a:off x="2079593" y="130135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0" name="Line 65"/>
          <p:cNvSpPr>
            <a:spLocks noChangeShapeType="1"/>
          </p:cNvSpPr>
          <p:nvPr/>
        </p:nvSpPr>
        <p:spPr bwMode="auto">
          <a:xfrm>
            <a:off x="2045067" y="133588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1" name="Line 66"/>
          <p:cNvSpPr>
            <a:spLocks noChangeShapeType="1"/>
          </p:cNvSpPr>
          <p:nvPr/>
        </p:nvSpPr>
        <p:spPr bwMode="auto">
          <a:xfrm>
            <a:off x="2068878" y="1313261"/>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2" name="Line 67"/>
          <p:cNvSpPr>
            <a:spLocks noChangeShapeType="1"/>
          </p:cNvSpPr>
          <p:nvPr/>
        </p:nvSpPr>
        <p:spPr bwMode="auto">
          <a:xfrm>
            <a:off x="2034350" y="134778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3" name="Line 68"/>
          <p:cNvSpPr>
            <a:spLocks noChangeShapeType="1"/>
          </p:cNvSpPr>
          <p:nvPr/>
        </p:nvSpPr>
        <p:spPr bwMode="auto">
          <a:xfrm>
            <a:off x="2090309" y="1313261"/>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4" name="Line 69"/>
          <p:cNvSpPr>
            <a:spLocks noChangeShapeType="1"/>
          </p:cNvSpPr>
          <p:nvPr/>
        </p:nvSpPr>
        <p:spPr bwMode="auto">
          <a:xfrm>
            <a:off x="2055782" y="1347788"/>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5" name="Line 70"/>
          <p:cNvSpPr>
            <a:spLocks noChangeShapeType="1"/>
          </p:cNvSpPr>
          <p:nvPr/>
        </p:nvSpPr>
        <p:spPr bwMode="auto">
          <a:xfrm>
            <a:off x="2101025" y="1313261"/>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6" name="Line 71"/>
          <p:cNvSpPr>
            <a:spLocks noChangeShapeType="1"/>
          </p:cNvSpPr>
          <p:nvPr/>
        </p:nvSpPr>
        <p:spPr bwMode="auto">
          <a:xfrm>
            <a:off x="2066497" y="134778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7" name="Line 72"/>
          <p:cNvSpPr>
            <a:spLocks noChangeShapeType="1"/>
          </p:cNvSpPr>
          <p:nvPr/>
        </p:nvSpPr>
        <p:spPr bwMode="auto">
          <a:xfrm>
            <a:off x="2122456" y="1326358"/>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8" name="Line 73"/>
          <p:cNvSpPr>
            <a:spLocks noChangeShapeType="1"/>
          </p:cNvSpPr>
          <p:nvPr/>
        </p:nvSpPr>
        <p:spPr bwMode="auto">
          <a:xfrm>
            <a:off x="2086738" y="1360885"/>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9" name="Line 74"/>
          <p:cNvSpPr>
            <a:spLocks noChangeShapeType="1"/>
          </p:cNvSpPr>
          <p:nvPr/>
        </p:nvSpPr>
        <p:spPr bwMode="auto">
          <a:xfrm>
            <a:off x="2141506" y="1326358"/>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20" name="Line 75"/>
          <p:cNvSpPr>
            <a:spLocks noChangeShapeType="1"/>
          </p:cNvSpPr>
          <p:nvPr/>
        </p:nvSpPr>
        <p:spPr bwMode="auto">
          <a:xfrm>
            <a:off x="2109361" y="1360885"/>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21" name="Line 76"/>
          <p:cNvSpPr>
            <a:spLocks noChangeShapeType="1"/>
          </p:cNvSpPr>
          <p:nvPr/>
        </p:nvSpPr>
        <p:spPr bwMode="auto">
          <a:xfrm>
            <a:off x="2153412" y="133469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22" name="Line 77"/>
          <p:cNvSpPr>
            <a:spLocks noChangeShapeType="1"/>
          </p:cNvSpPr>
          <p:nvPr/>
        </p:nvSpPr>
        <p:spPr bwMode="auto">
          <a:xfrm>
            <a:off x="2117693" y="1369219"/>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23" name="Line 78"/>
          <p:cNvSpPr>
            <a:spLocks noChangeShapeType="1"/>
          </p:cNvSpPr>
          <p:nvPr/>
        </p:nvSpPr>
        <p:spPr bwMode="auto">
          <a:xfrm>
            <a:off x="2158175" y="133469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24" name="Line 79"/>
          <p:cNvSpPr>
            <a:spLocks noChangeShapeType="1"/>
          </p:cNvSpPr>
          <p:nvPr/>
        </p:nvSpPr>
        <p:spPr bwMode="auto">
          <a:xfrm>
            <a:off x="2123647" y="136921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25" name="Line 80"/>
          <p:cNvSpPr>
            <a:spLocks noChangeShapeType="1"/>
          </p:cNvSpPr>
          <p:nvPr/>
        </p:nvSpPr>
        <p:spPr bwMode="auto">
          <a:xfrm>
            <a:off x="2162937" y="133469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26" name="Line 81"/>
          <p:cNvSpPr>
            <a:spLocks noChangeShapeType="1"/>
          </p:cNvSpPr>
          <p:nvPr/>
        </p:nvSpPr>
        <p:spPr bwMode="auto">
          <a:xfrm>
            <a:off x="2128410" y="136921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27" name="Line 82"/>
          <p:cNvSpPr>
            <a:spLocks noChangeShapeType="1"/>
          </p:cNvSpPr>
          <p:nvPr/>
        </p:nvSpPr>
        <p:spPr bwMode="auto">
          <a:xfrm>
            <a:off x="2184368" y="133469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28" name="Line 83"/>
          <p:cNvSpPr>
            <a:spLocks noChangeShapeType="1"/>
          </p:cNvSpPr>
          <p:nvPr/>
        </p:nvSpPr>
        <p:spPr bwMode="auto">
          <a:xfrm>
            <a:off x="2149842" y="1369219"/>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29" name="Line 84"/>
          <p:cNvSpPr>
            <a:spLocks noChangeShapeType="1"/>
          </p:cNvSpPr>
          <p:nvPr/>
        </p:nvSpPr>
        <p:spPr bwMode="auto">
          <a:xfrm>
            <a:off x="2215325" y="133469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30" name="Line 85"/>
          <p:cNvSpPr>
            <a:spLocks noChangeShapeType="1"/>
          </p:cNvSpPr>
          <p:nvPr/>
        </p:nvSpPr>
        <p:spPr bwMode="auto">
          <a:xfrm>
            <a:off x="2180797" y="136921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31" name="Line 86"/>
          <p:cNvSpPr>
            <a:spLocks noChangeShapeType="1"/>
          </p:cNvSpPr>
          <p:nvPr/>
        </p:nvSpPr>
        <p:spPr bwMode="auto">
          <a:xfrm>
            <a:off x="2110550" y="130135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32" name="Line 87"/>
          <p:cNvSpPr>
            <a:spLocks noChangeShapeType="1"/>
          </p:cNvSpPr>
          <p:nvPr/>
        </p:nvSpPr>
        <p:spPr bwMode="auto">
          <a:xfrm>
            <a:off x="2076023" y="133588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33" name="Line 88"/>
          <p:cNvSpPr>
            <a:spLocks noChangeShapeType="1"/>
          </p:cNvSpPr>
          <p:nvPr/>
        </p:nvSpPr>
        <p:spPr bwMode="auto">
          <a:xfrm>
            <a:off x="2118884" y="130135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34" name="Line 89"/>
          <p:cNvSpPr>
            <a:spLocks noChangeShapeType="1"/>
          </p:cNvSpPr>
          <p:nvPr/>
        </p:nvSpPr>
        <p:spPr bwMode="auto">
          <a:xfrm>
            <a:off x="2084357" y="133588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35" name="Line 90"/>
          <p:cNvSpPr>
            <a:spLocks noChangeShapeType="1"/>
          </p:cNvSpPr>
          <p:nvPr/>
        </p:nvSpPr>
        <p:spPr bwMode="auto">
          <a:xfrm>
            <a:off x="2126028" y="130135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36" name="Line 91"/>
          <p:cNvSpPr>
            <a:spLocks noChangeShapeType="1"/>
          </p:cNvSpPr>
          <p:nvPr/>
        </p:nvSpPr>
        <p:spPr bwMode="auto">
          <a:xfrm>
            <a:off x="2091500" y="133588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37" name="Line 92"/>
          <p:cNvSpPr>
            <a:spLocks noChangeShapeType="1"/>
          </p:cNvSpPr>
          <p:nvPr/>
        </p:nvSpPr>
        <p:spPr bwMode="auto">
          <a:xfrm>
            <a:off x="2134362" y="130135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38" name="Line 93"/>
          <p:cNvSpPr>
            <a:spLocks noChangeShapeType="1"/>
          </p:cNvSpPr>
          <p:nvPr/>
        </p:nvSpPr>
        <p:spPr bwMode="auto">
          <a:xfrm>
            <a:off x="2099835" y="133588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39" name="Line 94"/>
          <p:cNvSpPr>
            <a:spLocks noChangeShapeType="1"/>
          </p:cNvSpPr>
          <p:nvPr/>
        </p:nvSpPr>
        <p:spPr bwMode="auto">
          <a:xfrm>
            <a:off x="2330816" y="1307308"/>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40" name="Line 95"/>
          <p:cNvSpPr>
            <a:spLocks noChangeShapeType="1"/>
          </p:cNvSpPr>
          <p:nvPr/>
        </p:nvSpPr>
        <p:spPr bwMode="auto">
          <a:xfrm>
            <a:off x="2296288" y="1341835"/>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41" name="Line 96"/>
          <p:cNvSpPr>
            <a:spLocks noChangeShapeType="1"/>
          </p:cNvSpPr>
          <p:nvPr/>
        </p:nvSpPr>
        <p:spPr bwMode="auto">
          <a:xfrm>
            <a:off x="2330816" y="1350169"/>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42" name="Line 97"/>
          <p:cNvSpPr>
            <a:spLocks noChangeShapeType="1"/>
          </p:cNvSpPr>
          <p:nvPr/>
        </p:nvSpPr>
        <p:spPr bwMode="auto">
          <a:xfrm>
            <a:off x="2296288" y="1387079"/>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43" name="Line 98"/>
          <p:cNvSpPr>
            <a:spLocks noChangeShapeType="1"/>
          </p:cNvSpPr>
          <p:nvPr/>
        </p:nvSpPr>
        <p:spPr bwMode="auto">
          <a:xfrm>
            <a:off x="2351056" y="1307308"/>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44" name="Line 99"/>
          <p:cNvSpPr>
            <a:spLocks noChangeShapeType="1"/>
          </p:cNvSpPr>
          <p:nvPr/>
        </p:nvSpPr>
        <p:spPr bwMode="auto">
          <a:xfrm>
            <a:off x="2317718" y="1341835"/>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45" name="Line 100"/>
          <p:cNvSpPr>
            <a:spLocks noChangeShapeType="1"/>
          </p:cNvSpPr>
          <p:nvPr/>
        </p:nvSpPr>
        <p:spPr bwMode="auto">
          <a:xfrm>
            <a:off x="2361772" y="1362075"/>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46" name="Line 101"/>
          <p:cNvSpPr>
            <a:spLocks noChangeShapeType="1"/>
          </p:cNvSpPr>
          <p:nvPr/>
        </p:nvSpPr>
        <p:spPr bwMode="auto">
          <a:xfrm>
            <a:off x="2327244" y="1397794"/>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47" name="Line 102"/>
          <p:cNvSpPr>
            <a:spLocks noChangeShapeType="1"/>
          </p:cNvSpPr>
          <p:nvPr/>
        </p:nvSpPr>
        <p:spPr bwMode="auto">
          <a:xfrm>
            <a:off x="2403443" y="137398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48" name="Line 103"/>
          <p:cNvSpPr>
            <a:spLocks noChangeShapeType="1"/>
          </p:cNvSpPr>
          <p:nvPr/>
        </p:nvSpPr>
        <p:spPr bwMode="auto">
          <a:xfrm>
            <a:off x="2370107" y="1407319"/>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49" name="Line 104"/>
          <p:cNvSpPr>
            <a:spLocks noChangeShapeType="1"/>
          </p:cNvSpPr>
          <p:nvPr/>
        </p:nvSpPr>
        <p:spPr bwMode="auto">
          <a:xfrm>
            <a:off x="2371297" y="1307308"/>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50" name="Line 105"/>
          <p:cNvSpPr>
            <a:spLocks noChangeShapeType="1"/>
          </p:cNvSpPr>
          <p:nvPr/>
        </p:nvSpPr>
        <p:spPr bwMode="auto">
          <a:xfrm>
            <a:off x="2337961" y="1341835"/>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51" name="Line 106"/>
          <p:cNvSpPr>
            <a:spLocks noChangeShapeType="1"/>
          </p:cNvSpPr>
          <p:nvPr/>
        </p:nvSpPr>
        <p:spPr bwMode="auto">
          <a:xfrm>
            <a:off x="2403443" y="1307308"/>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52" name="Line 107"/>
          <p:cNvSpPr>
            <a:spLocks noChangeShapeType="1"/>
          </p:cNvSpPr>
          <p:nvPr/>
        </p:nvSpPr>
        <p:spPr bwMode="auto">
          <a:xfrm>
            <a:off x="2370107" y="1341835"/>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53" name="Line 108"/>
          <p:cNvSpPr>
            <a:spLocks noChangeShapeType="1"/>
          </p:cNvSpPr>
          <p:nvPr/>
        </p:nvSpPr>
        <p:spPr bwMode="auto">
          <a:xfrm>
            <a:off x="2434400" y="1307308"/>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54" name="Line 109"/>
          <p:cNvSpPr>
            <a:spLocks noChangeShapeType="1"/>
          </p:cNvSpPr>
          <p:nvPr/>
        </p:nvSpPr>
        <p:spPr bwMode="auto">
          <a:xfrm>
            <a:off x="2401063" y="1341835"/>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55" name="Line 110"/>
          <p:cNvSpPr>
            <a:spLocks noChangeShapeType="1"/>
          </p:cNvSpPr>
          <p:nvPr/>
        </p:nvSpPr>
        <p:spPr bwMode="auto">
          <a:xfrm>
            <a:off x="2445116" y="1318023"/>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56" name="Line 111"/>
          <p:cNvSpPr>
            <a:spLocks noChangeShapeType="1"/>
          </p:cNvSpPr>
          <p:nvPr/>
        </p:nvSpPr>
        <p:spPr bwMode="auto">
          <a:xfrm>
            <a:off x="2410588" y="1352550"/>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57" name="Line 112"/>
          <p:cNvSpPr>
            <a:spLocks noChangeShapeType="1"/>
          </p:cNvSpPr>
          <p:nvPr/>
        </p:nvSpPr>
        <p:spPr bwMode="auto">
          <a:xfrm>
            <a:off x="2528459" y="1340645"/>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58" name="Line 113"/>
          <p:cNvSpPr>
            <a:spLocks noChangeShapeType="1"/>
          </p:cNvSpPr>
          <p:nvPr/>
        </p:nvSpPr>
        <p:spPr bwMode="auto">
          <a:xfrm>
            <a:off x="2495122" y="1375172"/>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59" name="Line 114"/>
          <p:cNvSpPr>
            <a:spLocks noChangeShapeType="1"/>
          </p:cNvSpPr>
          <p:nvPr/>
        </p:nvSpPr>
        <p:spPr bwMode="auto">
          <a:xfrm>
            <a:off x="2571322" y="1340645"/>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60" name="Line 115"/>
          <p:cNvSpPr>
            <a:spLocks noChangeShapeType="1"/>
          </p:cNvSpPr>
          <p:nvPr/>
        </p:nvSpPr>
        <p:spPr bwMode="auto">
          <a:xfrm>
            <a:off x="2536794" y="1375172"/>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61" name="Line 116"/>
          <p:cNvSpPr>
            <a:spLocks noChangeShapeType="1"/>
          </p:cNvSpPr>
          <p:nvPr/>
        </p:nvSpPr>
        <p:spPr bwMode="auto">
          <a:xfrm>
            <a:off x="2674906" y="1363268"/>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62" name="Line 117"/>
          <p:cNvSpPr>
            <a:spLocks noChangeShapeType="1"/>
          </p:cNvSpPr>
          <p:nvPr/>
        </p:nvSpPr>
        <p:spPr bwMode="auto">
          <a:xfrm>
            <a:off x="2640379" y="139779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63" name="Line 118"/>
          <p:cNvSpPr>
            <a:spLocks noChangeShapeType="1"/>
          </p:cNvSpPr>
          <p:nvPr/>
        </p:nvSpPr>
        <p:spPr bwMode="auto">
          <a:xfrm>
            <a:off x="2738009" y="1373983"/>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64" name="Line 119"/>
          <p:cNvSpPr>
            <a:spLocks noChangeShapeType="1"/>
          </p:cNvSpPr>
          <p:nvPr/>
        </p:nvSpPr>
        <p:spPr bwMode="auto">
          <a:xfrm>
            <a:off x="2703481" y="1407319"/>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65" name="Line 120"/>
          <p:cNvSpPr>
            <a:spLocks noChangeShapeType="1"/>
          </p:cNvSpPr>
          <p:nvPr/>
        </p:nvSpPr>
        <p:spPr bwMode="auto">
          <a:xfrm>
            <a:off x="2743962" y="1373983"/>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66" name="Line 121"/>
          <p:cNvSpPr>
            <a:spLocks noChangeShapeType="1"/>
          </p:cNvSpPr>
          <p:nvPr/>
        </p:nvSpPr>
        <p:spPr bwMode="auto">
          <a:xfrm>
            <a:off x="2709436" y="1407319"/>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67" name="Line 122"/>
          <p:cNvSpPr>
            <a:spLocks noChangeShapeType="1"/>
          </p:cNvSpPr>
          <p:nvPr/>
        </p:nvSpPr>
        <p:spPr bwMode="auto">
          <a:xfrm>
            <a:off x="2747534" y="1373983"/>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68" name="Line 123"/>
          <p:cNvSpPr>
            <a:spLocks noChangeShapeType="1"/>
          </p:cNvSpPr>
          <p:nvPr/>
        </p:nvSpPr>
        <p:spPr bwMode="auto">
          <a:xfrm>
            <a:off x="2714198" y="1407319"/>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69" name="Line 124"/>
          <p:cNvSpPr>
            <a:spLocks noChangeShapeType="1"/>
          </p:cNvSpPr>
          <p:nvPr/>
        </p:nvSpPr>
        <p:spPr bwMode="auto">
          <a:xfrm>
            <a:off x="2685622" y="1421606"/>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70" name="Line 125"/>
          <p:cNvSpPr>
            <a:spLocks noChangeShapeType="1"/>
          </p:cNvSpPr>
          <p:nvPr/>
        </p:nvSpPr>
        <p:spPr bwMode="auto">
          <a:xfrm>
            <a:off x="2652286" y="1456135"/>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71" name="Line 126"/>
          <p:cNvSpPr>
            <a:spLocks noChangeShapeType="1"/>
          </p:cNvSpPr>
          <p:nvPr/>
        </p:nvSpPr>
        <p:spPr bwMode="auto">
          <a:xfrm>
            <a:off x="2716578" y="142994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72" name="Line 127"/>
          <p:cNvSpPr>
            <a:spLocks noChangeShapeType="1"/>
          </p:cNvSpPr>
          <p:nvPr/>
        </p:nvSpPr>
        <p:spPr bwMode="auto">
          <a:xfrm>
            <a:off x="2683241" y="1464469"/>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73" name="Line 128"/>
          <p:cNvSpPr>
            <a:spLocks noChangeShapeType="1"/>
          </p:cNvSpPr>
          <p:nvPr/>
        </p:nvSpPr>
        <p:spPr bwMode="auto">
          <a:xfrm>
            <a:off x="2747534" y="1435894"/>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74" name="Line 129"/>
          <p:cNvSpPr>
            <a:spLocks noChangeShapeType="1"/>
          </p:cNvSpPr>
          <p:nvPr/>
        </p:nvSpPr>
        <p:spPr bwMode="auto">
          <a:xfrm>
            <a:off x="2714198" y="146923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75" name="Line 130"/>
          <p:cNvSpPr>
            <a:spLocks noChangeShapeType="1"/>
          </p:cNvSpPr>
          <p:nvPr/>
        </p:nvSpPr>
        <p:spPr bwMode="auto">
          <a:xfrm>
            <a:off x="2863025" y="1502569"/>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76" name="Line 131"/>
          <p:cNvSpPr>
            <a:spLocks noChangeShapeType="1"/>
          </p:cNvSpPr>
          <p:nvPr/>
        </p:nvSpPr>
        <p:spPr bwMode="auto">
          <a:xfrm>
            <a:off x="2829688" y="1535906"/>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77" name="Line 132"/>
          <p:cNvSpPr>
            <a:spLocks noChangeShapeType="1"/>
          </p:cNvSpPr>
          <p:nvPr/>
        </p:nvSpPr>
        <p:spPr bwMode="auto">
          <a:xfrm>
            <a:off x="2936843" y="1540671"/>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78" name="Line 133"/>
          <p:cNvSpPr>
            <a:spLocks noChangeShapeType="1"/>
          </p:cNvSpPr>
          <p:nvPr/>
        </p:nvSpPr>
        <p:spPr bwMode="auto">
          <a:xfrm>
            <a:off x="2902317" y="1575197"/>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79" name="Line 134"/>
          <p:cNvSpPr>
            <a:spLocks noChangeShapeType="1"/>
          </p:cNvSpPr>
          <p:nvPr/>
        </p:nvSpPr>
        <p:spPr bwMode="auto">
          <a:xfrm>
            <a:off x="2978516" y="1540671"/>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80" name="Line 135"/>
          <p:cNvSpPr>
            <a:spLocks noChangeShapeType="1"/>
          </p:cNvSpPr>
          <p:nvPr/>
        </p:nvSpPr>
        <p:spPr bwMode="auto">
          <a:xfrm>
            <a:off x="2943988" y="1575197"/>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81" name="Line 136"/>
          <p:cNvSpPr>
            <a:spLocks noChangeShapeType="1"/>
          </p:cNvSpPr>
          <p:nvPr/>
        </p:nvSpPr>
        <p:spPr bwMode="auto">
          <a:xfrm>
            <a:off x="3051143" y="1579962"/>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82" name="Line 137"/>
          <p:cNvSpPr>
            <a:spLocks noChangeShapeType="1"/>
          </p:cNvSpPr>
          <p:nvPr/>
        </p:nvSpPr>
        <p:spPr bwMode="auto">
          <a:xfrm>
            <a:off x="3017807" y="1614488"/>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83" name="Line 138"/>
          <p:cNvSpPr>
            <a:spLocks noChangeShapeType="1"/>
          </p:cNvSpPr>
          <p:nvPr/>
        </p:nvSpPr>
        <p:spPr bwMode="auto">
          <a:xfrm>
            <a:off x="3114247" y="1614488"/>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84" name="Line 139"/>
          <p:cNvSpPr>
            <a:spLocks noChangeShapeType="1"/>
          </p:cNvSpPr>
          <p:nvPr/>
        </p:nvSpPr>
        <p:spPr bwMode="auto">
          <a:xfrm>
            <a:off x="3079719" y="1647825"/>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85" name="Line 140"/>
          <p:cNvSpPr>
            <a:spLocks noChangeShapeType="1"/>
          </p:cNvSpPr>
          <p:nvPr/>
        </p:nvSpPr>
        <p:spPr bwMode="auto">
          <a:xfrm>
            <a:off x="3146393" y="1625206"/>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86" name="Line 141"/>
          <p:cNvSpPr>
            <a:spLocks noChangeShapeType="1"/>
          </p:cNvSpPr>
          <p:nvPr/>
        </p:nvSpPr>
        <p:spPr bwMode="auto">
          <a:xfrm>
            <a:off x="3111866" y="1658541"/>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87" name="Line 142"/>
          <p:cNvSpPr>
            <a:spLocks noChangeShapeType="1"/>
          </p:cNvSpPr>
          <p:nvPr/>
        </p:nvSpPr>
        <p:spPr bwMode="auto">
          <a:xfrm>
            <a:off x="3149966" y="1625206"/>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88" name="Line 143"/>
          <p:cNvSpPr>
            <a:spLocks noChangeShapeType="1"/>
          </p:cNvSpPr>
          <p:nvPr/>
        </p:nvSpPr>
        <p:spPr bwMode="auto">
          <a:xfrm>
            <a:off x="3116629" y="1658541"/>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89" name="Line 144"/>
          <p:cNvSpPr>
            <a:spLocks noChangeShapeType="1"/>
          </p:cNvSpPr>
          <p:nvPr/>
        </p:nvSpPr>
        <p:spPr bwMode="auto">
          <a:xfrm>
            <a:off x="3155918" y="1625206"/>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90" name="Line 145"/>
          <p:cNvSpPr>
            <a:spLocks noChangeShapeType="1"/>
          </p:cNvSpPr>
          <p:nvPr/>
        </p:nvSpPr>
        <p:spPr bwMode="auto">
          <a:xfrm>
            <a:off x="3121392" y="165854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91" name="Line 146"/>
          <p:cNvSpPr>
            <a:spLocks noChangeShapeType="1"/>
          </p:cNvSpPr>
          <p:nvPr/>
        </p:nvSpPr>
        <p:spPr bwMode="auto">
          <a:xfrm>
            <a:off x="3177350" y="164544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92" name="Line 147"/>
          <p:cNvSpPr>
            <a:spLocks noChangeShapeType="1"/>
          </p:cNvSpPr>
          <p:nvPr/>
        </p:nvSpPr>
        <p:spPr bwMode="auto">
          <a:xfrm>
            <a:off x="3142823" y="167878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93" name="Line 148"/>
          <p:cNvSpPr>
            <a:spLocks noChangeShapeType="1"/>
          </p:cNvSpPr>
          <p:nvPr/>
        </p:nvSpPr>
        <p:spPr bwMode="auto">
          <a:xfrm>
            <a:off x="3228547" y="1658543"/>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94" name="Line 149"/>
          <p:cNvSpPr>
            <a:spLocks noChangeShapeType="1"/>
          </p:cNvSpPr>
          <p:nvPr/>
        </p:nvSpPr>
        <p:spPr bwMode="auto">
          <a:xfrm>
            <a:off x="3195211" y="1691879"/>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95" name="Line 150"/>
          <p:cNvSpPr>
            <a:spLocks noChangeShapeType="1"/>
          </p:cNvSpPr>
          <p:nvPr/>
        </p:nvSpPr>
        <p:spPr bwMode="auto">
          <a:xfrm>
            <a:off x="3234500" y="1658543"/>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96" name="Line 151"/>
          <p:cNvSpPr>
            <a:spLocks noChangeShapeType="1"/>
          </p:cNvSpPr>
          <p:nvPr/>
        </p:nvSpPr>
        <p:spPr bwMode="auto">
          <a:xfrm>
            <a:off x="3199973" y="169187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97" name="Line 152"/>
          <p:cNvSpPr>
            <a:spLocks noChangeShapeType="1"/>
          </p:cNvSpPr>
          <p:nvPr/>
        </p:nvSpPr>
        <p:spPr bwMode="auto">
          <a:xfrm>
            <a:off x="3240453" y="1658543"/>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98" name="Line 153"/>
          <p:cNvSpPr>
            <a:spLocks noChangeShapeType="1"/>
          </p:cNvSpPr>
          <p:nvPr/>
        </p:nvSpPr>
        <p:spPr bwMode="auto">
          <a:xfrm>
            <a:off x="3204735" y="169187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99" name="Line 154"/>
          <p:cNvSpPr>
            <a:spLocks noChangeShapeType="1"/>
          </p:cNvSpPr>
          <p:nvPr/>
        </p:nvSpPr>
        <p:spPr bwMode="auto">
          <a:xfrm>
            <a:off x="3302366" y="1675212"/>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00" name="Line 155"/>
          <p:cNvSpPr>
            <a:spLocks noChangeShapeType="1"/>
          </p:cNvSpPr>
          <p:nvPr/>
        </p:nvSpPr>
        <p:spPr bwMode="auto">
          <a:xfrm>
            <a:off x="3267838" y="170973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01" name="Line 156"/>
          <p:cNvSpPr>
            <a:spLocks noChangeShapeType="1"/>
          </p:cNvSpPr>
          <p:nvPr/>
        </p:nvSpPr>
        <p:spPr bwMode="auto">
          <a:xfrm>
            <a:off x="3352372" y="1700213"/>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02" name="Line 157"/>
          <p:cNvSpPr>
            <a:spLocks noChangeShapeType="1"/>
          </p:cNvSpPr>
          <p:nvPr/>
        </p:nvSpPr>
        <p:spPr bwMode="auto">
          <a:xfrm>
            <a:off x="3317843" y="1734741"/>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03" name="Line 158"/>
          <p:cNvSpPr>
            <a:spLocks noChangeShapeType="1"/>
          </p:cNvSpPr>
          <p:nvPr/>
        </p:nvSpPr>
        <p:spPr bwMode="auto">
          <a:xfrm>
            <a:off x="3359516" y="1700213"/>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04" name="Line 159"/>
          <p:cNvSpPr>
            <a:spLocks noChangeShapeType="1"/>
          </p:cNvSpPr>
          <p:nvPr/>
        </p:nvSpPr>
        <p:spPr bwMode="auto">
          <a:xfrm>
            <a:off x="3324988" y="173474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05" name="Line 160"/>
          <p:cNvSpPr>
            <a:spLocks noChangeShapeType="1"/>
          </p:cNvSpPr>
          <p:nvPr/>
        </p:nvSpPr>
        <p:spPr bwMode="auto">
          <a:xfrm>
            <a:off x="3365468" y="1708549"/>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06" name="Line 161"/>
          <p:cNvSpPr>
            <a:spLocks noChangeShapeType="1"/>
          </p:cNvSpPr>
          <p:nvPr/>
        </p:nvSpPr>
        <p:spPr bwMode="auto">
          <a:xfrm>
            <a:off x="3330942" y="1743075"/>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07" name="Line 162"/>
          <p:cNvSpPr>
            <a:spLocks noChangeShapeType="1"/>
          </p:cNvSpPr>
          <p:nvPr/>
        </p:nvSpPr>
        <p:spPr bwMode="auto">
          <a:xfrm>
            <a:off x="3374993" y="1719265"/>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08" name="Line 163"/>
          <p:cNvSpPr>
            <a:spLocks noChangeShapeType="1"/>
          </p:cNvSpPr>
          <p:nvPr/>
        </p:nvSpPr>
        <p:spPr bwMode="auto">
          <a:xfrm>
            <a:off x="3341657" y="1753791"/>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09" name="Line 164"/>
          <p:cNvSpPr>
            <a:spLocks noChangeShapeType="1"/>
          </p:cNvSpPr>
          <p:nvPr/>
        </p:nvSpPr>
        <p:spPr bwMode="auto">
          <a:xfrm>
            <a:off x="3385709" y="1719265"/>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10" name="Line 165"/>
          <p:cNvSpPr>
            <a:spLocks noChangeShapeType="1"/>
          </p:cNvSpPr>
          <p:nvPr/>
        </p:nvSpPr>
        <p:spPr bwMode="auto">
          <a:xfrm>
            <a:off x="3352372" y="1753791"/>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11" name="Line 166"/>
          <p:cNvSpPr>
            <a:spLocks noChangeShapeType="1"/>
          </p:cNvSpPr>
          <p:nvPr/>
        </p:nvSpPr>
        <p:spPr bwMode="auto">
          <a:xfrm>
            <a:off x="3380947" y="1719265"/>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12" name="Line 167"/>
          <p:cNvSpPr>
            <a:spLocks noChangeShapeType="1"/>
          </p:cNvSpPr>
          <p:nvPr/>
        </p:nvSpPr>
        <p:spPr bwMode="auto">
          <a:xfrm>
            <a:off x="3346420" y="175379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13" name="Line 168"/>
          <p:cNvSpPr>
            <a:spLocks noChangeShapeType="1"/>
          </p:cNvSpPr>
          <p:nvPr/>
        </p:nvSpPr>
        <p:spPr bwMode="auto">
          <a:xfrm>
            <a:off x="3396425" y="1719265"/>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14" name="Line 169"/>
          <p:cNvSpPr>
            <a:spLocks noChangeShapeType="1"/>
          </p:cNvSpPr>
          <p:nvPr/>
        </p:nvSpPr>
        <p:spPr bwMode="auto">
          <a:xfrm>
            <a:off x="3361898" y="175379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15" name="Line 170"/>
          <p:cNvSpPr>
            <a:spLocks noChangeShapeType="1"/>
          </p:cNvSpPr>
          <p:nvPr/>
        </p:nvSpPr>
        <p:spPr bwMode="auto">
          <a:xfrm>
            <a:off x="3428572" y="1741887"/>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16" name="Line 171"/>
          <p:cNvSpPr>
            <a:spLocks noChangeShapeType="1"/>
          </p:cNvSpPr>
          <p:nvPr/>
        </p:nvSpPr>
        <p:spPr bwMode="auto">
          <a:xfrm>
            <a:off x="3394044" y="1775222"/>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17" name="Line 172"/>
          <p:cNvSpPr>
            <a:spLocks noChangeShapeType="1"/>
          </p:cNvSpPr>
          <p:nvPr/>
        </p:nvSpPr>
        <p:spPr bwMode="auto">
          <a:xfrm>
            <a:off x="3435716" y="175498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18" name="Line 173"/>
          <p:cNvSpPr>
            <a:spLocks noChangeShapeType="1"/>
          </p:cNvSpPr>
          <p:nvPr/>
        </p:nvSpPr>
        <p:spPr bwMode="auto">
          <a:xfrm>
            <a:off x="3401188" y="1789510"/>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19" name="Line 174"/>
          <p:cNvSpPr>
            <a:spLocks noChangeShapeType="1"/>
          </p:cNvSpPr>
          <p:nvPr/>
        </p:nvSpPr>
        <p:spPr bwMode="auto">
          <a:xfrm>
            <a:off x="3444050" y="175498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20" name="Line 175"/>
          <p:cNvSpPr>
            <a:spLocks noChangeShapeType="1"/>
          </p:cNvSpPr>
          <p:nvPr/>
        </p:nvSpPr>
        <p:spPr bwMode="auto">
          <a:xfrm>
            <a:off x="3409522" y="1789510"/>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21" name="Line 176"/>
          <p:cNvSpPr>
            <a:spLocks noChangeShapeType="1"/>
          </p:cNvSpPr>
          <p:nvPr/>
        </p:nvSpPr>
        <p:spPr bwMode="auto">
          <a:xfrm>
            <a:off x="3448812" y="175498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22" name="Line 177"/>
          <p:cNvSpPr>
            <a:spLocks noChangeShapeType="1"/>
          </p:cNvSpPr>
          <p:nvPr/>
        </p:nvSpPr>
        <p:spPr bwMode="auto">
          <a:xfrm>
            <a:off x="3414285" y="1789510"/>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23" name="Line 178"/>
          <p:cNvSpPr>
            <a:spLocks noChangeShapeType="1"/>
          </p:cNvSpPr>
          <p:nvPr/>
        </p:nvSpPr>
        <p:spPr bwMode="auto">
          <a:xfrm>
            <a:off x="3459528" y="1775224"/>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24" name="Line 179"/>
          <p:cNvSpPr>
            <a:spLocks noChangeShapeType="1"/>
          </p:cNvSpPr>
          <p:nvPr/>
        </p:nvSpPr>
        <p:spPr bwMode="auto">
          <a:xfrm>
            <a:off x="3425000" y="1809750"/>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25" name="Line 180"/>
          <p:cNvSpPr>
            <a:spLocks noChangeShapeType="1"/>
          </p:cNvSpPr>
          <p:nvPr/>
        </p:nvSpPr>
        <p:spPr bwMode="auto">
          <a:xfrm>
            <a:off x="3479768" y="1775224"/>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26" name="Line 181"/>
          <p:cNvSpPr>
            <a:spLocks noChangeShapeType="1"/>
          </p:cNvSpPr>
          <p:nvPr/>
        </p:nvSpPr>
        <p:spPr bwMode="auto">
          <a:xfrm>
            <a:off x="3446432" y="1809750"/>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27" name="Line 182"/>
          <p:cNvSpPr>
            <a:spLocks noChangeShapeType="1"/>
          </p:cNvSpPr>
          <p:nvPr/>
        </p:nvSpPr>
        <p:spPr bwMode="auto">
          <a:xfrm>
            <a:off x="3488103" y="1775224"/>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28" name="Line 183"/>
          <p:cNvSpPr>
            <a:spLocks noChangeShapeType="1"/>
          </p:cNvSpPr>
          <p:nvPr/>
        </p:nvSpPr>
        <p:spPr bwMode="auto">
          <a:xfrm>
            <a:off x="3453576" y="1809750"/>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29" name="Line 184"/>
          <p:cNvSpPr>
            <a:spLocks noChangeShapeType="1"/>
          </p:cNvSpPr>
          <p:nvPr/>
        </p:nvSpPr>
        <p:spPr bwMode="auto">
          <a:xfrm>
            <a:off x="3492866" y="1775224"/>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30" name="Line 185"/>
          <p:cNvSpPr>
            <a:spLocks noChangeShapeType="1"/>
          </p:cNvSpPr>
          <p:nvPr/>
        </p:nvSpPr>
        <p:spPr bwMode="auto">
          <a:xfrm>
            <a:off x="3459529" y="1809750"/>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31" name="Line 186"/>
          <p:cNvSpPr>
            <a:spLocks noChangeShapeType="1"/>
          </p:cNvSpPr>
          <p:nvPr/>
        </p:nvSpPr>
        <p:spPr bwMode="auto">
          <a:xfrm>
            <a:off x="3501200" y="1775224"/>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32" name="Line 187"/>
          <p:cNvSpPr>
            <a:spLocks noChangeShapeType="1"/>
          </p:cNvSpPr>
          <p:nvPr/>
        </p:nvSpPr>
        <p:spPr bwMode="auto">
          <a:xfrm>
            <a:off x="3466672" y="1809750"/>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33" name="Line 188"/>
          <p:cNvSpPr>
            <a:spLocks noChangeShapeType="1"/>
          </p:cNvSpPr>
          <p:nvPr/>
        </p:nvSpPr>
        <p:spPr bwMode="auto">
          <a:xfrm>
            <a:off x="3510725" y="1797844"/>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34" name="Line 189"/>
          <p:cNvSpPr>
            <a:spLocks noChangeShapeType="1"/>
          </p:cNvSpPr>
          <p:nvPr/>
        </p:nvSpPr>
        <p:spPr bwMode="auto">
          <a:xfrm>
            <a:off x="3477387" y="1832372"/>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35" name="Line 190"/>
          <p:cNvSpPr>
            <a:spLocks noChangeShapeType="1"/>
          </p:cNvSpPr>
          <p:nvPr/>
        </p:nvSpPr>
        <p:spPr bwMode="auto">
          <a:xfrm>
            <a:off x="3519059" y="1797844"/>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36" name="Line 191"/>
          <p:cNvSpPr>
            <a:spLocks noChangeShapeType="1"/>
          </p:cNvSpPr>
          <p:nvPr/>
        </p:nvSpPr>
        <p:spPr bwMode="auto">
          <a:xfrm>
            <a:off x="3484532" y="1832372"/>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37" name="Line 192"/>
          <p:cNvSpPr>
            <a:spLocks noChangeShapeType="1"/>
          </p:cNvSpPr>
          <p:nvPr/>
        </p:nvSpPr>
        <p:spPr bwMode="auto">
          <a:xfrm>
            <a:off x="3526203" y="1797844"/>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38" name="Line 193"/>
          <p:cNvSpPr>
            <a:spLocks noChangeShapeType="1"/>
          </p:cNvSpPr>
          <p:nvPr/>
        </p:nvSpPr>
        <p:spPr bwMode="auto">
          <a:xfrm>
            <a:off x="3492867" y="1832372"/>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39" name="Line 194"/>
          <p:cNvSpPr>
            <a:spLocks noChangeShapeType="1"/>
          </p:cNvSpPr>
          <p:nvPr/>
        </p:nvSpPr>
        <p:spPr bwMode="auto">
          <a:xfrm>
            <a:off x="3534537" y="1797844"/>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40" name="Line 195"/>
          <p:cNvSpPr>
            <a:spLocks noChangeShapeType="1"/>
          </p:cNvSpPr>
          <p:nvPr/>
        </p:nvSpPr>
        <p:spPr bwMode="auto">
          <a:xfrm>
            <a:off x="3501200" y="1832372"/>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41" name="Line 196"/>
          <p:cNvSpPr>
            <a:spLocks noChangeShapeType="1"/>
          </p:cNvSpPr>
          <p:nvPr/>
        </p:nvSpPr>
        <p:spPr bwMode="auto">
          <a:xfrm>
            <a:off x="3542872" y="1797844"/>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42" name="Line 197"/>
          <p:cNvSpPr>
            <a:spLocks noChangeShapeType="1"/>
          </p:cNvSpPr>
          <p:nvPr/>
        </p:nvSpPr>
        <p:spPr bwMode="auto">
          <a:xfrm>
            <a:off x="3508344" y="1832372"/>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43" name="Line 198"/>
          <p:cNvSpPr>
            <a:spLocks noChangeShapeType="1"/>
          </p:cNvSpPr>
          <p:nvPr/>
        </p:nvSpPr>
        <p:spPr bwMode="auto">
          <a:xfrm>
            <a:off x="3551206" y="1797844"/>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44" name="Line 199"/>
          <p:cNvSpPr>
            <a:spLocks noChangeShapeType="1"/>
          </p:cNvSpPr>
          <p:nvPr/>
        </p:nvSpPr>
        <p:spPr bwMode="auto">
          <a:xfrm>
            <a:off x="3516679" y="1832372"/>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45" name="Line 200"/>
          <p:cNvSpPr>
            <a:spLocks noChangeShapeType="1"/>
          </p:cNvSpPr>
          <p:nvPr/>
        </p:nvSpPr>
        <p:spPr bwMode="auto">
          <a:xfrm>
            <a:off x="3558350" y="1797844"/>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46" name="Line 201"/>
          <p:cNvSpPr>
            <a:spLocks noChangeShapeType="1"/>
          </p:cNvSpPr>
          <p:nvPr/>
        </p:nvSpPr>
        <p:spPr bwMode="auto">
          <a:xfrm>
            <a:off x="3525013" y="1832372"/>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47" name="Line 202"/>
          <p:cNvSpPr>
            <a:spLocks noChangeShapeType="1"/>
          </p:cNvSpPr>
          <p:nvPr/>
        </p:nvSpPr>
        <p:spPr bwMode="auto">
          <a:xfrm>
            <a:off x="3569066" y="1797844"/>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48" name="Line 203"/>
          <p:cNvSpPr>
            <a:spLocks noChangeShapeType="1"/>
          </p:cNvSpPr>
          <p:nvPr/>
        </p:nvSpPr>
        <p:spPr bwMode="auto">
          <a:xfrm>
            <a:off x="3534537" y="1832372"/>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49" name="Line 204"/>
          <p:cNvSpPr>
            <a:spLocks noChangeShapeType="1"/>
          </p:cNvSpPr>
          <p:nvPr/>
        </p:nvSpPr>
        <p:spPr bwMode="auto">
          <a:xfrm>
            <a:off x="3576209" y="1797844"/>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50" name="Line 205"/>
          <p:cNvSpPr>
            <a:spLocks noChangeShapeType="1"/>
          </p:cNvSpPr>
          <p:nvPr/>
        </p:nvSpPr>
        <p:spPr bwMode="auto">
          <a:xfrm>
            <a:off x="3541682" y="1832372"/>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51" name="Line 207"/>
          <p:cNvSpPr>
            <a:spLocks noChangeShapeType="1"/>
          </p:cNvSpPr>
          <p:nvPr/>
        </p:nvSpPr>
        <p:spPr bwMode="auto">
          <a:xfrm>
            <a:off x="3584543" y="1797844"/>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52" name="Line 208"/>
          <p:cNvSpPr>
            <a:spLocks noChangeShapeType="1"/>
          </p:cNvSpPr>
          <p:nvPr/>
        </p:nvSpPr>
        <p:spPr bwMode="auto">
          <a:xfrm>
            <a:off x="3550017" y="1832372"/>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53" name="Line 209"/>
          <p:cNvSpPr>
            <a:spLocks noChangeShapeType="1"/>
          </p:cNvSpPr>
          <p:nvPr/>
        </p:nvSpPr>
        <p:spPr bwMode="auto">
          <a:xfrm>
            <a:off x="3584543" y="181094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54" name="Line 210"/>
          <p:cNvSpPr>
            <a:spLocks noChangeShapeType="1"/>
          </p:cNvSpPr>
          <p:nvPr/>
        </p:nvSpPr>
        <p:spPr bwMode="auto">
          <a:xfrm>
            <a:off x="3550017" y="184546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55" name="Line 211"/>
          <p:cNvSpPr>
            <a:spLocks noChangeShapeType="1"/>
          </p:cNvSpPr>
          <p:nvPr/>
        </p:nvSpPr>
        <p:spPr bwMode="auto">
          <a:xfrm>
            <a:off x="3595259" y="181094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56" name="Line 212"/>
          <p:cNvSpPr>
            <a:spLocks noChangeShapeType="1"/>
          </p:cNvSpPr>
          <p:nvPr/>
        </p:nvSpPr>
        <p:spPr bwMode="auto">
          <a:xfrm>
            <a:off x="3560731" y="184546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57" name="Line 213"/>
          <p:cNvSpPr>
            <a:spLocks noChangeShapeType="1"/>
          </p:cNvSpPr>
          <p:nvPr/>
        </p:nvSpPr>
        <p:spPr bwMode="auto">
          <a:xfrm>
            <a:off x="3595259" y="1822849"/>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58" name="Line 214"/>
          <p:cNvSpPr>
            <a:spLocks noChangeShapeType="1"/>
          </p:cNvSpPr>
          <p:nvPr/>
        </p:nvSpPr>
        <p:spPr bwMode="auto">
          <a:xfrm>
            <a:off x="3560731" y="1857375"/>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59" name="Line 215"/>
          <p:cNvSpPr>
            <a:spLocks noChangeShapeType="1"/>
          </p:cNvSpPr>
          <p:nvPr/>
        </p:nvSpPr>
        <p:spPr bwMode="auto">
          <a:xfrm>
            <a:off x="3604784" y="1822849"/>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60" name="Line 216"/>
          <p:cNvSpPr>
            <a:spLocks noChangeShapeType="1"/>
          </p:cNvSpPr>
          <p:nvPr/>
        </p:nvSpPr>
        <p:spPr bwMode="auto">
          <a:xfrm>
            <a:off x="3571448" y="1857375"/>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61" name="Line 217"/>
          <p:cNvSpPr>
            <a:spLocks noChangeShapeType="1"/>
          </p:cNvSpPr>
          <p:nvPr/>
        </p:nvSpPr>
        <p:spPr bwMode="auto">
          <a:xfrm>
            <a:off x="3616691" y="1822849"/>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62" name="Line 218"/>
          <p:cNvSpPr>
            <a:spLocks noChangeShapeType="1"/>
          </p:cNvSpPr>
          <p:nvPr/>
        </p:nvSpPr>
        <p:spPr bwMode="auto">
          <a:xfrm>
            <a:off x="3582163" y="1857375"/>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63" name="Line 219"/>
          <p:cNvSpPr>
            <a:spLocks noChangeShapeType="1"/>
          </p:cNvSpPr>
          <p:nvPr/>
        </p:nvSpPr>
        <p:spPr bwMode="auto">
          <a:xfrm>
            <a:off x="3626216" y="1822849"/>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64" name="Line 220"/>
          <p:cNvSpPr>
            <a:spLocks noChangeShapeType="1"/>
          </p:cNvSpPr>
          <p:nvPr/>
        </p:nvSpPr>
        <p:spPr bwMode="auto">
          <a:xfrm>
            <a:off x="3591688" y="1857375"/>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65" name="Line 221"/>
          <p:cNvSpPr>
            <a:spLocks noChangeShapeType="1"/>
          </p:cNvSpPr>
          <p:nvPr/>
        </p:nvSpPr>
        <p:spPr bwMode="auto">
          <a:xfrm>
            <a:off x="3658362" y="1841899"/>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66" name="Line 222"/>
          <p:cNvSpPr>
            <a:spLocks noChangeShapeType="1"/>
          </p:cNvSpPr>
          <p:nvPr/>
        </p:nvSpPr>
        <p:spPr bwMode="auto">
          <a:xfrm>
            <a:off x="3623836" y="1875235"/>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67" name="Line 223"/>
          <p:cNvSpPr>
            <a:spLocks noChangeShapeType="1"/>
          </p:cNvSpPr>
          <p:nvPr/>
        </p:nvSpPr>
        <p:spPr bwMode="auto">
          <a:xfrm>
            <a:off x="3665506" y="1847850"/>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68" name="Line 224"/>
          <p:cNvSpPr>
            <a:spLocks noChangeShapeType="1"/>
          </p:cNvSpPr>
          <p:nvPr/>
        </p:nvSpPr>
        <p:spPr bwMode="auto">
          <a:xfrm>
            <a:off x="3630979" y="188118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69" name="Line 225"/>
          <p:cNvSpPr>
            <a:spLocks noChangeShapeType="1"/>
          </p:cNvSpPr>
          <p:nvPr/>
        </p:nvSpPr>
        <p:spPr bwMode="auto">
          <a:xfrm>
            <a:off x="3673841" y="1847850"/>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70" name="Line 226"/>
          <p:cNvSpPr>
            <a:spLocks noChangeShapeType="1"/>
          </p:cNvSpPr>
          <p:nvPr/>
        </p:nvSpPr>
        <p:spPr bwMode="auto">
          <a:xfrm>
            <a:off x="3639313" y="188118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71" name="Line 227"/>
          <p:cNvSpPr>
            <a:spLocks noChangeShapeType="1"/>
          </p:cNvSpPr>
          <p:nvPr/>
        </p:nvSpPr>
        <p:spPr bwMode="auto">
          <a:xfrm>
            <a:off x="3678603" y="1847850"/>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72" name="Line 228"/>
          <p:cNvSpPr>
            <a:spLocks noChangeShapeType="1"/>
          </p:cNvSpPr>
          <p:nvPr/>
        </p:nvSpPr>
        <p:spPr bwMode="auto">
          <a:xfrm>
            <a:off x="3644076" y="188118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73" name="Line 229"/>
          <p:cNvSpPr>
            <a:spLocks noChangeShapeType="1"/>
          </p:cNvSpPr>
          <p:nvPr/>
        </p:nvSpPr>
        <p:spPr bwMode="auto">
          <a:xfrm>
            <a:off x="3678603" y="1863331"/>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74" name="Line 230"/>
          <p:cNvSpPr>
            <a:spLocks noChangeShapeType="1"/>
          </p:cNvSpPr>
          <p:nvPr/>
        </p:nvSpPr>
        <p:spPr bwMode="auto">
          <a:xfrm>
            <a:off x="3644076" y="1895475"/>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75" name="Line 231"/>
          <p:cNvSpPr>
            <a:spLocks noChangeShapeType="1"/>
          </p:cNvSpPr>
          <p:nvPr/>
        </p:nvSpPr>
        <p:spPr bwMode="auto">
          <a:xfrm>
            <a:off x="3689318" y="1863331"/>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76" name="Line 232"/>
          <p:cNvSpPr>
            <a:spLocks noChangeShapeType="1"/>
          </p:cNvSpPr>
          <p:nvPr/>
        </p:nvSpPr>
        <p:spPr bwMode="auto">
          <a:xfrm>
            <a:off x="3654791" y="1895475"/>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77" name="Line 233"/>
          <p:cNvSpPr>
            <a:spLocks noChangeShapeType="1"/>
          </p:cNvSpPr>
          <p:nvPr/>
        </p:nvSpPr>
        <p:spPr bwMode="auto">
          <a:xfrm>
            <a:off x="3691700" y="186690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78" name="Line 234"/>
          <p:cNvSpPr>
            <a:spLocks noChangeShapeType="1"/>
          </p:cNvSpPr>
          <p:nvPr/>
        </p:nvSpPr>
        <p:spPr bwMode="auto">
          <a:xfrm>
            <a:off x="3658363" y="190142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79" name="Line 235"/>
          <p:cNvSpPr>
            <a:spLocks noChangeShapeType="1"/>
          </p:cNvSpPr>
          <p:nvPr/>
        </p:nvSpPr>
        <p:spPr bwMode="auto">
          <a:xfrm>
            <a:off x="3702416" y="186690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80" name="Line 236"/>
          <p:cNvSpPr>
            <a:spLocks noChangeShapeType="1"/>
          </p:cNvSpPr>
          <p:nvPr/>
        </p:nvSpPr>
        <p:spPr bwMode="auto">
          <a:xfrm>
            <a:off x="3667888" y="190142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81" name="Line 237"/>
          <p:cNvSpPr>
            <a:spLocks noChangeShapeType="1"/>
          </p:cNvSpPr>
          <p:nvPr/>
        </p:nvSpPr>
        <p:spPr bwMode="auto">
          <a:xfrm>
            <a:off x="3711941" y="186690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82" name="Line 238"/>
          <p:cNvSpPr>
            <a:spLocks noChangeShapeType="1"/>
          </p:cNvSpPr>
          <p:nvPr/>
        </p:nvSpPr>
        <p:spPr bwMode="auto">
          <a:xfrm>
            <a:off x="3678604" y="1901429"/>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83" name="Line 239"/>
          <p:cNvSpPr>
            <a:spLocks noChangeShapeType="1"/>
          </p:cNvSpPr>
          <p:nvPr/>
        </p:nvSpPr>
        <p:spPr bwMode="auto">
          <a:xfrm>
            <a:off x="3720275" y="186690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84" name="Line 240"/>
          <p:cNvSpPr>
            <a:spLocks noChangeShapeType="1"/>
          </p:cNvSpPr>
          <p:nvPr/>
        </p:nvSpPr>
        <p:spPr bwMode="auto">
          <a:xfrm>
            <a:off x="3686938" y="190142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85" name="Line 241"/>
          <p:cNvSpPr>
            <a:spLocks noChangeShapeType="1"/>
          </p:cNvSpPr>
          <p:nvPr/>
        </p:nvSpPr>
        <p:spPr bwMode="auto">
          <a:xfrm>
            <a:off x="3730991" y="186690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86" name="Line 242"/>
          <p:cNvSpPr>
            <a:spLocks noChangeShapeType="1"/>
          </p:cNvSpPr>
          <p:nvPr/>
        </p:nvSpPr>
        <p:spPr bwMode="auto">
          <a:xfrm>
            <a:off x="3696463" y="190142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87" name="Line 243"/>
          <p:cNvSpPr>
            <a:spLocks noChangeShapeType="1"/>
          </p:cNvSpPr>
          <p:nvPr/>
        </p:nvSpPr>
        <p:spPr bwMode="auto">
          <a:xfrm>
            <a:off x="3730991" y="187642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88" name="Line 244"/>
          <p:cNvSpPr>
            <a:spLocks noChangeShapeType="1"/>
          </p:cNvSpPr>
          <p:nvPr/>
        </p:nvSpPr>
        <p:spPr bwMode="auto">
          <a:xfrm>
            <a:off x="3696463" y="191214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89" name="Line 245"/>
          <p:cNvSpPr>
            <a:spLocks noChangeShapeType="1"/>
          </p:cNvSpPr>
          <p:nvPr/>
        </p:nvSpPr>
        <p:spPr bwMode="auto">
          <a:xfrm>
            <a:off x="3752422" y="1897856"/>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90" name="Line 246"/>
          <p:cNvSpPr>
            <a:spLocks noChangeShapeType="1"/>
          </p:cNvSpPr>
          <p:nvPr/>
        </p:nvSpPr>
        <p:spPr bwMode="auto">
          <a:xfrm>
            <a:off x="3717893" y="1932385"/>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91" name="Line 247"/>
          <p:cNvSpPr>
            <a:spLocks noChangeShapeType="1"/>
          </p:cNvSpPr>
          <p:nvPr/>
        </p:nvSpPr>
        <p:spPr bwMode="auto">
          <a:xfrm>
            <a:off x="3761947" y="1897856"/>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92" name="Line 248"/>
          <p:cNvSpPr>
            <a:spLocks noChangeShapeType="1"/>
          </p:cNvSpPr>
          <p:nvPr/>
        </p:nvSpPr>
        <p:spPr bwMode="auto">
          <a:xfrm>
            <a:off x="3727418" y="1932385"/>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93" name="Line 249"/>
          <p:cNvSpPr>
            <a:spLocks noChangeShapeType="1"/>
          </p:cNvSpPr>
          <p:nvPr/>
        </p:nvSpPr>
        <p:spPr bwMode="auto">
          <a:xfrm>
            <a:off x="3783378" y="190619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94" name="Line 250"/>
          <p:cNvSpPr>
            <a:spLocks noChangeShapeType="1"/>
          </p:cNvSpPr>
          <p:nvPr/>
        </p:nvSpPr>
        <p:spPr bwMode="auto">
          <a:xfrm>
            <a:off x="3748850" y="194071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95" name="Line 251"/>
          <p:cNvSpPr>
            <a:spLocks noChangeShapeType="1"/>
          </p:cNvSpPr>
          <p:nvPr/>
        </p:nvSpPr>
        <p:spPr bwMode="auto">
          <a:xfrm>
            <a:off x="3792903" y="1918099"/>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96" name="Line 252"/>
          <p:cNvSpPr>
            <a:spLocks noChangeShapeType="1"/>
          </p:cNvSpPr>
          <p:nvPr/>
        </p:nvSpPr>
        <p:spPr bwMode="auto">
          <a:xfrm>
            <a:off x="3758376" y="1951435"/>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97" name="Line 253"/>
          <p:cNvSpPr>
            <a:spLocks noChangeShapeType="1"/>
          </p:cNvSpPr>
          <p:nvPr/>
        </p:nvSpPr>
        <p:spPr bwMode="auto">
          <a:xfrm>
            <a:off x="3814334" y="193119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98" name="Line 254"/>
          <p:cNvSpPr>
            <a:spLocks noChangeShapeType="1"/>
          </p:cNvSpPr>
          <p:nvPr/>
        </p:nvSpPr>
        <p:spPr bwMode="auto">
          <a:xfrm>
            <a:off x="3779807" y="1965722"/>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299" name="Line 255"/>
          <p:cNvSpPr>
            <a:spLocks noChangeShapeType="1"/>
          </p:cNvSpPr>
          <p:nvPr/>
        </p:nvSpPr>
        <p:spPr bwMode="auto">
          <a:xfrm>
            <a:off x="3846481" y="1964531"/>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00" name="Line 256"/>
          <p:cNvSpPr>
            <a:spLocks noChangeShapeType="1"/>
          </p:cNvSpPr>
          <p:nvPr/>
        </p:nvSpPr>
        <p:spPr bwMode="auto">
          <a:xfrm>
            <a:off x="3811954" y="1997869"/>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01" name="Line 257"/>
          <p:cNvSpPr>
            <a:spLocks noChangeShapeType="1"/>
          </p:cNvSpPr>
          <p:nvPr/>
        </p:nvSpPr>
        <p:spPr bwMode="auto">
          <a:xfrm>
            <a:off x="3856006" y="1976438"/>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02" name="Line 258"/>
          <p:cNvSpPr>
            <a:spLocks noChangeShapeType="1"/>
          </p:cNvSpPr>
          <p:nvPr/>
        </p:nvSpPr>
        <p:spPr bwMode="auto">
          <a:xfrm>
            <a:off x="3821479" y="2009775"/>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03" name="Line 259"/>
          <p:cNvSpPr>
            <a:spLocks noChangeShapeType="1"/>
          </p:cNvSpPr>
          <p:nvPr/>
        </p:nvSpPr>
        <p:spPr bwMode="auto">
          <a:xfrm>
            <a:off x="3866722" y="1985965"/>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04" name="Line 260"/>
          <p:cNvSpPr>
            <a:spLocks noChangeShapeType="1"/>
          </p:cNvSpPr>
          <p:nvPr/>
        </p:nvSpPr>
        <p:spPr bwMode="auto">
          <a:xfrm>
            <a:off x="3832195" y="202049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05" name="Line 261"/>
          <p:cNvSpPr>
            <a:spLocks noChangeShapeType="1"/>
          </p:cNvSpPr>
          <p:nvPr/>
        </p:nvSpPr>
        <p:spPr bwMode="auto">
          <a:xfrm>
            <a:off x="3871484" y="1985965"/>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06" name="Line 262"/>
          <p:cNvSpPr>
            <a:spLocks noChangeShapeType="1"/>
          </p:cNvSpPr>
          <p:nvPr/>
        </p:nvSpPr>
        <p:spPr bwMode="auto">
          <a:xfrm>
            <a:off x="3836957" y="202049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07" name="Line 263"/>
          <p:cNvSpPr>
            <a:spLocks noChangeShapeType="1"/>
          </p:cNvSpPr>
          <p:nvPr/>
        </p:nvSpPr>
        <p:spPr bwMode="auto">
          <a:xfrm>
            <a:off x="3877437" y="1985965"/>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08" name="Line 264"/>
          <p:cNvSpPr>
            <a:spLocks noChangeShapeType="1"/>
          </p:cNvSpPr>
          <p:nvPr/>
        </p:nvSpPr>
        <p:spPr bwMode="auto">
          <a:xfrm>
            <a:off x="3842910" y="202049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09" name="Line 265"/>
          <p:cNvSpPr>
            <a:spLocks noChangeShapeType="1"/>
          </p:cNvSpPr>
          <p:nvPr/>
        </p:nvSpPr>
        <p:spPr bwMode="auto">
          <a:xfrm>
            <a:off x="3897678" y="200858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10" name="Line 266"/>
          <p:cNvSpPr>
            <a:spLocks noChangeShapeType="1"/>
          </p:cNvSpPr>
          <p:nvPr/>
        </p:nvSpPr>
        <p:spPr bwMode="auto">
          <a:xfrm>
            <a:off x="3864342" y="2043113"/>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11" name="Line 267"/>
          <p:cNvSpPr>
            <a:spLocks noChangeShapeType="1"/>
          </p:cNvSpPr>
          <p:nvPr/>
        </p:nvSpPr>
        <p:spPr bwMode="auto">
          <a:xfrm>
            <a:off x="3919109" y="200858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12" name="Line 268"/>
          <p:cNvSpPr>
            <a:spLocks noChangeShapeType="1"/>
          </p:cNvSpPr>
          <p:nvPr/>
        </p:nvSpPr>
        <p:spPr bwMode="auto">
          <a:xfrm>
            <a:off x="3884582" y="2043113"/>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13" name="Line 269"/>
          <p:cNvSpPr>
            <a:spLocks noChangeShapeType="1"/>
          </p:cNvSpPr>
          <p:nvPr/>
        </p:nvSpPr>
        <p:spPr bwMode="auto">
          <a:xfrm>
            <a:off x="3927443" y="2013349"/>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14" name="Line 270"/>
          <p:cNvSpPr>
            <a:spLocks noChangeShapeType="1"/>
          </p:cNvSpPr>
          <p:nvPr/>
        </p:nvSpPr>
        <p:spPr bwMode="auto">
          <a:xfrm>
            <a:off x="3892917" y="2049066"/>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15" name="Line 271"/>
          <p:cNvSpPr>
            <a:spLocks noChangeShapeType="1"/>
          </p:cNvSpPr>
          <p:nvPr/>
        </p:nvSpPr>
        <p:spPr bwMode="auto">
          <a:xfrm>
            <a:off x="3934587" y="2013349"/>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16" name="Line 272"/>
          <p:cNvSpPr>
            <a:spLocks noChangeShapeType="1"/>
          </p:cNvSpPr>
          <p:nvPr/>
        </p:nvSpPr>
        <p:spPr bwMode="auto">
          <a:xfrm>
            <a:off x="3900060" y="2049066"/>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17" name="Line 273"/>
          <p:cNvSpPr>
            <a:spLocks noChangeShapeType="1"/>
          </p:cNvSpPr>
          <p:nvPr/>
        </p:nvSpPr>
        <p:spPr bwMode="auto">
          <a:xfrm>
            <a:off x="3940541" y="2013349"/>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18" name="Line 274"/>
          <p:cNvSpPr>
            <a:spLocks noChangeShapeType="1"/>
          </p:cNvSpPr>
          <p:nvPr/>
        </p:nvSpPr>
        <p:spPr bwMode="auto">
          <a:xfrm>
            <a:off x="3906012" y="2049066"/>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19" name="Line 275"/>
          <p:cNvSpPr>
            <a:spLocks noChangeShapeType="1"/>
          </p:cNvSpPr>
          <p:nvPr/>
        </p:nvSpPr>
        <p:spPr bwMode="auto">
          <a:xfrm>
            <a:off x="3940541" y="2020493"/>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20" name="Line 276"/>
          <p:cNvSpPr>
            <a:spLocks noChangeShapeType="1"/>
          </p:cNvSpPr>
          <p:nvPr/>
        </p:nvSpPr>
        <p:spPr bwMode="auto">
          <a:xfrm>
            <a:off x="3906012" y="2055019"/>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21" name="Line 277"/>
          <p:cNvSpPr>
            <a:spLocks noChangeShapeType="1"/>
          </p:cNvSpPr>
          <p:nvPr/>
        </p:nvSpPr>
        <p:spPr bwMode="auto">
          <a:xfrm>
            <a:off x="3960781" y="2031208"/>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22" name="Line 278"/>
          <p:cNvSpPr>
            <a:spLocks noChangeShapeType="1"/>
          </p:cNvSpPr>
          <p:nvPr/>
        </p:nvSpPr>
        <p:spPr bwMode="auto">
          <a:xfrm>
            <a:off x="3926254" y="2065735"/>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23" name="Line 279"/>
          <p:cNvSpPr>
            <a:spLocks noChangeShapeType="1"/>
          </p:cNvSpPr>
          <p:nvPr/>
        </p:nvSpPr>
        <p:spPr bwMode="auto">
          <a:xfrm>
            <a:off x="3969116" y="203716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24" name="Line 280"/>
          <p:cNvSpPr>
            <a:spLocks noChangeShapeType="1"/>
          </p:cNvSpPr>
          <p:nvPr/>
        </p:nvSpPr>
        <p:spPr bwMode="auto">
          <a:xfrm>
            <a:off x="3935779" y="207168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25" name="Line 281"/>
          <p:cNvSpPr>
            <a:spLocks noChangeShapeType="1"/>
          </p:cNvSpPr>
          <p:nvPr/>
        </p:nvSpPr>
        <p:spPr bwMode="auto">
          <a:xfrm>
            <a:off x="3976259" y="203716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26" name="Line 282"/>
          <p:cNvSpPr>
            <a:spLocks noChangeShapeType="1"/>
          </p:cNvSpPr>
          <p:nvPr/>
        </p:nvSpPr>
        <p:spPr bwMode="auto">
          <a:xfrm>
            <a:off x="3942923" y="2071688"/>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27" name="Line 283"/>
          <p:cNvSpPr>
            <a:spLocks noChangeShapeType="1"/>
          </p:cNvSpPr>
          <p:nvPr/>
        </p:nvSpPr>
        <p:spPr bwMode="auto">
          <a:xfrm>
            <a:off x="3984593" y="203716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28" name="Line 284"/>
          <p:cNvSpPr>
            <a:spLocks noChangeShapeType="1"/>
          </p:cNvSpPr>
          <p:nvPr/>
        </p:nvSpPr>
        <p:spPr bwMode="auto">
          <a:xfrm>
            <a:off x="3950067" y="207168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29" name="Line 285"/>
          <p:cNvSpPr>
            <a:spLocks noChangeShapeType="1"/>
          </p:cNvSpPr>
          <p:nvPr/>
        </p:nvSpPr>
        <p:spPr bwMode="auto">
          <a:xfrm>
            <a:off x="3991737" y="203716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30" name="Line 286"/>
          <p:cNvSpPr>
            <a:spLocks noChangeShapeType="1"/>
          </p:cNvSpPr>
          <p:nvPr/>
        </p:nvSpPr>
        <p:spPr bwMode="auto">
          <a:xfrm>
            <a:off x="3958400" y="2071688"/>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31" name="Line 287"/>
          <p:cNvSpPr>
            <a:spLocks noChangeShapeType="1"/>
          </p:cNvSpPr>
          <p:nvPr/>
        </p:nvSpPr>
        <p:spPr bwMode="auto">
          <a:xfrm>
            <a:off x="4013168" y="2049068"/>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32" name="Line 288"/>
          <p:cNvSpPr>
            <a:spLocks noChangeShapeType="1"/>
          </p:cNvSpPr>
          <p:nvPr/>
        </p:nvSpPr>
        <p:spPr bwMode="auto">
          <a:xfrm>
            <a:off x="3978642" y="20824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33" name="Line 289"/>
          <p:cNvSpPr>
            <a:spLocks noChangeShapeType="1"/>
          </p:cNvSpPr>
          <p:nvPr/>
        </p:nvSpPr>
        <p:spPr bwMode="auto">
          <a:xfrm>
            <a:off x="4034600" y="2053831"/>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34" name="Line 290"/>
          <p:cNvSpPr>
            <a:spLocks noChangeShapeType="1"/>
          </p:cNvSpPr>
          <p:nvPr/>
        </p:nvSpPr>
        <p:spPr bwMode="auto">
          <a:xfrm>
            <a:off x="4000073" y="2088356"/>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35" name="Line 291"/>
          <p:cNvSpPr>
            <a:spLocks noChangeShapeType="1"/>
          </p:cNvSpPr>
          <p:nvPr/>
        </p:nvSpPr>
        <p:spPr bwMode="auto">
          <a:xfrm>
            <a:off x="4041743" y="2053831"/>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36" name="Line 292"/>
          <p:cNvSpPr>
            <a:spLocks noChangeShapeType="1"/>
          </p:cNvSpPr>
          <p:nvPr/>
        </p:nvSpPr>
        <p:spPr bwMode="auto">
          <a:xfrm>
            <a:off x="4007217" y="2088356"/>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37" name="Line 293"/>
          <p:cNvSpPr>
            <a:spLocks noChangeShapeType="1"/>
          </p:cNvSpPr>
          <p:nvPr/>
        </p:nvSpPr>
        <p:spPr bwMode="auto">
          <a:xfrm>
            <a:off x="4046506" y="2053831"/>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38" name="Line 294"/>
          <p:cNvSpPr>
            <a:spLocks noChangeShapeType="1"/>
          </p:cNvSpPr>
          <p:nvPr/>
        </p:nvSpPr>
        <p:spPr bwMode="auto">
          <a:xfrm>
            <a:off x="4013168" y="2088356"/>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39" name="Line 295"/>
          <p:cNvSpPr>
            <a:spLocks noChangeShapeType="1"/>
          </p:cNvSpPr>
          <p:nvPr/>
        </p:nvSpPr>
        <p:spPr bwMode="auto">
          <a:xfrm>
            <a:off x="4054841" y="2053831"/>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40" name="Line 296"/>
          <p:cNvSpPr>
            <a:spLocks noChangeShapeType="1"/>
          </p:cNvSpPr>
          <p:nvPr/>
        </p:nvSpPr>
        <p:spPr bwMode="auto">
          <a:xfrm>
            <a:off x="4020313" y="2088356"/>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41" name="Line 297"/>
          <p:cNvSpPr>
            <a:spLocks noChangeShapeType="1"/>
          </p:cNvSpPr>
          <p:nvPr/>
        </p:nvSpPr>
        <p:spPr bwMode="auto">
          <a:xfrm>
            <a:off x="4075081" y="2070499"/>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42" name="Line 298"/>
          <p:cNvSpPr>
            <a:spLocks noChangeShapeType="1"/>
          </p:cNvSpPr>
          <p:nvPr/>
        </p:nvSpPr>
        <p:spPr bwMode="auto">
          <a:xfrm>
            <a:off x="4041743" y="2105025"/>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43" name="Line 299"/>
          <p:cNvSpPr>
            <a:spLocks noChangeShapeType="1"/>
          </p:cNvSpPr>
          <p:nvPr/>
        </p:nvSpPr>
        <p:spPr bwMode="auto">
          <a:xfrm>
            <a:off x="4128659" y="2087168"/>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44" name="Line 300"/>
          <p:cNvSpPr>
            <a:spLocks noChangeShapeType="1"/>
          </p:cNvSpPr>
          <p:nvPr/>
        </p:nvSpPr>
        <p:spPr bwMode="auto">
          <a:xfrm>
            <a:off x="4094132" y="21205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45" name="Line 301"/>
          <p:cNvSpPr>
            <a:spLocks noChangeShapeType="1"/>
          </p:cNvSpPr>
          <p:nvPr/>
        </p:nvSpPr>
        <p:spPr bwMode="auto">
          <a:xfrm>
            <a:off x="4135803" y="2087168"/>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46" name="Line 302"/>
          <p:cNvSpPr>
            <a:spLocks noChangeShapeType="1"/>
          </p:cNvSpPr>
          <p:nvPr/>
        </p:nvSpPr>
        <p:spPr bwMode="auto">
          <a:xfrm>
            <a:off x="4101276" y="21205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47" name="Line 303"/>
          <p:cNvSpPr>
            <a:spLocks noChangeShapeType="1"/>
          </p:cNvSpPr>
          <p:nvPr/>
        </p:nvSpPr>
        <p:spPr bwMode="auto">
          <a:xfrm>
            <a:off x="4141756" y="2087168"/>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48" name="Line 304"/>
          <p:cNvSpPr>
            <a:spLocks noChangeShapeType="1"/>
          </p:cNvSpPr>
          <p:nvPr/>
        </p:nvSpPr>
        <p:spPr bwMode="auto">
          <a:xfrm>
            <a:off x="4107229" y="2120504"/>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49" name="Line 305"/>
          <p:cNvSpPr>
            <a:spLocks noChangeShapeType="1"/>
          </p:cNvSpPr>
          <p:nvPr/>
        </p:nvSpPr>
        <p:spPr bwMode="auto">
          <a:xfrm>
            <a:off x="4148900" y="2087168"/>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50" name="Line 306"/>
          <p:cNvSpPr>
            <a:spLocks noChangeShapeType="1"/>
          </p:cNvSpPr>
          <p:nvPr/>
        </p:nvSpPr>
        <p:spPr bwMode="auto">
          <a:xfrm>
            <a:off x="4114373" y="21205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51" name="Line 307"/>
          <p:cNvSpPr>
            <a:spLocks noChangeShapeType="1"/>
          </p:cNvSpPr>
          <p:nvPr/>
        </p:nvSpPr>
        <p:spPr bwMode="auto">
          <a:xfrm>
            <a:off x="4170331" y="2087168"/>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52" name="Line 308"/>
          <p:cNvSpPr>
            <a:spLocks noChangeShapeType="1"/>
          </p:cNvSpPr>
          <p:nvPr/>
        </p:nvSpPr>
        <p:spPr bwMode="auto">
          <a:xfrm>
            <a:off x="4135804" y="2120504"/>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53" name="Line 309"/>
          <p:cNvSpPr>
            <a:spLocks noChangeShapeType="1"/>
          </p:cNvSpPr>
          <p:nvPr/>
        </p:nvSpPr>
        <p:spPr bwMode="auto">
          <a:xfrm>
            <a:off x="4179856" y="2093119"/>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54" name="Line 310"/>
          <p:cNvSpPr>
            <a:spLocks noChangeShapeType="1"/>
          </p:cNvSpPr>
          <p:nvPr/>
        </p:nvSpPr>
        <p:spPr bwMode="auto">
          <a:xfrm>
            <a:off x="4146518" y="2126456"/>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55" name="Line 311"/>
          <p:cNvSpPr>
            <a:spLocks noChangeShapeType="1"/>
          </p:cNvSpPr>
          <p:nvPr/>
        </p:nvSpPr>
        <p:spPr bwMode="auto">
          <a:xfrm>
            <a:off x="4201287" y="2102644"/>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56" name="Line 312"/>
          <p:cNvSpPr>
            <a:spLocks noChangeShapeType="1"/>
          </p:cNvSpPr>
          <p:nvPr/>
        </p:nvSpPr>
        <p:spPr bwMode="auto">
          <a:xfrm>
            <a:off x="4166761" y="2137172"/>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57" name="Line 313"/>
          <p:cNvSpPr>
            <a:spLocks noChangeShapeType="1"/>
          </p:cNvSpPr>
          <p:nvPr/>
        </p:nvSpPr>
        <p:spPr bwMode="auto">
          <a:xfrm>
            <a:off x="4210812" y="2102644"/>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58" name="Line 314"/>
          <p:cNvSpPr>
            <a:spLocks noChangeShapeType="1"/>
          </p:cNvSpPr>
          <p:nvPr/>
        </p:nvSpPr>
        <p:spPr bwMode="auto">
          <a:xfrm>
            <a:off x="4177475" y="2137172"/>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59" name="Line 315"/>
          <p:cNvSpPr>
            <a:spLocks noChangeShapeType="1"/>
          </p:cNvSpPr>
          <p:nvPr/>
        </p:nvSpPr>
        <p:spPr bwMode="auto">
          <a:xfrm>
            <a:off x="4232243" y="2108599"/>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60" name="Line 316"/>
          <p:cNvSpPr>
            <a:spLocks noChangeShapeType="1"/>
          </p:cNvSpPr>
          <p:nvPr/>
        </p:nvSpPr>
        <p:spPr bwMode="auto">
          <a:xfrm>
            <a:off x="4197716" y="2143125"/>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61" name="Line 317"/>
          <p:cNvSpPr>
            <a:spLocks noChangeShapeType="1"/>
          </p:cNvSpPr>
          <p:nvPr/>
        </p:nvSpPr>
        <p:spPr bwMode="auto">
          <a:xfrm>
            <a:off x="4242959" y="2120506"/>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62" name="Line 318"/>
          <p:cNvSpPr>
            <a:spLocks noChangeShapeType="1"/>
          </p:cNvSpPr>
          <p:nvPr/>
        </p:nvSpPr>
        <p:spPr bwMode="auto">
          <a:xfrm>
            <a:off x="4209622" y="2155031"/>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63" name="Line 319"/>
          <p:cNvSpPr>
            <a:spLocks noChangeShapeType="1"/>
          </p:cNvSpPr>
          <p:nvPr/>
        </p:nvSpPr>
        <p:spPr bwMode="auto">
          <a:xfrm>
            <a:off x="4251293" y="2120506"/>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64" name="Line 320"/>
          <p:cNvSpPr>
            <a:spLocks noChangeShapeType="1"/>
          </p:cNvSpPr>
          <p:nvPr/>
        </p:nvSpPr>
        <p:spPr bwMode="auto">
          <a:xfrm>
            <a:off x="4216767" y="215503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65" name="Line 321"/>
          <p:cNvSpPr>
            <a:spLocks noChangeShapeType="1"/>
          </p:cNvSpPr>
          <p:nvPr/>
        </p:nvSpPr>
        <p:spPr bwMode="auto">
          <a:xfrm>
            <a:off x="4258437" y="2120506"/>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66" name="Line 322"/>
          <p:cNvSpPr>
            <a:spLocks noChangeShapeType="1"/>
          </p:cNvSpPr>
          <p:nvPr/>
        </p:nvSpPr>
        <p:spPr bwMode="auto">
          <a:xfrm>
            <a:off x="4225100" y="2155031"/>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67" name="Line 323"/>
          <p:cNvSpPr>
            <a:spLocks noChangeShapeType="1"/>
          </p:cNvSpPr>
          <p:nvPr/>
        </p:nvSpPr>
        <p:spPr bwMode="auto">
          <a:xfrm>
            <a:off x="4266772" y="2120506"/>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68" name="Line 324"/>
          <p:cNvSpPr>
            <a:spLocks noChangeShapeType="1"/>
          </p:cNvSpPr>
          <p:nvPr/>
        </p:nvSpPr>
        <p:spPr bwMode="auto">
          <a:xfrm>
            <a:off x="4232245" y="215503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69" name="Line 325"/>
          <p:cNvSpPr>
            <a:spLocks noChangeShapeType="1"/>
          </p:cNvSpPr>
          <p:nvPr/>
        </p:nvSpPr>
        <p:spPr bwMode="auto">
          <a:xfrm>
            <a:off x="4273916" y="2120506"/>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70" name="Line 326"/>
          <p:cNvSpPr>
            <a:spLocks noChangeShapeType="1"/>
          </p:cNvSpPr>
          <p:nvPr/>
        </p:nvSpPr>
        <p:spPr bwMode="auto">
          <a:xfrm>
            <a:off x="4240579" y="2155031"/>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71" name="Line 327"/>
          <p:cNvSpPr>
            <a:spLocks noChangeShapeType="1"/>
          </p:cNvSpPr>
          <p:nvPr/>
        </p:nvSpPr>
        <p:spPr bwMode="auto">
          <a:xfrm>
            <a:off x="4295347" y="2137174"/>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72" name="Line 328"/>
          <p:cNvSpPr>
            <a:spLocks noChangeShapeType="1"/>
          </p:cNvSpPr>
          <p:nvPr/>
        </p:nvSpPr>
        <p:spPr bwMode="auto">
          <a:xfrm>
            <a:off x="4260820" y="2171700"/>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73" name="Line 329"/>
          <p:cNvSpPr>
            <a:spLocks noChangeShapeType="1"/>
          </p:cNvSpPr>
          <p:nvPr/>
        </p:nvSpPr>
        <p:spPr bwMode="auto">
          <a:xfrm>
            <a:off x="4347734" y="2147890"/>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74" name="Line 330"/>
          <p:cNvSpPr>
            <a:spLocks noChangeShapeType="1"/>
          </p:cNvSpPr>
          <p:nvPr/>
        </p:nvSpPr>
        <p:spPr bwMode="auto">
          <a:xfrm>
            <a:off x="4313207" y="2182416"/>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75" name="Line 331"/>
          <p:cNvSpPr>
            <a:spLocks noChangeShapeType="1"/>
          </p:cNvSpPr>
          <p:nvPr/>
        </p:nvSpPr>
        <p:spPr bwMode="auto">
          <a:xfrm>
            <a:off x="4358450" y="2147890"/>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76" name="Line 332"/>
          <p:cNvSpPr>
            <a:spLocks noChangeShapeType="1"/>
          </p:cNvSpPr>
          <p:nvPr/>
        </p:nvSpPr>
        <p:spPr bwMode="auto">
          <a:xfrm>
            <a:off x="4323922" y="2182416"/>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77" name="Line 333"/>
          <p:cNvSpPr>
            <a:spLocks noChangeShapeType="1"/>
          </p:cNvSpPr>
          <p:nvPr/>
        </p:nvSpPr>
        <p:spPr bwMode="auto">
          <a:xfrm>
            <a:off x="4358450" y="2164558"/>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78" name="Line 334"/>
          <p:cNvSpPr>
            <a:spLocks noChangeShapeType="1"/>
          </p:cNvSpPr>
          <p:nvPr/>
        </p:nvSpPr>
        <p:spPr bwMode="auto">
          <a:xfrm>
            <a:off x="4323922" y="2199085"/>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79" name="Line 335"/>
          <p:cNvSpPr>
            <a:spLocks noChangeShapeType="1"/>
          </p:cNvSpPr>
          <p:nvPr/>
        </p:nvSpPr>
        <p:spPr bwMode="auto">
          <a:xfrm>
            <a:off x="4367975" y="2164558"/>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80" name="Line 336"/>
          <p:cNvSpPr>
            <a:spLocks noChangeShapeType="1"/>
          </p:cNvSpPr>
          <p:nvPr/>
        </p:nvSpPr>
        <p:spPr bwMode="auto">
          <a:xfrm>
            <a:off x="4334637" y="2199085"/>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81" name="Line 337"/>
          <p:cNvSpPr>
            <a:spLocks noChangeShapeType="1"/>
          </p:cNvSpPr>
          <p:nvPr/>
        </p:nvSpPr>
        <p:spPr bwMode="auto">
          <a:xfrm>
            <a:off x="4376309" y="2164558"/>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82" name="Line 338"/>
          <p:cNvSpPr>
            <a:spLocks noChangeShapeType="1"/>
          </p:cNvSpPr>
          <p:nvPr/>
        </p:nvSpPr>
        <p:spPr bwMode="auto">
          <a:xfrm>
            <a:off x="4341782" y="2199085"/>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83" name="Line 339"/>
          <p:cNvSpPr>
            <a:spLocks noChangeShapeType="1"/>
          </p:cNvSpPr>
          <p:nvPr/>
        </p:nvSpPr>
        <p:spPr bwMode="auto">
          <a:xfrm>
            <a:off x="4376309" y="2176463"/>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84" name="Line 340"/>
          <p:cNvSpPr>
            <a:spLocks noChangeShapeType="1"/>
          </p:cNvSpPr>
          <p:nvPr/>
        </p:nvSpPr>
        <p:spPr bwMode="auto">
          <a:xfrm>
            <a:off x="4341782" y="221099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85" name="Line 341"/>
          <p:cNvSpPr>
            <a:spLocks noChangeShapeType="1"/>
          </p:cNvSpPr>
          <p:nvPr/>
        </p:nvSpPr>
        <p:spPr bwMode="auto">
          <a:xfrm>
            <a:off x="4383453" y="2176463"/>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86" name="Line 342"/>
          <p:cNvSpPr>
            <a:spLocks noChangeShapeType="1"/>
          </p:cNvSpPr>
          <p:nvPr/>
        </p:nvSpPr>
        <p:spPr bwMode="auto">
          <a:xfrm>
            <a:off x="4348925" y="2210991"/>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87" name="Line 343"/>
          <p:cNvSpPr>
            <a:spLocks noChangeShapeType="1"/>
          </p:cNvSpPr>
          <p:nvPr/>
        </p:nvSpPr>
        <p:spPr bwMode="auto">
          <a:xfrm>
            <a:off x="4389406" y="2176463"/>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88" name="Line 344"/>
          <p:cNvSpPr>
            <a:spLocks noChangeShapeType="1"/>
          </p:cNvSpPr>
          <p:nvPr/>
        </p:nvSpPr>
        <p:spPr bwMode="auto">
          <a:xfrm>
            <a:off x="4354879" y="221099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89" name="Line 345"/>
          <p:cNvSpPr>
            <a:spLocks noChangeShapeType="1"/>
          </p:cNvSpPr>
          <p:nvPr/>
        </p:nvSpPr>
        <p:spPr bwMode="auto">
          <a:xfrm>
            <a:off x="4410837" y="2176463"/>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90" name="Line 346"/>
          <p:cNvSpPr>
            <a:spLocks noChangeShapeType="1"/>
          </p:cNvSpPr>
          <p:nvPr/>
        </p:nvSpPr>
        <p:spPr bwMode="auto">
          <a:xfrm>
            <a:off x="4376311" y="2210991"/>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91" name="Line 347"/>
          <p:cNvSpPr>
            <a:spLocks noChangeShapeType="1"/>
          </p:cNvSpPr>
          <p:nvPr/>
        </p:nvSpPr>
        <p:spPr bwMode="auto">
          <a:xfrm>
            <a:off x="4420362" y="2193131"/>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92" name="Line 348"/>
          <p:cNvSpPr>
            <a:spLocks noChangeShapeType="1"/>
          </p:cNvSpPr>
          <p:nvPr/>
        </p:nvSpPr>
        <p:spPr bwMode="auto">
          <a:xfrm>
            <a:off x="4384644" y="2227660"/>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93" name="Line 349"/>
          <p:cNvSpPr>
            <a:spLocks noChangeShapeType="1"/>
          </p:cNvSpPr>
          <p:nvPr/>
        </p:nvSpPr>
        <p:spPr bwMode="auto">
          <a:xfrm>
            <a:off x="4426316" y="2193131"/>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94" name="Line 350"/>
          <p:cNvSpPr>
            <a:spLocks noChangeShapeType="1"/>
          </p:cNvSpPr>
          <p:nvPr/>
        </p:nvSpPr>
        <p:spPr bwMode="auto">
          <a:xfrm>
            <a:off x="4392979" y="2227660"/>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95" name="Line 351"/>
          <p:cNvSpPr>
            <a:spLocks noChangeShapeType="1"/>
          </p:cNvSpPr>
          <p:nvPr/>
        </p:nvSpPr>
        <p:spPr bwMode="auto">
          <a:xfrm>
            <a:off x="4433459" y="2193131"/>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96" name="Line 352"/>
          <p:cNvSpPr>
            <a:spLocks noChangeShapeType="1"/>
          </p:cNvSpPr>
          <p:nvPr/>
        </p:nvSpPr>
        <p:spPr bwMode="auto">
          <a:xfrm>
            <a:off x="4398932" y="2227660"/>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97" name="Line 353"/>
          <p:cNvSpPr>
            <a:spLocks noChangeShapeType="1"/>
          </p:cNvSpPr>
          <p:nvPr/>
        </p:nvSpPr>
        <p:spPr bwMode="auto">
          <a:xfrm>
            <a:off x="4441793" y="2193131"/>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98" name="Line 354"/>
          <p:cNvSpPr>
            <a:spLocks noChangeShapeType="1"/>
          </p:cNvSpPr>
          <p:nvPr/>
        </p:nvSpPr>
        <p:spPr bwMode="auto">
          <a:xfrm>
            <a:off x="4407267" y="2227660"/>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399" name="Line 355"/>
          <p:cNvSpPr>
            <a:spLocks noChangeShapeType="1"/>
          </p:cNvSpPr>
          <p:nvPr/>
        </p:nvSpPr>
        <p:spPr bwMode="auto">
          <a:xfrm>
            <a:off x="4473941" y="2209800"/>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00" name="Line 356"/>
          <p:cNvSpPr>
            <a:spLocks noChangeShapeType="1"/>
          </p:cNvSpPr>
          <p:nvPr/>
        </p:nvSpPr>
        <p:spPr bwMode="auto">
          <a:xfrm>
            <a:off x="4438222" y="224313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01" name="Line 357"/>
          <p:cNvSpPr>
            <a:spLocks noChangeShapeType="1"/>
          </p:cNvSpPr>
          <p:nvPr/>
        </p:nvSpPr>
        <p:spPr bwMode="auto">
          <a:xfrm>
            <a:off x="4477512" y="2209800"/>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02" name="Line 358"/>
          <p:cNvSpPr>
            <a:spLocks noChangeShapeType="1"/>
          </p:cNvSpPr>
          <p:nvPr/>
        </p:nvSpPr>
        <p:spPr bwMode="auto">
          <a:xfrm>
            <a:off x="4442985" y="224313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03" name="Line 359"/>
          <p:cNvSpPr>
            <a:spLocks noChangeShapeType="1"/>
          </p:cNvSpPr>
          <p:nvPr/>
        </p:nvSpPr>
        <p:spPr bwMode="auto">
          <a:xfrm>
            <a:off x="4483466" y="2209800"/>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04" name="Line 360"/>
          <p:cNvSpPr>
            <a:spLocks noChangeShapeType="1"/>
          </p:cNvSpPr>
          <p:nvPr/>
        </p:nvSpPr>
        <p:spPr bwMode="auto">
          <a:xfrm>
            <a:off x="4448938" y="224313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05" name="Line 361"/>
          <p:cNvSpPr>
            <a:spLocks noChangeShapeType="1"/>
          </p:cNvSpPr>
          <p:nvPr/>
        </p:nvSpPr>
        <p:spPr bwMode="auto">
          <a:xfrm>
            <a:off x="4504897" y="223004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06" name="Line 362"/>
          <p:cNvSpPr>
            <a:spLocks noChangeShapeType="1"/>
          </p:cNvSpPr>
          <p:nvPr/>
        </p:nvSpPr>
        <p:spPr bwMode="auto">
          <a:xfrm>
            <a:off x="4470368" y="2265760"/>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07" name="Line 363"/>
          <p:cNvSpPr>
            <a:spLocks noChangeShapeType="1"/>
          </p:cNvSpPr>
          <p:nvPr/>
        </p:nvSpPr>
        <p:spPr bwMode="auto">
          <a:xfrm>
            <a:off x="4546568" y="2259808"/>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08" name="Line 364"/>
          <p:cNvSpPr>
            <a:spLocks noChangeShapeType="1"/>
          </p:cNvSpPr>
          <p:nvPr/>
        </p:nvSpPr>
        <p:spPr bwMode="auto">
          <a:xfrm>
            <a:off x="4512041" y="2294335"/>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09" name="Line 365"/>
          <p:cNvSpPr>
            <a:spLocks noChangeShapeType="1"/>
          </p:cNvSpPr>
          <p:nvPr/>
        </p:nvSpPr>
        <p:spPr bwMode="auto">
          <a:xfrm>
            <a:off x="4556093" y="2259808"/>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10" name="Line 366"/>
          <p:cNvSpPr>
            <a:spLocks noChangeShapeType="1"/>
          </p:cNvSpPr>
          <p:nvPr/>
        </p:nvSpPr>
        <p:spPr bwMode="auto">
          <a:xfrm>
            <a:off x="4521567" y="2294335"/>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11" name="Line 367"/>
          <p:cNvSpPr>
            <a:spLocks noChangeShapeType="1"/>
          </p:cNvSpPr>
          <p:nvPr/>
        </p:nvSpPr>
        <p:spPr bwMode="auto">
          <a:xfrm>
            <a:off x="4577525" y="2259808"/>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12" name="Line 368"/>
          <p:cNvSpPr>
            <a:spLocks noChangeShapeType="1"/>
          </p:cNvSpPr>
          <p:nvPr/>
        </p:nvSpPr>
        <p:spPr bwMode="auto">
          <a:xfrm>
            <a:off x="4542998" y="2294335"/>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13" name="Line 369"/>
          <p:cNvSpPr>
            <a:spLocks noChangeShapeType="1"/>
          </p:cNvSpPr>
          <p:nvPr/>
        </p:nvSpPr>
        <p:spPr bwMode="auto">
          <a:xfrm>
            <a:off x="4619197" y="2259808"/>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14" name="Line 370"/>
          <p:cNvSpPr>
            <a:spLocks noChangeShapeType="1"/>
          </p:cNvSpPr>
          <p:nvPr/>
        </p:nvSpPr>
        <p:spPr bwMode="auto">
          <a:xfrm>
            <a:off x="4584669" y="2294335"/>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15" name="Line 371"/>
          <p:cNvSpPr>
            <a:spLocks noChangeShapeType="1"/>
          </p:cNvSpPr>
          <p:nvPr/>
        </p:nvSpPr>
        <p:spPr bwMode="auto">
          <a:xfrm>
            <a:off x="4640628" y="2259808"/>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16" name="Line 372"/>
          <p:cNvSpPr>
            <a:spLocks noChangeShapeType="1"/>
          </p:cNvSpPr>
          <p:nvPr/>
        </p:nvSpPr>
        <p:spPr bwMode="auto">
          <a:xfrm>
            <a:off x="4606100" y="2294335"/>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17" name="Line 373"/>
          <p:cNvSpPr>
            <a:spLocks noChangeShapeType="1"/>
          </p:cNvSpPr>
          <p:nvPr/>
        </p:nvSpPr>
        <p:spPr bwMode="auto">
          <a:xfrm>
            <a:off x="4647772" y="226814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18" name="Line 374"/>
          <p:cNvSpPr>
            <a:spLocks noChangeShapeType="1"/>
          </p:cNvSpPr>
          <p:nvPr/>
        </p:nvSpPr>
        <p:spPr bwMode="auto">
          <a:xfrm>
            <a:off x="4614435" y="230266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19" name="Line 375"/>
          <p:cNvSpPr>
            <a:spLocks noChangeShapeType="1"/>
          </p:cNvSpPr>
          <p:nvPr/>
        </p:nvSpPr>
        <p:spPr bwMode="auto">
          <a:xfrm>
            <a:off x="4656106" y="226814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20" name="Line 376"/>
          <p:cNvSpPr>
            <a:spLocks noChangeShapeType="1"/>
          </p:cNvSpPr>
          <p:nvPr/>
        </p:nvSpPr>
        <p:spPr bwMode="auto">
          <a:xfrm>
            <a:off x="4621579" y="230266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21" name="Line 377"/>
          <p:cNvSpPr>
            <a:spLocks noChangeShapeType="1"/>
          </p:cNvSpPr>
          <p:nvPr/>
        </p:nvSpPr>
        <p:spPr bwMode="auto">
          <a:xfrm>
            <a:off x="4662059" y="226814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22" name="Line 378"/>
          <p:cNvSpPr>
            <a:spLocks noChangeShapeType="1"/>
          </p:cNvSpPr>
          <p:nvPr/>
        </p:nvSpPr>
        <p:spPr bwMode="auto">
          <a:xfrm>
            <a:off x="4626341" y="230266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23" name="Line 379"/>
          <p:cNvSpPr>
            <a:spLocks noChangeShapeType="1"/>
          </p:cNvSpPr>
          <p:nvPr/>
        </p:nvSpPr>
        <p:spPr bwMode="auto">
          <a:xfrm>
            <a:off x="3698843" y="1863331"/>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24" name="Line 380"/>
          <p:cNvSpPr>
            <a:spLocks noChangeShapeType="1"/>
          </p:cNvSpPr>
          <p:nvPr/>
        </p:nvSpPr>
        <p:spPr bwMode="auto">
          <a:xfrm>
            <a:off x="3664317" y="1895475"/>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25" name="Line 381"/>
          <p:cNvSpPr>
            <a:spLocks noChangeShapeType="1"/>
          </p:cNvSpPr>
          <p:nvPr/>
        </p:nvSpPr>
        <p:spPr bwMode="auto">
          <a:xfrm>
            <a:off x="3321416" y="152995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26" name="Line 382"/>
          <p:cNvSpPr>
            <a:spLocks noChangeShapeType="1"/>
          </p:cNvSpPr>
          <p:nvPr/>
        </p:nvSpPr>
        <p:spPr bwMode="auto">
          <a:xfrm>
            <a:off x="3288079" y="1564481"/>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27" name="Line 383"/>
          <p:cNvSpPr>
            <a:spLocks noChangeShapeType="1"/>
          </p:cNvSpPr>
          <p:nvPr/>
        </p:nvSpPr>
        <p:spPr bwMode="auto">
          <a:xfrm>
            <a:off x="3328559" y="152995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28" name="Line 384"/>
          <p:cNvSpPr>
            <a:spLocks noChangeShapeType="1"/>
          </p:cNvSpPr>
          <p:nvPr/>
        </p:nvSpPr>
        <p:spPr bwMode="auto">
          <a:xfrm>
            <a:off x="3294032" y="1564481"/>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29" name="Line 385"/>
          <p:cNvSpPr>
            <a:spLocks noChangeShapeType="1"/>
          </p:cNvSpPr>
          <p:nvPr/>
        </p:nvSpPr>
        <p:spPr bwMode="auto">
          <a:xfrm>
            <a:off x="3334512" y="152995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30" name="Line 386"/>
          <p:cNvSpPr>
            <a:spLocks noChangeShapeType="1"/>
          </p:cNvSpPr>
          <p:nvPr/>
        </p:nvSpPr>
        <p:spPr bwMode="auto">
          <a:xfrm>
            <a:off x="3298794" y="1564481"/>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31" name="Line 387"/>
          <p:cNvSpPr>
            <a:spLocks noChangeShapeType="1"/>
          </p:cNvSpPr>
          <p:nvPr/>
        </p:nvSpPr>
        <p:spPr bwMode="auto">
          <a:xfrm>
            <a:off x="3365468" y="154067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32" name="Line 388"/>
          <p:cNvSpPr>
            <a:spLocks noChangeShapeType="1"/>
          </p:cNvSpPr>
          <p:nvPr/>
        </p:nvSpPr>
        <p:spPr bwMode="auto">
          <a:xfrm>
            <a:off x="3330942" y="1575197"/>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33" name="Line 389"/>
          <p:cNvSpPr>
            <a:spLocks noChangeShapeType="1"/>
          </p:cNvSpPr>
          <p:nvPr/>
        </p:nvSpPr>
        <p:spPr bwMode="auto">
          <a:xfrm>
            <a:off x="3385709" y="1551387"/>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34" name="Line 390"/>
          <p:cNvSpPr>
            <a:spLocks noChangeShapeType="1"/>
          </p:cNvSpPr>
          <p:nvPr/>
        </p:nvSpPr>
        <p:spPr bwMode="auto">
          <a:xfrm>
            <a:off x="3352372" y="1583531"/>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35" name="Line 391"/>
          <p:cNvSpPr>
            <a:spLocks noChangeShapeType="1"/>
          </p:cNvSpPr>
          <p:nvPr/>
        </p:nvSpPr>
        <p:spPr bwMode="auto">
          <a:xfrm>
            <a:off x="3396425" y="1552577"/>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36" name="Line 392"/>
          <p:cNvSpPr>
            <a:spLocks noChangeShapeType="1"/>
          </p:cNvSpPr>
          <p:nvPr/>
        </p:nvSpPr>
        <p:spPr bwMode="auto">
          <a:xfrm>
            <a:off x="3361898" y="1587104"/>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37" name="Line 393"/>
          <p:cNvSpPr>
            <a:spLocks noChangeShapeType="1"/>
          </p:cNvSpPr>
          <p:nvPr/>
        </p:nvSpPr>
        <p:spPr bwMode="auto">
          <a:xfrm>
            <a:off x="3428572" y="156924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38" name="Line 394"/>
          <p:cNvSpPr>
            <a:spLocks noChangeShapeType="1"/>
          </p:cNvSpPr>
          <p:nvPr/>
        </p:nvSpPr>
        <p:spPr bwMode="auto">
          <a:xfrm>
            <a:off x="3394044" y="1603772"/>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39" name="Line 395"/>
          <p:cNvSpPr>
            <a:spLocks noChangeShapeType="1"/>
          </p:cNvSpPr>
          <p:nvPr/>
        </p:nvSpPr>
        <p:spPr bwMode="auto">
          <a:xfrm>
            <a:off x="3448812" y="1574008"/>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40" name="Line 396"/>
          <p:cNvSpPr>
            <a:spLocks noChangeShapeType="1"/>
          </p:cNvSpPr>
          <p:nvPr/>
        </p:nvSpPr>
        <p:spPr bwMode="auto">
          <a:xfrm>
            <a:off x="3414285" y="160972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41" name="Line 397"/>
          <p:cNvSpPr>
            <a:spLocks noChangeShapeType="1"/>
          </p:cNvSpPr>
          <p:nvPr/>
        </p:nvSpPr>
        <p:spPr bwMode="auto">
          <a:xfrm>
            <a:off x="3457147" y="157877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42" name="Line 398"/>
          <p:cNvSpPr>
            <a:spLocks noChangeShapeType="1"/>
          </p:cNvSpPr>
          <p:nvPr/>
        </p:nvSpPr>
        <p:spPr bwMode="auto">
          <a:xfrm>
            <a:off x="3422619" y="1614488"/>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43" name="Line 399"/>
          <p:cNvSpPr>
            <a:spLocks noChangeShapeType="1"/>
          </p:cNvSpPr>
          <p:nvPr/>
        </p:nvSpPr>
        <p:spPr bwMode="auto">
          <a:xfrm>
            <a:off x="3464291" y="157877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44" name="Line 400"/>
          <p:cNvSpPr>
            <a:spLocks noChangeShapeType="1"/>
          </p:cNvSpPr>
          <p:nvPr/>
        </p:nvSpPr>
        <p:spPr bwMode="auto">
          <a:xfrm>
            <a:off x="3430954" y="1614488"/>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45" name="Line 401"/>
          <p:cNvSpPr>
            <a:spLocks noChangeShapeType="1"/>
          </p:cNvSpPr>
          <p:nvPr/>
        </p:nvSpPr>
        <p:spPr bwMode="auto">
          <a:xfrm>
            <a:off x="3469053" y="157877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46" name="Line 402"/>
          <p:cNvSpPr>
            <a:spLocks noChangeShapeType="1"/>
          </p:cNvSpPr>
          <p:nvPr/>
        </p:nvSpPr>
        <p:spPr bwMode="auto">
          <a:xfrm>
            <a:off x="3435717" y="1614488"/>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47" name="Line 403"/>
          <p:cNvSpPr>
            <a:spLocks noChangeShapeType="1"/>
          </p:cNvSpPr>
          <p:nvPr/>
        </p:nvSpPr>
        <p:spPr bwMode="auto">
          <a:xfrm>
            <a:off x="3490484" y="157877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48" name="Line 404"/>
          <p:cNvSpPr>
            <a:spLocks noChangeShapeType="1"/>
          </p:cNvSpPr>
          <p:nvPr/>
        </p:nvSpPr>
        <p:spPr bwMode="auto">
          <a:xfrm>
            <a:off x="3455957" y="1614488"/>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49" name="Line 405"/>
          <p:cNvSpPr>
            <a:spLocks noChangeShapeType="1"/>
          </p:cNvSpPr>
          <p:nvPr/>
        </p:nvSpPr>
        <p:spPr bwMode="auto">
          <a:xfrm>
            <a:off x="3508343" y="1603774"/>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50" name="Line 406"/>
          <p:cNvSpPr>
            <a:spLocks noChangeShapeType="1"/>
          </p:cNvSpPr>
          <p:nvPr/>
        </p:nvSpPr>
        <p:spPr bwMode="auto">
          <a:xfrm>
            <a:off x="3475007" y="1637110"/>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51" name="Line 408"/>
          <p:cNvSpPr>
            <a:spLocks noChangeShapeType="1"/>
          </p:cNvSpPr>
          <p:nvPr/>
        </p:nvSpPr>
        <p:spPr bwMode="auto">
          <a:xfrm>
            <a:off x="3514297" y="1603774"/>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52" name="Line 409"/>
          <p:cNvSpPr>
            <a:spLocks noChangeShapeType="1"/>
          </p:cNvSpPr>
          <p:nvPr/>
        </p:nvSpPr>
        <p:spPr bwMode="auto">
          <a:xfrm>
            <a:off x="3479769" y="1637110"/>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53" name="Line 410"/>
          <p:cNvSpPr>
            <a:spLocks noChangeShapeType="1"/>
          </p:cNvSpPr>
          <p:nvPr/>
        </p:nvSpPr>
        <p:spPr bwMode="auto">
          <a:xfrm>
            <a:off x="3522631" y="1608537"/>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54" name="Line 411"/>
          <p:cNvSpPr>
            <a:spLocks noChangeShapeType="1"/>
          </p:cNvSpPr>
          <p:nvPr/>
        </p:nvSpPr>
        <p:spPr bwMode="auto">
          <a:xfrm>
            <a:off x="3488104" y="1641872"/>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55" name="Line 412"/>
          <p:cNvSpPr>
            <a:spLocks noChangeShapeType="1"/>
          </p:cNvSpPr>
          <p:nvPr/>
        </p:nvSpPr>
        <p:spPr bwMode="auto">
          <a:xfrm>
            <a:off x="3542872" y="1625206"/>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56" name="Line 413"/>
          <p:cNvSpPr>
            <a:spLocks noChangeShapeType="1"/>
          </p:cNvSpPr>
          <p:nvPr/>
        </p:nvSpPr>
        <p:spPr bwMode="auto">
          <a:xfrm>
            <a:off x="3507154" y="1658541"/>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57" name="Line 414"/>
          <p:cNvSpPr>
            <a:spLocks noChangeShapeType="1"/>
          </p:cNvSpPr>
          <p:nvPr/>
        </p:nvSpPr>
        <p:spPr bwMode="auto">
          <a:xfrm>
            <a:off x="3547634" y="1625206"/>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58" name="Line 415"/>
          <p:cNvSpPr>
            <a:spLocks noChangeShapeType="1"/>
          </p:cNvSpPr>
          <p:nvPr/>
        </p:nvSpPr>
        <p:spPr bwMode="auto">
          <a:xfrm>
            <a:off x="3515488" y="1658541"/>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59" name="Line 416"/>
          <p:cNvSpPr>
            <a:spLocks noChangeShapeType="1"/>
          </p:cNvSpPr>
          <p:nvPr/>
        </p:nvSpPr>
        <p:spPr bwMode="auto">
          <a:xfrm>
            <a:off x="3555968" y="1625206"/>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60" name="Line 417"/>
          <p:cNvSpPr>
            <a:spLocks noChangeShapeType="1"/>
          </p:cNvSpPr>
          <p:nvPr/>
        </p:nvSpPr>
        <p:spPr bwMode="auto">
          <a:xfrm>
            <a:off x="3521442" y="1658541"/>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61" name="Line 418"/>
          <p:cNvSpPr>
            <a:spLocks noChangeShapeType="1"/>
          </p:cNvSpPr>
          <p:nvPr/>
        </p:nvSpPr>
        <p:spPr bwMode="auto">
          <a:xfrm>
            <a:off x="3563112" y="1625206"/>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62" name="Line 419"/>
          <p:cNvSpPr>
            <a:spLocks noChangeShapeType="1"/>
          </p:cNvSpPr>
          <p:nvPr/>
        </p:nvSpPr>
        <p:spPr bwMode="auto">
          <a:xfrm>
            <a:off x="3529775" y="1658541"/>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63" name="Line 420"/>
          <p:cNvSpPr>
            <a:spLocks noChangeShapeType="1"/>
          </p:cNvSpPr>
          <p:nvPr/>
        </p:nvSpPr>
        <p:spPr bwMode="auto">
          <a:xfrm>
            <a:off x="3563112" y="1633540"/>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64" name="Line 421"/>
          <p:cNvSpPr>
            <a:spLocks noChangeShapeType="1"/>
          </p:cNvSpPr>
          <p:nvPr/>
        </p:nvSpPr>
        <p:spPr bwMode="auto">
          <a:xfrm>
            <a:off x="3529775" y="1670447"/>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65" name="Line 422"/>
          <p:cNvSpPr>
            <a:spLocks noChangeShapeType="1"/>
          </p:cNvSpPr>
          <p:nvPr/>
        </p:nvSpPr>
        <p:spPr bwMode="auto">
          <a:xfrm>
            <a:off x="3584543" y="1633540"/>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66" name="Line 423"/>
          <p:cNvSpPr>
            <a:spLocks noChangeShapeType="1"/>
          </p:cNvSpPr>
          <p:nvPr/>
        </p:nvSpPr>
        <p:spPr bwMode="auto">
          <a:xfrm>
            <a:off x="3550017" y="1670447"/>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67" name="Line 424"/>
          <p:cNvSpPr>
            <a:spLocks noChangeShapeType="1"/>
          </p:cNvSpPr>
          <p:nvPr/>
        </p:nvSpPr>
        <p:spPr bwMode="auto">
          <a:xfrm>
            <a:off x="3595259" y="1633540"/>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68" name="Line 425"/>
          <p:cNvSpPr>
            <a:spLocks noChangeShapeType="1"/>
          </p:cNvSpPr>
          <p:nvPr/>
        </p:nvSpPr>
        <p:spPr bwMode="auto">
          <a:xfrm>
            <a:off x="3560731" y="1670447"/>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69" name="Line 426"/>
          <p:cNvSpPr>
            <a:spLocks noChangeShapeType="1"/>
          </p:cNvSpPr>
          <p:nvPr/>
        </p:nvSpPr>
        <p:spPr bwMode="auto">
          <a:xfrm>
            <a:off x="3595259" y="1646637"/>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70" name="Line 427"/>
          <p:cNvSpPr>
            <a:spLocks noChangeShapeType="1"/>
          </p:cNvSpPr>
          <p:nvPr/>
        </p:nvSpPr>
        <p:spPr bwMode="auto">
          <a:xfrm>
            <a:off x="3560731" y="1681163"/>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71" name="Line 428"/>
          <p:cNvSpPr>
            <a:spLocks noChangeShapeType="1"/>
          </p:cNvSpPr>
          <p:nvPr/>
        </p:nvSpPr>
        <p:spPr bwMode="auto">
          <a:xfrm>
            <a:off x="3604784" y="1646637"/>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72" name="Line 429"/>
          <p:cNvSpPr>
            <a:spLocks noChangeShapeType="1"/>
          </p:cNvSpPr>
          <p:nvPr/>
        </p:nvSpPr>
        <p:spPr bwMode="auto">
          <a:xfrm>
            <a:off x="3571448" y="1681163"/>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73" name="Line 430"/>
          <p:cNvSpPr>
            <a:spLocks noChangeShapeType="1"/>
          </p:cNvSpPr>
          <p:nvPr/>
        </p:nvSpPr>
        <p:spPr bwMode="auto">
          <a:xfrm>
            <a:off x="3616691" y="1646637"/>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74" name="Line 431"/>
          <p:cNvSpPr>
            <a:spLocks noChangeShapeType="1"/>
          </p:cNvSpPr>
          <p:nvPr/>
        </p:nvSpPr>
        <p:spPr bwMode="auto">
          <a:xfrm>
            <a:off x="3582163" y="1681163"/>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75" name="Line 432"/>
          <p:cNvSpPr>
            <a:spLocks noChangeShapeType="1"/>
          </p:cNvSpPr>
          <p:nvPr/>
        </p:nvSpPr>
        <p:spPr bwMode="auto">
          <a:xfrm>
            <a:off x="3616691" y="165497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76" name="Line 433"/>
          <p:cNvSpPr>
            <a:spLocks noChangeShapeType="1"/>
          </p:cNvSpPr>
          <p:nvPr/>
        </p:nvSpPr>
        <p:spPr bwMode="auto">
          <a:xfrm>
            <a:off x="3582163" y="1689497"/>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77" name="Line 434"/>
          <p:cNvSpPr>
            <a:spLocks noChangeShapeType="1"/>
          </p:cNvSpPr>
          <p:nvPr/>
        </p:nvSpPr>
        <p:spPr bwMode="auto">
          <a:xfrm>
            <a:off x="3623834" y="165497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78" name="Line 435"/>
          <p:cNvSpPr>
            <a:spLocks noChangeShapeType="1"/>
          </p:cNvSpPr>
          <p:nvPr/>
        </p:nvSpPr>
        <p:spPr bwMode="auto">
          <a:xfrm>
            <a:off x="3589306" y="1689497"/>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79" name="Line 436"/>
          <p:cNvSpPr>
            <a:spLocks noChangeShapeType="1"/>
          </p:cNvSpPr>
          <p:nvPr/>
        </p:nvSpPr>
        <p:spPr bwMode="auto">
          <a:xfrm>
            <a:off x="3633359" y="165497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80" name="Line 437"/>
          <p:cNvSpPr>
            <a:spLocks noChangeShapeType="1"/>
          </p:cNvSpPr>
          <p:nvPr/>
        </p:nvSpPr>
        <p:spPr bwMode="auto">
          <a:xfrm>
            <a:off x="3600023" y="1689497"/>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81" name="Line 438"/>
          <p:cNvSpPr>
            <a:spLocks noChangeShapeType="1"/>
          </p:cNvSpPr>
          <p:nvPr/>
        </p:nvSpPr>
        <p:spPr bwMode="auto">
          <a:xfrm>
            <a:off x="3641693" y="165497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82" name="Line 439"/>
          <p:cNvSpPr>
            <a:spLocks noChangeShapeType="1"/>
          </p:cNvSpPr>
          <p:nvPr/>
        </p:nvSpPr>
        <p:spPr bwMode="auto">
          <a:xfrm>
            <a:off x="3607167" y="1689497"/>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83" name="Line 440"/>
          <p:cNvSpPr>
            <a:spLocks noChangeShapeType="1"/>
          </p:cNvSpPr>
          <p:nvPr/>
        </p:nvSpPr>
        <p:spPr bwMode="auto">
          <a:xfrm>
            <a:off x="3647647" y="1668068"/>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84" name="Line 441"/>
          <p:cNvSpPr>
            <a:spLocks noChangeShapeType="1"/>
          </p:cNvSpPr>
          <p:nvPr/>
        </p:nvSpPr>
        <p:spPr bwMode="auto">
          <a:xfrm>
            <a:off x="3613118" y="1701404"/>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85" name="Line 442"/>
          <p:cNvSpPr>
            <a:spLocks noChangeShapeType="1"/>
          </p:cNvSpPr>
          <p:nvPr/>
        </p:nvSpPr>
        <p:spPr bwMode="auto">
          <a:xfrm>
            <a:off x="3652409" y="1668068"/>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86" name="Line 443"/>
          <p:cNvSpPr>
            <a:spLocks noChangeShapeType="1"/>
          </p:cNvSpPr>
          <p:nvPr/>
        </p:nvSpPr>
        <p:spPr bwMode="auto">
          <a:xfrm>
            <a:off x="3619073" y="1701404"/>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87" name="Line 444"/>
          <p:cNvSpPr>
            <a:spLocks noChangeShapeType="1"/>
          </p:cNvSpPr>
          <p:nvPr/>
        </p:nvSpPr>
        <p:spPr bwMode="auto">
          <a:xfrm>
            <a:off x="3660743" y="1668068"/>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88" name="Line 445"/>
          <p:cNvSpPr>
            <a:spLocks noChangeShapeType="1"/>
          </p:cNvSpPr>
          <p:nvPr/>
        </p:nvSpPr>
        <p:spPr bwMode="auto">
          <a:xfrm>
            <a:off x="3626216" y="1701404"/>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89" name="Line 446"/>
          <p:cNvSpPr>
            <a:spLocks noChangeShapeType="1"/>
          </p:cNvSpPr>
          <p:nvPr/>
        </p:nvSpPr>
        <p:spPr bwMode="auto">
          <a:xfrm>
            <a:off x="3667887" y="1668068"/>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90" name="Line 447"/>
          <p:cNvSpPr>
            <a:spLocks noChangeShapeType="1"/>
          </p:cNvSpPr>
          <p:nvPr/>
        </p:nvSpPr>
        <p:spPr bwMode="auto">
          <a:xfrm>
            <a:off x="3633360" y="1701404"/>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91" name="Line 448"/>
          <p:cNvSpPr>
            <a:spLocks noChangeShapeType="1"/>
          </p:cNvSpPr>
          <p:nvPr/>
        </p:nvSpPr>
        <p:spPr bwMode="auto">
          <a:xfrm>
            <a:off x="3667887" y="1675212"/>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92" name="Line 449"/>
          <p:cNvSpPr>
            <a:spLocks noChangeShapeType="1"/>
          </p:cNvSpPr>
          <p:nvPr/>
        </p:nvSpPr>
        <p:spPr bwMode="auto">
          <a:xfrm>
            <a:off x="3633360" y="1709738"/>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93" name="Line 450"/>
          <p:cNvSpPr>
            <a:spLocks noChangeShapeType="1"/>
          </p:cNvSpPr>
          <p:nvPr/>
        </p:nvSpPr>
        <p:spPr bwMode="auto">
          <a:xfrm>
            <a:off x="3689318" y="1675212"/>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94" name="Line 451"/>
          <p:cNvSpPr>
            <a:spLocks noChangeShapeType="1"/>
          </p:cNvSpPr>
          <p:nvPr/>
        </p:nvSpPr>
        <p:spPr bwMode="auto">
          <a:xfrm>
            <a:off x="3654791" y="1709738"/>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95" name="Line 452"/>
          <p:cNvSpPr>
            <a:spLocks noChangeShapeType="1"/>
          </p:cNvSpPr>
          <p:nvPr/>
        </p:nvSpPr>
        <p:spPr bwMode="auto">
          <a:xfrm>
            <a:off x="3764328" y="1702594"/>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96" name="Line 453"/>
          <p:cNvSpPr>
            <a:spLocks noChangeShapeType="1"/>
          </p:cNvSpPr>
          <p:nvPr/>
        </p:nvSpPr>
        <p:spPr bwMode="auto">
          <a:xfrm>
            <a:off x="3728610" y="1737122"/>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97" name="Line 454"/>
          <p:cNvSpPr>
            <a:spLocks noChangeShapeType="1"/>
          </p:cNvSpPr>
          <p:nvPr/>
        </p:nvSpPr>
        <p:spPr bwMode="auto">
          <a:xfrm>
            <a:off x="3772662" y="1702594"/>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98" name="Line 455"/>
          <p:cNvSpPr>
            <a:spLocks noChangeShapeType="1"/>
          </p:cNvSpPr>
          <p:nvPr/>
        </p:nvSpPr>
        <p:spPr bwMode="auto">
          <a:xfrm>
            <a:off x="3738136" y="1737122"/>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499" name="Line 456"/>
          <p:cNvSpPr>
            <a:spLocks noChangeShapeType="1"/>
          </p:cNvSpPr>
          <p:nvPr/>
        </p:nvSpPr>
        <p:spPr bwMode="auto">
          <a:xfrm>
            <a:off x="3783378" y="1702594"/>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00" name="Line 457"/>
          <p:cNvSpPr>
            <a:spLocks noChangeShapeType="1"/>
          </p:cNvSpPr>
          <p:nvPr/>
        </p:nvSpPr>
        <p:spPr bwMode="auto">
          <a:xfrm>
            <a:off x="3748850" y="1737122"/>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01" name="Line 458"/>
          <p:cNvSpPr>
            <a:spLocks noChangeShapeType="1"/>
          </p:cNvSpPr>
          <p:nvPr/>
        </p:nvSpPr>
        <p:spPr bwMode="auto">
          <a:xfrm>
            <a:off x="3783378" y="170973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02" name="Line 459"/>
          <p:cNvSpPr>
            <a:spLocks noChangeShapeType="1"/>
          </p:cNvSpPr>
          <p:nvPr/>
        </p:nvSpPr>
        <p:spPr bwMode="auto">
          <a:xfrm>
            <a:off x="3748850" y="174307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03" name="Line 460"/>
          <p:cNvSpPr>
            <a:spLocks noChangeShapeType="1"/>
          </p:cNvSpPr>
          <p:nvPr/>
        </p:nvSpPr>
        <p:spPr bwMode="auto">
          <a:xfrm>
            <a:off x="3790522" y="170973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04" name="Line 461"/>
          <p:cNvSpPr>
            <a:spLocks noChangeShapeType="1"/>
          </p:cNvSpPr>
          <p:nvPr/>
        </p:nvSpPr>
        <p:spPr bwMode="auto">
          <a:xfrm>
            <a:off x="3755993" y="1743075"/>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05" name="Line 462"/>
          <p:cNvSpPr>
            <a:spLocks noChangeShapeType="1"/>
          </p:cNvSpPr>
          <p:nvPr/>
        </p:nvSpPr>
        <p:spPr bwMode="auto">
          <a:xfrm>
            <a:off x="3796475" y="170973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06" name="Line 463"/>
          <p:cNvSpPr>
            <a:spLocks noChangeShapeType="1"/>
          </p:cNvSpPr>
          <p:nvPr/>
        </p:nvSpPr>
        <p:spPr bwMode="auto">
          <a:xfrm>
            <a:off x="3763138" y="174307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07" name="Line 464"/>
          <p:cNvSpPr>
            <a:spLocks noChangeShapeType="1"/>
          </p:cNvSpPr>
          <p:nvPr/>
        </p:nvSpPr>
        <p:spPr bwMode="auto">
          <a:xfrm>
            <a:off x="3804809" y="170973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08" name="Line 465"/>
          <p:cNvSpPr>
            <a:spLocks noChangeShapeType="1"/>
          </p:cNvSpPr>
          <p:nvPr/>
        </p:nvSpPr>
        <p:spPr bwMode="auto">
          <a:xfrm>
            <a:off x="3770282" y="1743075"/>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09" name="Line 466"/>
          <p:cNvSpPr>
            <a:spLocks noChangeShapeType="1"/>
          </p:cNvSpPr>
          <p:nvPr/>
        </p:nvSpPr>
        <p:spPr bwMode="auto">
          <a:xfrm>
            <a:off x="3825050" y="170973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10" name="Line 467"/>
          <p:cNvSpPr>
            <a:spLocks noChangeShapeType="1"/>
          </p:cNvSpPr>
          <p:nvPr/>
        </p:nvSpPr>
        <p:spPr bwMode="auto">
          <a:xfrm>
            <a:off x="3790523" y="174307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11" name="Line 468"/>
          <p:cNvSpPr>
            <a:spLocks noChangeShapeType="1"/>
          </p:cNvSpPr>
          <p:nvPr/>
        </p:nvSpPr>
        <p:spPr bwMode="auto">
          <a:xfrm>
            <a:off x="3833384" y="1722837"/>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12" name="Line 469"/>
          <p:cNvSpPr>
            <a:spLocks noChangeShapeType="1"/>
          </p:cNvSpPr>
          <p:nvPr/>
        </p:nvSpPr>
        <p:spPr bwMode="auto">
          <a:xfrm>
            <a:off x="3798857" y="1756172"/>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13" name="Line 470"/>
          <p:cNvSpPr>
            <a:spLocks noChangeShapeType="1"/>
          </p:cNvSpPr>
          <p:nvPr/>
        </p:nvSpPr>
        <p:spPr bwMode="auto">
          <a:xfrm>
            <a:off x="3840528" y="1722837"/>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14" name="Line 471"/>
          <p:cNvSpPr>
            <a:spLocks noChangeShapeType="1"/>
          </p:cNvSpPr>
          <p:nvPr/>
        </p:nvSpPr>
        <p:spPr bwMode="auto">
          <a:xfrm>
            <a:off x="3806000" y="1756172"/>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15" name="Line 472"/>
          <p:cNvSpPr>
            <a:spLocks noChangeShapeType="1"/>
          </p:cNvSpPr>
          <p:nvPr/>
        </p:nvSpPr>
        <p:spPr bwMode="auto">
          <a:xfrm>
            <a:off x="3846481" y="1722837"/>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16" name="Line 473"/>
          <p:cNvSpPr>
            <a:spLocks noChangeShapeType="1"/>
          </p:cNvSpPr>
          <p:nvPr/>
        </p:nvSpPr>
        <p:spPr bwMode="auto">
          <a:xfrm>
            <a:off x="3813144" y="1756172"/>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17" name="Line 474"/>
          <p:cNvSpPr>
            <a:spLocks noChangeShapeType="1"/>
          </p:cNvSpPr>
          <p:nvPr/>
        </p:nvSpPr>
        <p:spPr bwMode="auto">
          <a:xfrm>
            <a:off x="3846481" y="1731169"/>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18" name="Line 475"/>
          <p:cNvSpPr>
            <a:spLocks noChangeShapeType="1"/>
          </p:cNvSpPr>
          <p:nvPr/>
        </p:nvSpPr>
        <p:spPr bwMode="auto">
          <a:xfrm>
            <a:off x="3813144" y="1764506"/>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19" name="Line 476"/>
          <p:cNvSpPr>
            <a:spLocks noChangeShapeType="1"/>
          </p:cNvSpPr>
          <p:nvPr/>
        </p:nvSpPr>
        <p:spPr bwMode="auto">
          <a:xfrm>
            <a:off x="3866722" y="1741887"/>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20" name="Line 477"/>
          <p:cNvSpPr>
            <a:spLocks noChangeShapeType="1"/>
          </p:cNvSpPr>
          <p:nvPr/>
        </p:nvSpPr>
        <p:spPr bwMode="auto">
          <a:xfrm>
            <a:off x="3832195" y="1775222"/>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21" name="Line 478"/>
          <p:cNvSpPr>
            <a:spLocks noChangeShapeType="1"/>
          </p:cNvSpPr>
          <p:nvPr/>
        </p:nvSpPr>
        <p:spPr bwMode="auto">
          <a:xfrm>
            <a:off x="3877437" y="1752602"/>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22" name="Line 479"/>
          <p:cNvSpPr>
            <a:spLocks noChangeShapeType="1"/>
          </p:cNvSpPr>
          <p:nvPr/>
        </p:nvSpPr>
        <p:spPr bwMode="auto">
          <a:xfrm>
            <a:off x="3842910" y="1787129"/>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23" name="Line 480"/>
          <p:cNvSpPr>
            <a:spLocks noChangeShapeType="1"/>
          </p:cNvSpPr>
          <p:nvPr/>
        </p:nvSpPr>
        <p:spPr bwMode="auto">
          <a:xfrm>
            <a:off x="3884581" y="1752602"/>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24" name="Line 481"/>
          <p:cNvSpPr>
            <a:spLocks noChangeShapeType="1"/>
          </p:cNvSpPr>
          <p:nvPr/>
        </p:nvSpPr>
        <p:spPr bwMode="auto">
          <a:xfrm>
            <a:off x="3851244" y="1787129"/>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25" name="Line 482"/>
          <p:cNvSpPr>
            <a:spLocks noChangeShapeType="1"/>
          </p:cNvSpPr>
          <p:nvPr/>
        </p:nvSpPr>
        <p:spPr bwMode="auto">
          <a:xfrm>
            <a:off x="3892916" y="1752602"/>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26" name="Line 483"/>
          <p:cNvSpPr>
            <a:spLocks noChangeShapeType="1"/>
          </p:cNvSpPr>
          <p:nvPr/>
        </p:nvSpPr>
        <p:spPr bwMode="auto">
          <a:xfrm>
            <a:off x="3858388" y="1787129"/>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27" name="Line 484"/>
          <p:cNvSpPr>
            <a:spLocks noChangeShapeType="1"/>
          </p:cNvSpPr>
          <p:nvPr/>
        </p:nvSpPr>
        <p:spPr bwMode="auto">
          <a:xfrm>
            <a:off x="3900059" y="1752602"/>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28" name="Line 485"/>
          <p:cNvSpPr>
            <a:spLocks noChangeShapeType="1"/>
          </p:cNvSpPr>
          <p:nvPr/>
        </p:nvSpPr>
        <p:spPr bwMode="auto">
          <a:xfrm>
            <a:off x="3866722" y="1787129"/>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29" name="Line 486"/>
          <p:cNvSpPr>
            <a:spLocks noChangeShapeType="1"/>
          </p:cNvSpPr>
          <p:nvPr/>
        </p:nvSpPr>
        <p:spPr bwMode="auto">
          <a:xfrm>
            <a:off x="3908393" y="1752602"/>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30" name="Line 487"/>
          <p:cNvSpPr>
            <a:spLocks noChangeShapeType="1"/>
          </p:cNvSpPr>
          <p:nvPr/>
        </p:nvSpPr>
        <p:spPr bwMode="auto">
          <a:xfrm>
            <a:off x="3873867" y="1787129"/>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31" name="Line 488"/>
          <p:cNvSpPr>
            <a:spLocks noChangeShapeType="1"/>
          </p:cNvSpPr>
          <p:nvPr/>
        </p:nvSpPr>
        <p:spPr bwMode="auto">
          <a:xfrm>
            <a:off x="3908393" y="1775224"/>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32" name="Line 489"/>
          <p:cNvSpPr>
            <a:spLocks noChangeShapeType="1"/>
          </p:cNvSpPr>
          <p:nvPr/>
        </p:nvSpPr>
        <p:spPr bwMode="auto">
          <a:xfrm>
            <a:off x="3873867" y="1809750"/>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33" name="Line 490"/>
          <p:cNvSpPr>
            <a:spLocks noChangeShapeType="1"/>
          </p:cNvSpPr>
          <p:nvPr/>
        </p:nvSpPr>
        <p:spPr bwMode="auto">
          <a:xfrm>
            <a:off x="3914347" y="1775224"/>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34" name="Line 491"/>
          <p:cNvSpPr>
            <a:spLocks noChangeShapeType="1"/>
          </p:cNvSpPr>
          <p:nvPr/>
        </p:nvSpPr>
        <p:spPr bwMode="auto">
          <a:xfrm>
            <a:off x="3881011" y="1809750"/>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35" name="Line 492"/>
          <p:cNvSpPr>
            <a:spLocks noChangeShapeType="1"/>
          </p:cNvSpPr>
          <p:nvPr/>
        </p:nvSpPr>
        <p:spPr bwMode="auto">
          <a:xfrm>
            <a:off x="3921491" y="1775224"/>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36" name="Line 493"/>
          <p:cNvSpPr>
            <a:spLocks noChangeShapeType="1"/>
          </p:cNvSpPr>
          <p:nvPr/>
        </p:nvSpPr>
        <p:spPr bwMode="auto">
          <a:xfrm>
            <a:off x="3886963" y="1809750"/>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37" name="Line 494"/>
          <p:cNvSpPr>
            <a:spLocks noChangeShapeType="1"/>
          </p:cNvSpPr>
          <p:nvPr/>
        </p:nvSpPr>
        <p:spPr bwMode="auto">
          <a:xfrm>
            <a:off x="3929825" y="1775224"/>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38" name="Line 495"/>
          <p:cNvSpPr>
            <a:spLocks noChangeShapeType="1"/>
          </p:cNvSpPr>
          <p:nvPr/>
        </p:nvSpPr>
        <p:spPr bwMode="auto">
          <a:xfrm>
            <a:off x="3895297" y="1809750"/>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39" name="Line 496"/>
          <p:cNvSpPr>
            <a:spLocks noChangeShapeType="1"/>
          </p:cNvSpPr>
          <p:nvPr/>
        </p:nvSpPr>
        <p:spPr bwMode="auto">
          <a:xfrm>
            <a:off x="3950066" y="1775224"/>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40" name="Line 497"/>
          <p:cNvSpPr>
            <a:spLocks noChangeShapeType="1"/>
          </p:cNvSpPr>
          <p:nvPr/>
        </p:nvSpPr>
        <p:spPr bwMode="auto">
          <a:xfrm>
            <a:off x="3915538" y="1809750"/>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41" name="Line 498"/>
          <p:cNvSpPr>
            <a:spLocks noChangeShapeType="1"/>
          </p:cNvSpPr>
          <p:nvPr/>
        </p:nvSpPr>
        <p:spPr bwMode="auto">
          <a:xfrm>
            <a:off x="3971497" y="1775224"/>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42" name="Line 499"/>
          <p:cNvSpPr>
            <a:spLocks noChangeShapeType="1"/>
          </p:cNvSpPr>
          <p:nvPr/>
        </p:nvSpPr>
        <p:spPr bwMode="auto">
          <a:xfrm>
            <a:off x="3935779" y="1809750"/>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43" name="Line 500"/>
          <p:cNvSpPr>
            <a:spLocks noChangeShapeType="1"/>
          </p:cNvSpPr>
          <p:nvPr/>
        </p:nvSpPr>
        <p:spPr bwMode="auto">
          <a:xfrm>
            <a:off x="3978641" y="1775224"/>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44" name="Line 501"/>
          <p:cNvSpPr>
            <a:spLocks noChangeShapeType="1"/>
          </p:cNvSpPr>
          <p:nvPr/>
        </p:nvSpPr>
        <p:spPr bwMode="auto">
          <a:xfrm>
            <a:off x="3945304" y="1809750"/>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45" name="Line 502"/>
          <p:cNvSpPr>
            <a:spLocks noChangeShapeType="1"/>
          </p:cNvSpPr>
          <p:nvPr/>
        </p:nvSpPr>
        <p:spPr bwMode="auto">
          <a:xfrm>
            <a:off x="3990547" y="1785940"/>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46" name="Line 503"/>
          <p:cNvSpPr>
            <a:spLocks noChangeShapeType="1"/>
          </p:cNvSpPr>
          <p:nvPr/>
        </p:nvSpPr>
        <p:spPr bwMode="auto">
          <a:xfrm>
            <a:off x="3954829" y="1820466"/>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47" name="Line 504"/>
          <p:cNvSpPr>
            <a:spLocks noChangeShapeType="1"/>
          </p:cNvSpPr>
          <p:nvPr/>
        </p:nvSpPr>
        <p:spPr bwMode="auto">
          <a:xfrm>
            <a:off x="3997691" y="1785940"/>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48" name="Line 505"/>
          <p:cNvSpPr>
            <a:spLocks noChangeShapeType="1"/>
          </p:cNvSpPr>
          <p:nvPr/>
        </p:nvSpPr>
        <p:spPr bwMode="auto">
          <a:xfrm>
            <a:off x="3963162" y="1820466"/>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49" name="Line 506"/>
          <p:cNvSpPr>
            <a:spLocks noChangeShapeType="1"/>
          </p:cNvSpPr>
          <p:nvPr/>
        </p:nvSpPr>
        <p:spPr bwMode="auto">
          <a:xfrm>
            <a:off x="4006025" y="1785940"/>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50" name="Line 507"/>
          <p:cNvSpPr>
            <a:spLocks noChangeShapeType="1"/>
          </p:cNvSpPr>
          <p:nvPr/>
        </p:nvSpPr>
        <p:spPr bwMode="auto">
          <a:xfrm>
            <a:off x="3971498" y="1820466"/>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51" name="Line 508"/>
          <p:cNvSpPr>
            <a:spLocks noChangeShapeType="1"/>
          </p:cNvSpPr>
          <p:nvPr/>
        </p:nvSpPr>
        <p:spPr bwMode="auto">
          <a:xfrm>
            <a:off x="4013168" y="1785940"/>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52" name="Line 509"/>
          <p:cNvSpPr>
            <a:spLocks noChangeShapeType="1"/>
          </p:cNvSpPr>
          <p:nvPr/>
        </p:nvSpPr>
        <p:spPr bwMode="auto">
          <a:xfrm>
            <a:off x="3978642" y="1820466"/>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53" name="Line 510"/>
          <p:cNvSpPr>
            <a:spLocks noChangeShapeType="1"/>
          </p:cNvSpPr>
          <p:nvPr/>
        </p:nvSpPr>
        <p:spPr bwMode="auto">
          <a:xfrm>
            <a:off x="4034600" y="1791893"/>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54" name="Line 511"/>
          <p:cNvSpPr>
            <a:spLocks noChangeShapeType="1"/>
          </p:cNvSpPr>
          <p:nvPr/>
        </p:nvSpPr>
        <p:spPr bwMode="auto">
          <a:xfrm>
            <a:off x="4000073" y="1826419"/>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55" name="Line 512"/>
          <p:cNvSpPr>
            <a:spLocks noChangeShapeType="1"/>
          </p:cNvSpPr>
          <p:nvPr/>
        </p:nvSpPr>
        <p:spPr bwMode="auto">
          <a:xfrm>
            <a:off x="4041743" y="1808562"/>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56" name="Line 513"/>
          <p:cNvSpPr>
            <a:spLocks noChangeShapeType="1"/>
          </p:cNvSpPr>
          <p:nvPr/>
        </p:nvSpPr>
        <p:spPr bwMode="auto">
          <a:xfrm>
            <a:off x="4007217" y="1843088"/>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57" name="Line 514"/>
          <p:cNvSpPr>
            <a:spLocks noChangeShapeType="1"/>
          </p:cNvSpPr>
          <p:nvPr/>
        </p:nvSpPr>
        <p:spPr bwMode="auto">
          <a:xfrm>
            <a:off x="4050078" y="1808562"/>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58" name="Line 515"/>
          <p:cNvSpPr>
            <a:spLocks noChangeShapeType="1"/>
          </p:cNvSpPr>
          <p:nvPr/>
        </p:nvSpPr>
        <p:spPr bwMode="auto">
          <a:xfrm>
            <a:off x="4015551" y="1843088"/>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59" name="Line 516"/>
          <p:cNvSpPr>
            <a:spLocks noChangeShapeType="1"/>
          </p:cNvSpPr>
          <p:nvPr/>
        </p:nvSpPr>
        <p:spPr bwMode="auto">
          <a:xfrm>
            <a:off x="4054841" y="1808562"/>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60" name="Line 517"/>
          <p:cNvSpPr>
            <a:spLocks noChangeShapeType="1"/>
          </p:cNvSpPr>
          <p:nvPr/>
        </p:nvSpPr>
        <p:spPr bwMode="auto">
          <a:xfrm>
            <a:off x="4020313" y="1843088"/>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61" name="Line 518"/>
          <p:cNvSpPr>
            <a:spLocks noChangeShapeType="1"/>
          </p:cNvSpPr>
          <p:nvPr/>
        </p:nvSpPr>
        <p:spPr bwMode="auto">
          <a:xfrm>
            <a:off x="4075081" y="1831181"/>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62" name="Line 519"/>
          <p:cNvSpPr>
            <a:spLocks noChangeShapeType="1"/>
          </p:cNvSpPr>
          <p:nvPr/>
        </p:nvSpPr>
        <p:spPr bwMode="auto">
          <a:xfrm>
            <a:off x="4041743" y="1865710"/>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63" name="Line 520"/>
          <p:cNvSpPr>
            <a:spLocks noChangeShapeType="1"/>
          </p:cNvSpPr>
          <p:nvPr/>
        </p:nvSpPr>
        <p:spPr bwMode="auto">
          <a:xfrm>
            <a:off x="4081034" y="1831181"/>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64" name="Line 521"/>
          <p:cNvSpPr>
            <a:spLocks noChangeShapeType="1"/>
          </p:cNvSpPr>
          <p:nvPr/>
        </p:nvSpPr>
        <p:spPr bwMode="auto">
          <a:xfrm>
            <a:off x="4046506" y="1865710"/>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65" name="Line 522"/>
          <p:cNvSpPr>
            <a:spLocks noChangeShapeType="1"/>
          </p:cNvSpPr>
          <p:nvPr/>
        </p:nvSpPr>
        <p:spPr bwMode="auto">
          <a:xfrm>
            <a:off x="4085797" y="1831181"/>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66" name="Line 523"/>
          <p:cNvSpPr>
            <a:spLocks noChangeShapeType="1"/>
          </p:cNvSpPr>
          <p:nvPr/>
        </p:nvSpPr>
        <p:spPr bwMode="auto">
          <a:xfrm>
            <a:off x="4052461" y="1865710"/>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67" name="Line 524"/>
          <p:cNvSpPr>
            <a:spLocks noChangeShapeType="1"/>
          </p:cNvSpPr>
          <p:nvPr/>
        </p:nvSpPr>
        <p:spPr bwMode="auto">
          <a:xfrm>
            <a:off x="4096512" y="1839518"/>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68" name="Line 525"/>
          <p:cNvSpPr>
            <a:spLocks noChangeShapeType="1"/>
          </p:cNvSpPr>
          <p:nvPr/>
        </p:nvSpPr>
        <p:spPr bwMode="auto">
          <a:xfrm>
            <a:off x="4061985" y="1874044"/>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69" name="Line 526"/>
          <p:cNvSpPr>
            <a:spLocks noChangeShapeType="1"/>
          </p:cNvSpPr>
          <p:nvPr/>
        </p:nvSpPr>
        <p:spPr bwMode="auto">
          <a:xfrm>
            <a:off x="4103656" y="1847850"/>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70" name="Line 527"/>
          <p:cNvSpPr>
            <a:spLocks noChangeShapeType="1"/>
          </p:cNvSpPr>
          <p:nvPr/>
        </p:nvSpPr>
        <p:spPr bwMode="auto">
          <a:xfrm>
            <a:off x="4070319" y="1881188"/>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71" name="Line 528"/>
          <p:cNvSpPr>
            <a:spLocks noChangeShapeType="1"/>
          </p:cNvSpPr>
          <p:nvPr/>
        </p:nvSpPr>
        <p:spPr bwMode="auto">
          <a:xfrm>
            <a:off x="4113181" y="1847850"/>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72" name="Line 529"/>
          <p:cNvSpPr>
            <a:spLocks noChangeShapeType="1"/>
          </p:cNvSpPr>
          <p:nvPr/>
        </p:nvSpPr>
        <p:spPr bwMode="auto">
          <a:xfrm>
            <a:off x="4077463" y="1881188"/>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73" name="Line 530"/>
          <p:cNvSpPr>
            <a:spLocks noChangeShapeType="1"/>
          </p:cNvSpPr>
          <p:nvPr/>
        </p:nvSpPr>
        <p:spPr bwMode="auto">
          <a:xfrm>
            <a:off x="4120325" y="1847850"/>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74" name="Line 531"/>
          <p:cNvSpPr>
            <a:spLocks noChangeShapeType="1"/>
          </p:cNvSpPr>
          <p:nvPr/>
        </p:nvSpPr>
        <p:spPr bwMode="auto">
          <a:xfrm>
            <a:off x="4085798" y="1881188"/>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75" name="Line 532"/>
          <p:cNvSpPr>
            <a:spLocks noChangeShapeType="1"/>
          </p:cNvSpPr>
          <p:nvPr/>
        </p:nvSpPr>
        <p:spPr bwMode="auto">
          <a:xfrm>
            <a:off x="4128659" y="1847850"/>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76" name="Line 533"/>
          <p:cNvSpPr>
            <a:spLocks noChangeShapeType="1"/>
          </p:cNvSpPr>
          <p:nvPr/>
        </p:nvSpPr>
        <p:spPr bwMode="auto">
          <a:xfrm>
            <a:off x="4094132" y="1881188"/>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77" name="Line 534"/>
          <p:cNvSpPr>
            <a:spLocks noChangeShapeType="1"/>
          </p:cNvSpPr>
          <p:nvPr/>
        </p:nvSpPr>
        <p:spPr bwMode="auto">
          <a:xfrm>
            <a:off x="4159616" y="1853806"/>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78" name="Line 535"/>
          <p:cNvSpPr>
            <a:spLocks noChangeShapeType="1"/>
          </p:cNvSpPr>
          <p:nvPr/>
        </p:nvSpPr>
        <p:spPr bwMode="auto">
          <a:xfrm>
            <a:off x="4125088" y="1887141"/>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79" name="Line 536"/>
          <p:cNvSpPr>
            <a:spLocks noChangeShapeType="1"/>
          </p:cNvSpPr>
          <p:nvPr/>
        </p:nvSpPr>
        <p:spPr bwMode="auto">
          <a:xfrm>
            <a:off x="4166759" y="1853806"/>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80" name="Line 537"/>
          <p:cNvSpPr>
            <a:spLocks noChangeShapeType="1"/>
          </p:cNvSpPr>
          <p:nvPr/>
        </p:nvSpPr>
        <p:spPr bwMode="auto">
          <a:xfrm>
            <a:off x="4132232" y="1887141"/>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81" name="Line 538"/>
          <p:cNvSpPr>
            <a:spLocks noChangeShapeType="1"/>
          </p:cNvSpPr>
          <p:nvPr/>
        </p:nvSpPr>
        <p:spPr bwMode="auto">
          <a:xfrm>
            <a:off x="4172712" y="1853806"/>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82" name="Line 539"/>
          <p:cNvSpPr>
            <a:spLocks noChangeShapeType="1"/>
          </p:cNvSpPr>
          <p:nvPr/>
        </p:nvSpPr>
        <p:spPr bwMode="auto">
          <a:xfrm>
            <a:off x="4138186" y="1887141"/>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83" name="Line 540"/>
          <p:cNvSpPr>
            <a:spLocks noChangeShapeType="1"/>
          </p:cNvSpPr>
          <p:nvPr/>
        </p:nvSpPr>
        <p:spPr bwMode="auto">
          <a:xfrm>
            <a:off x="4179856" y="1853806"/>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84" name="Line 541"/>
          <p:cNvSpPr>
            <a:spLocks noChangeShapeType="1"/>
          </p:cNvSpPr>
          <p:nvPr/>
        </p:nvSpPr>
        <p:spPr bwMode="auto">
          <a:xfrm>
            <a:off x="4146518" y="1887141"/>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85" name="Line 542"/>
          <p:cNvSpPr>
            <a:spLocks noChangeShapeType="1"/>
          </p:cNvSpPr>
          <p:nvPr/>
        </p:nvSpPr>
        <p:spPr bwMode="auto">
          <a:xfrm>
            <a:off x="4201287" y="1869283"/>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86" name="Line 543"/>
          <p:cNvSpPr>
            <a:spLocks noChangeShapeType="1"/>
          </p:cNvSpPr>
          <p:nvPr/>
        </p:nvSpPr>
        <p:spPr bwMode="auto">
          <a:xfrm>
            <a:off x="4166761" y="1903810"/>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87" name="Line 544"/>
          <p:cNvSpPr>
            <a:spLocks noChangeShapeType="1"/>
          </p:cNvSpPr>
          <p:nvPr/>
        </p:nvSpPr>
        <p:spPr bwMode="auto">
          <a:xfrm>
            <a:off x="4207241" y="1869283"/>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88" name="Line 545"/>
          <p:cNvSpPr>
            <a:spLocks noChangeShapeType="1"/>
          </p:cNvSpPr>
          <p:nvPr/>
        </p:nvSpPr>
        <p:spPr bwMode="auto">
          <a:xfrm>
            <a:off x="4173904" y="1903810"/>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89" name="Line 546"/>
          <p:cNvSpPr>
            <a:spLocks noChangeShapeType="1"/>
          </p:cNvSpPr>
          <p:nvPr/>
        </p:nvSpPr>
        <p:spPr bwMode="auto">
          <a:xfrm>
            <a:off x="4214384" y="1869283"/>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90" name="Line 547"/>
          <p:cNvSpPr>
            <a:spLocks noChangeShapeType="1"/>
          </p:cNvSpPr>
          <p:nvPr/>
        </p:nvSpPr>
        <p:spPr bwMode="auto">
          <a:xfrm>
            <a:off x="4179857" y="1903810"/>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91" name="Line 548"/>
          <p:cNvSpPr>
            <a:spLocks noChangeShapeType="1"/>
          </p:cNvSpPr>
          <p:nvPr/>
        </p:nvSpPr>
        <p:spPr bwMode="auto">
          <a:xfrm>
            <a:off x="4222718" y="1869283"/>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92" name="Line 549"/>
          <p:cNvSpPr>
            <a:spLocks noChangeShapeType="1"/>
          </p:cNvSpPr>
          <p:nvPr/>
        </p:nvSpPr>
        <p:spPr bwMode="auto">
          <a:xfrm>
            <a:off x="4188192" y="1903810"/>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93" name="Line 550"/>
          <p:cNvSpPr>
            <a:spLocks noChangeShapeType="1"/>
          </p:cNvSpPr>
          <p:nvPr/>
        </p:nvSpPr>
        <p:spPr bwMode="auto">
          <a:xfrm>
            <a:off x="4229862" y="188118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94" name="Line 551"/>
          <p:cNvSpPr>
            <a:spLocks noChangeShapeType="1"/>
          </p:cNvSpPr>
          <p:nvPr/>
        </p:nvSpPr>
        <p:spPr bwMode="auto">
          <a:xfrm>
            <a:off x="4196526" y="191452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95" name="Line 552"/>
          <p:cNvSpPr>
            <a:spLocks noChangeShapeType="1"/>
          </p:cNvSpPr>
          <p:nvPr/>
        </p:nvSpPr>
        <p:spPr bwMode="auto">
          <a:xfrm>
            <a:off x="4238197" y="188118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96" name="Line 553"/>
          <p:cNvSpPr>
            <a:spLocks noChangeShapeType="1"/>
          </p:cNvSpPr>
          <p:nvPr/>
        </p:nvSpPr>
        <p:spPr bwMode="auto">
          <a:xfrm>
            <a:off x="4203668" y="1914525"/>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97" name="Line 554"/>
          <p:cNvSpPr>
            <a:spLocks noChangeShapeType="1"/>
          </p:cNvSpPr>
          <p:nvPr/>
        </p:nvSpPr>
        <p:spPr bwMode="auto">
          <a:xfrm>
            <a:off x="4242959" y="188118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98" name="Line 555"/>
          <p:cNvSpPr>
            <a:spLocks noChangeShapeType="1"/>
          </p:cNvSpPr>
          <p:nvPr/>
        </p:nvSpPr>
        <p:spPr bwMode="auto">
          <a:xfrm>
            <a:off x="4209622" y="1914525"/>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599" name="Line 556"/>
          <p:cNvSpPr>
            <a:spLocks noChangeShapeType="1"/>
          </p:cNvSpPr>
          <p:nvPr/>
        </p:nvSpPr>
        <p:spPr bwMode="auto">
          <a:xfrm>
            <a:off x="4251293" y="1897856"/>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00" name="Line 557"/>
          <p:cNvSpPr>
            <a:spLocks noChangeShapeType="1"/>
          </p:cNvSpPr>
          <p:nvPr/>
        </p:nvSpPr>
        <p:spPr bwMode="auto">
          <a:xfrm>
            <a:off x="4216767" y="193238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01" name="Line 558"/>
          <p:cNvSpPr>
            <a:spLocks noChangeShapeType="1"/>
          </p:cNvSpPr>
          <p:nvPr/>
        </p:nvSpPr>
        <p:spPr bwMode="auto">
          <a:xfrm>
            <a:off x="4258437" y="1897856"/>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02" name="Line 559"/>
          <p:cNvSpPr>
            <a:spLocks noChangeShapeType="1"/>
          </p:cNvSpPr>
          <p:nvPr/>
        </p:nvSpPr>
        <p:spPr bwMode="auto">
          <a:xfrm>
            <a:off x="4225100" y="1932385"/>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03" name="Line 560"/>
          <p:cNvSpPr>
            <a:spLocks noChangeShapeType="1"/>
          </p:cNvSpPr>
          <p:nvPr/>
        </p:nvSpPr>
        <p:spPr bwMode="auto">
          <a:xfrm>
            <a:off x="4269153" y="1897856"/>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04" name="Line 561"/>
          <p:cNvSpPr>
            <a:spLocks noChangeShapeType="1"/>
          </p:cNvSpPr>
          <p:nvPr/>
        </p:nvSpPr>
        <p:spPr bwMode="auto">
          <a:xfrm>
            <a:off x="4234625" y="193238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05" name="Line 562"/>
          <p:cNvSpPr>
            <a:spLocks noChangeShapeType="1"/>
          </p:cNvSpPr>
          <p:nvPr/>
        </p:nvSpPr>
        <p:spPr bwMode="auto">
          <a:xfrm>
            <a:off x="4276297" y="1897856"/>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06" name="Line 563"/>
          <p:cNvSpPr>
            <a:spLocks noChangeShapeType="1"/>
          </p:cNvSpPr>
          <p:nvPr/>
        </p:nvSpPr>
        <p:spPr bwMode="auto">
          <a:xfrm>
            <a:off x="4241769" y="193238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07" name="Line 564"/>
          <p:cNvSpPr>
            <a:spLocks noChangeShapeType="1"/>
          </p:cNvSpPr>
          <p:nvPr/>
        </p:nvSpPr>
        <p:spPr bwMode="auto">
          <a:xfrm>
            <a:off x="4288203" y="1897856"/>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08" name="Line 565"/>
          <p:cNvSpPr>
            <a:spLocks noChangeShapeType="1"/>
          </p:cNvSpPr>
          <p:nvPr/>
        </p:nvSpPr>
        <p:spPr bwMode="auto">
          <a:xfrm>
            <a:off x="4253675" y="1932385"/>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09" name="Line 566"/>
          <p:cNvSpPr>
            <a:spLocks noChangeShapeType="1"/>
          </p:cNvSpPr>
          <p:nvPr/>
        </p:nvSpPr>
        <p:spPr bwMode="auto">
          <a:xfrm>
            <a:off x="4295347" y="1897856"/>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10" name="Line 567"/>
          <p:cNvSpPr>
            <a:spLocks noChangeShapeType="1"/>
          </p:cNvSpPr>
          <p:nvPr/>
        </p:nvSpPr>
        <p:spPr bwMode="auto">
          <a:xfrm>
            <a:off x="4260820" y="193238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11" name="Line 568"/>
          <p:cNvSpPr>
            <a:spLocks noChangeShapeType="1"/>
          </p:cNvSpPr>
          <p:nvPr/>
        </p:nvSpPr>
        <p:spPr bwMode="auto">
          <a:xfrm>
            <a:off x="4316778" y="1908574"/>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12" name="Line 569"/>
          <p:cNvSpPr>
            <a:spLocks noChangeShapeType="1"/>
          </p:cNvSpPr>
          <p:nvPr/>
        </p:nvSpPr>
        <p:spPr bwMode="auto">
          <a:xfrm>
            <a:off x="4282250" y="1943100"/>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13" name="Line 570"/>
          <p:cNvSpPr>
            <a:spLocks noChangeShapeType="1"/>
          </p:cNvSpPr>
          <p:nvPr/>
        </p:nvSpPr>
        <p:spPr bwMode="auto">
          <a:xfrm>
            <a:off x="4337018" y="1914527"/>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14" name="Line 571"/>
          <p:cNvSpPr>
            <a:spLocks noChangeShapeType="1"/>
          </p:cNvSpPr>
          <p:nvPr/>
        </p:nvSpPr>
        <p:spPr bwMode="auto">
          <a:xfrm>
            <a:off x="4303682" y="1949054"/>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15" name="Line 572"/>
          <p:cNvSpPr>
            <a:spLocks noChangeShapeType="1"/>
          </p:cNvSpPr>
          <p:nvPr/>
        </p:nvSpPr>
        <p:spPr bwMode="auto">
          <a:xfrm>
            <a:off x="4341781" y="1914527"/>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16" name="Line 573"/>
          <p:cNvSpPr>
            <a:spLocks noChangeShapeType="1"/>
          </p:cNvSpPr>
          <p:nvPr/>
        </p:nvSpPr>
        <p:spPr bwMode="auto">
          <a:xfrm>
            <a:off x="4308444" y="1949054"/>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17" name="Line 574"/>
          <p:cNvSpPr>
            <a:spLocks noChangeShapeType="1"/>
          </p:cNvSpPr>
          <p:nvPr/>
        </p:nvSpPr>
        <p:spPr bwMode="auto">
          <a:xfrm>
            <a:off x="4347734" y="1914527"/>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18" name="Line 575"/>
          <p:cNvSpPr>
            <a:spLocks noChangeShapeType="1"/>
          </p:cNvSpPr>
          <p:nvPr/>
        </p:nvSpPr>
        <p:spPr bwMode="auto">
          <a:xfrm>
            <a:off x="4313207" y="1949054"/>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19" name="Line 576"/>
          <p:cNvSpPr>
            <a:spLocks noChangeShapeType="1"/>
          </p:cNvSpPr>
          <p:nvPr/>
        </p:nvSpPr>
        <p:spPr bwMode="auto">
          <a:xfrm>
            <a:off x="4389406" y="1920481"/>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20" name="Line 577"/>
          <p:cNvSpPr>
            <a:spLocks noChangeShapeType="1"/>
          </p:cNvSpPr>
          <p:nvPr/>
        </p:nvSpPr>
        <p:spPr bwMode="auto">
          <a:xfrm>
            <a:off x="4354879" y="1955006"/>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21" name="Line 578"/>
          <p:cNvSpPr>
            <a:spLocks noChangeShapeType="1"/>
          </p:cNvSpPr>
          <p:nvPr/>
        </p:nvSpPr>
        <p:spPr bwMode="auto">
          <a:xfrm>
            <a:off x="4396550" y="1920481"/>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22" name="Line 579"/>
          <p:cNvSpPr>
            <a:spLocks noChangeShapeType="1"/>
          </p:cNvSpPr>
          <p:nvPr/>
        </p:nvSpPr>
        <p:spPr bwMode="auto">
          <a:xfrm>
            <a:off x="4363212" y="1955006"/>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23" name="Line 580"/>
          <p:cNvSpPr>
            <a:spLocks noChangeShapeType="1"/>
          </p:cNvSpPr>
          <p:nvPr/>
        </p:nvSpPr>
        <p:spPr bwMode="auto">
          <a:xfrm>
            <a:off x="4404884" y="1920481"/>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24" name="Line 581"/>
          <p:cNvSpPr>
            <a:spLocks noChangeShapeType="1"/>
          </p:cNvSpPr>
          <p:nvPr/>
        </p:nvSpPr>
        <p:spPr bwMode="auto">
          <a:xfrm>
            <a:off x="4369166" y="1955006"/>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25" name="Line 582"/>
          <p:cNvSpPr>
            <a:spLocks noChangeShapeType="1"/>
          </p:cNvSpPr>
          <p:nvPr/>
        </p:nvSpPr>
        <p:spPr bwMode="auto">
          <a:xfrm>
            <a:off x="4410837" y="1920481"/>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26" name="Line 583"/>
          <p:cNvSpPr>
            <a:spLocks noChangeShapeType="1"/>
          </p:cNvSpPr>
          <p:nvPr/>
        </p:nvSpPr>
        <p:spPr bwMode="auto">
          <a:xfrm>
            <a:off x="4376311" y="1955006"/>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27" name="Line 584"/>
          <p:cNvSpPr>
            <a:spLocks noChangeShapeType="1"/>
          </p:cNvSpPr>
          <p:nvPr/>
        </p:nvSpPr>
        <p:spPr bwMode="auto">
          <a:xfrm>
            <a:off x="4410837" y="193000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28" name="Line 585"/>
          <p:cNvSpPr>
            <a:spLocks noChangeShapeType="1"/>
          </p:cNvSpPr>
          <p:nvPr/>
        </p:nvSpPr>
        <p:spPr bwMode="auto">
          <a:xfrm>
            <a:off x="4376311" y="1965722"/>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29" name="Line 586"/>
          <p:cNvSpPr>
            <a:spLocks noChangeShapeType="1"/>
          </p:cNvSpPr>
          <p:nvPr/>
        </p:nvSpPr>
        <p:spPr bwMode="auto">
          <a:xfrm>
            <a:off x="4420362" y="193000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30" name="Line 587"/>
          <p:cNvSpPr>
            <a:spLocks noChangeShapeType="1"/>
          </p:cNvSpPr>
          <p:nvPr/>
        </p:nvSpPr>
        <p:spPr bwMode="auto">
          <a:xfrm>
            <a:off x="4385835" y="1965722"/>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31" name="Line 588"/>
          <p:cNvSpPr>
            <a:spLocks noChangeShapeType="1"/>
          </p:cNvSpPr>
          <p:nvPr/>
        </p:nvSpPr>
        <p:spPr bwMode="auto">
          <a:xfrm>
            <a:off x="4431078" y="193000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32" name="Line 589"/>
          <p:cNvSpPr>
            <a:spLocks noChangeShapeType="1"/>
          </p:cNvSpPr>
          <p:nvPr/>
        </p:nvSpPr>
        <p:spPr bwMode="auto">
          <a:xfrm>
            <a:off x="4396551" y="1965722"/>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33" name="Line 590"/>
          <p:cNvSpPr>
            <a:spLocks noChangeShapeType="1"/>
          </p:cNvSpPr>
          <p:nvPr/>
        </p:nvSpPr>
        <p:spPr bwMode="auto">
          <a:xfrm>
            <a:off x="4441793" y="193000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34" name="Line 591"/>
          <p:cNvSpPr>
            <a:spLocks noChangeShapeType="1"/>
          </p:cNvSpPr>
          <p:nvPr/>
        </p:nvSpPr>
        <p:spPr bwMode="auto">
          <a:xfrm>
            <a:off x="4407267" y="1965722"/>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35" name="Line 592"/>
          <p:cNvSpPr>
            <a:spLocks noChangeShapeType="1"/>
          </p:cNvSpPr>
          <p:nvPr/>
        </p:nvSpPr>
        <p:spPr bwMode="auto">
          <a:xfrm>
            <a:off x="4448937" y="1933577"/>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36" name="Line 593"/>
          <p:cNvSpPr>
            <a:spLocks noChangeShapeType="1"/>
          </p:cNvSpPr>
          <p:nvPr/>
        </p:nvSpPr>
        <p:spPr bwMode="auto">
          <a:xfrm>
            <a:off x="4415601" y="1968104"/>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37" name="Line 594"/>
          <p:cNvSpPr>
            <a:spLocks noChangeShapeType="1"/>
          </p:cNvSpPr>
          <p:nvPr/>
        </p:nvSpPr>
        <p:spPr bwMode="auto">
          <a:xfrm>
            <a:off x="4457272" y="1933577"/>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38" name="Line 595"/>
          <p:cNvSpPr>
            <a:spLocks noChangeShapeType="1"/>
          </p:cNvSpPr>
          <p:nvPr/>
        </p:nvSpPr>
        <p:spPr bwMode="auto">
          <a:xfrm>
            <a:off x="4422744" y="1968104"/>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39" name="Line 596"/>
          <p:cNvSpPr>
            <a:spLocks noChangeShapeType="1"/>
          </p:cNvSpPr>
          <p:nvPr/>
        </p:nvSpPr>
        <p:spPr bwMode="auto">
          <a:xfrm>
            <a:off x="4462034" y="1933577"/>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40" name="Line 597"/>
          <p:cNvSpPr>
            <a:spLocks noChangeShapeType="1"/>
          </p:cNvSpPr>
          <p:nvPr/>
        </p:nvSpPr>
        <p:spPr bwMode="auto">
          <a:xfrm>
            <a:off x="4427507" y="1968104"/>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41" name="Line 598"/>
          <p:cNvSpPr>
            <a:spLocks noChangeShapeType="1"/>
          </p:cNvSpPr>
          <p:nvPr/>
        </p:nvSpPr>
        <p:spPr bwMode="auto">
          <a:xfrm>
            <a:off x="4473941" y="1947863"/>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42" name="Line 599"/>
          <p:cNvSpPr>
            <a:spLocks noChangeShapeType="1"/>
          </p:cNvSpPr>
          <p:nvPr/>
        </p:nvSpPr>
        <p:spPr bwMode="auto">
          <a:xfrm>
            <a:off x="4438222" y="1982391"/>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43" name="Line 600"/>
          <p:cNvSpPr>
            <a:spLocks noChangeShapeType="1"/>
          </p:cNvSpPr>
          <p:nvPr/>
        </p:nvSpPr>
        <p:spPr bwMode="auto">
          <a:xfrm>
            <a:off x="4481084" y="1947863"/>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44" name="Line 601"/>
          <p:cNvSpPr>
            <a:spLocks noChangeShapeType="1"/>
          </p:cNvSpPr>
          <p:nvPr/>
        </p:nvSpPr>
        <p:spPr bwMode="auto">
          <a:xfrm>
            <a:off x="4446557" y="1982391"/>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45" name="Line 602"/>
          <p:cNvSpPr>
            <a:spLocks noChangeShapeType="1"/>
          </p:cNvSpPr>
          <p:nvPr/>
        </p:nvSpPr>
        <p:spPr bwMode="auto">
          <a:xfrm>
            <a:off x="4489418" y="1947863"/>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46" name="Line 603"/>
          <p:cNvSpPr>
            <a:spLocks noChangeShapeType="1"/>
          </p:cNvSpPr>
          <p:nvPr/>
        </p:nvSpPr>
        <p:spPr bwMode="auto">
          <a:xfrm>
            <a:off x="4452511" y="1982391"/>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47" name="Line 604"/>
          <p:cNvSpPr>
            <a:spLocks noChangeShapeType="1"/>
          </p:cNvSpPr>
          <p:nvPr/>
        </p:nvSpPr>
        <p:spPr bwMode="auto">
          <a:xfrm>
            <a:off x="4492991" y="1947863"/>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48" name="Line 605"/>
          <p:cNvSpPr>
            <a:spLocks noChangeShapeType="1"/>
          </p:cNvSpPr>
          <p:nvPr/>
        </p:nvSpPr>
        <p:spPr bwMode="auto">
          <a:xfrm>
            <a:off x="4459654" y="1982391"/>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49" name="Line 606"/>
          <p:cNvSpPr>
            <a:spLocks noChangeShapeType="1"/>
          </p:cNvSpPr>
          <p:nvPr/>
        </p:nvSpPr>
        <p:spPr bwMode="auto">
          <a:xfrm>
            <a:off x="4504897" y="195738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50" name="Line 607"/>
          <p:cNvSpPr>
            <a:spLocks noChangeShapeType="1"/>
          </p:cNvSpPr>
          <p:nvPr/>
        </p:nvSpPr>
        <p:spPr bwMode="auto">
          <a:xfrm>
            <a:off x="4470368" y="1994297"/>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51" name="Line 609"/>
          <p:cNvSpPr>
            <a:spLocks noChangeShapeType="1"/>
          </p:cNvSpPr>
          <p:nvPr/>
        </p:nvSpPr>
        <p:spPr bwMode="auto">
          <a:xfrm>
            <a:off x="4512041" y="195738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52" name="Line 610"/>
          <p:cNvSpPr>
            <a:spLocks noChangeShapeType="1"/>
          </p:cNvSpPr>
          <p:nvPr/>
        </p:nvSpPr>
        <p:spPr bwMode="auto">
          <a:xfrm>
            <a:off x="4477513" y="1994297"/>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53" name="Line 611"/>
          <p:cNvSpPr>
            <a:spLocks noChangeShapeType="1"/>
          </p:cNvSpPr>
          <p:nvPr/>
        </p:nvSpPr>
        <p:spPr bwMode="auto">
          <a:xfrm>
            <a:off x="4521566" y="195738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54" name="Line 612"/>
          <p:cNvSpPr>
            <a:spLocks noChangeShapeType="1"/>
          </p:cNvSpPr>
          <p:nvPr/>
        </p:nvSpPr>
        <p:spPr bwMode="auto">
          <a:xfrm>
            <a:off x="4488229" y="1994297"/>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55" name="Line 613"/>
          <p:cNvSpPr>
            <a:spLocks noChangeShapeType="1"/>
          </p:cNvSpPr>
          <p:nvPr/>
        </p:nvSpPr>
        <p:spPr bwMode="auto">
          <a:xfrm>
            <a:off x="4529900" y="195738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56" name="Line 614"/>
          <p:cNvSpPr>
            <a:spLocks noChangeShapeType="1"/>
          </p:cNvSpPr>
          <p:nvPr/>
        </p:nvSpPr>
        <p:spPr bwMode="auto">
          <a:xfrm>
            <a:off x="4496563" y="1994297"/>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57" name="Line 615"/>
          <p:cNvSpPr>
            <a:spLocks noChangeShapeType="1"/>
          </p:cNvSpPr>
          <p:nvPr/>
        </p:nvSpPr>
        <p:spPr bwMode="auto">
          <a:xfrm>
            <a:off x="4538234" y="195738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58" name="Line 616"/>
          <p:cNvSpPr>
            <a:spLocks noChangeShapeType="1"/>
          </p:cNvSpPr>
          <p:nvPr/>
        </p:nvSpPr>
        <p:spPr bwMode="auto">
          <a:xfrm>
            <a:off x="4506087" y="1994297"/>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59" name="Line 617"/>
          <p:cNvSpPr>
            <a:spLocks noChangeShapeType="1"/>
          </p:cNvSpPr>
          <p:nvPr/>
        </p:nvSpPr>
        <p:spPr bwMode="auto">
          <a:xfrm>
            <a:off x="4548950" y="195738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60" name="Line 618"/>
          <p:cNvSpPr>
            <a:spLocks noChangeShapeType="1"/>
          </p:cNvSpPr>
          <p:nvPr/>
        </p:nvSpPr>
        <p:spPr bwMode="auto">
          <a:xfrm>
            <a:off x="4514423" y="1994297"/>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61" name="Line 619"/>
          <p:cNvSpPr>
            <a:spLocks noChangeShapeType="1"/>
          </p:cNvSpPr>
          <p:nvPr/>
        </p:nvSpPr>
        <p:spPr bwMode="auto">
          <a:xfrm>
            <a:off x="4556093" y="195738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62" name="Line 620"/>
          <p:cNvSpPr>
            <a:spLocks noChangeShapeType="1"/>
          </p:cNvSpPr>
          <p:nvPr/>
        </p:nvSpPr>
        <p:spPr bwMode="auto">
          <a:xfrm>
            <a:off x="4521567" y="1994297"/>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63" name="Line 621"/>
          <p:cNvSpPr>
            <a:spLocks noChangeShapeType="1"/>
          </p:cNvSpPr>
          <p:nvPr/>
        </p:nvSpPr>
        <p:spPr bwMode="auto">
          <a:xfrm>
            <a:off x="4587050" y="1964531"/>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64" name="Line 622"/>
          <p:cNvSpPr>
            <a:spLocks noChangeShapeType="1"/>
          </p:cNvSpPr>
          <p:nvPr/>
        </p:nvSpPr>
        <p:spPr bwMode="auto">
          <a:xfrm>
            <a:off x="4553713" y="1997869"/>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65" name="Line 623"/>
          <p:cNvSpPr>
            <a:spLocks noChangeShapeType="1"/>
          </p:cNvSpPr>
          <p:nvPr/>
        </p:nvSpPr>
        <p:spPr bwMode="auto">
          <a:xfrm>
            <a:off x="4608481" y="197643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66" name="Line 624"/>
          <p:cNvSpPr>
            <a:spLocks noChangeShapeType="1"/>
          </p:cNvSpPr>
          <p:nvPr/>
        </p:nvSpPr>
        <p:spPr bwMode="auto">
          <a:xfrm>
            <a:off x="4573954" y="200977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67" name="Line 625"/>
          <p:cNvSpPr>
            <a:spLocks noChangeShapeType="1"/>
          </p:cNvSpPr>
          <p:nvPr/>
        </p:nvSpPr>
        <p:spPr bwMode="auto">
          <a:xfrm>
            <a:off x="4629912" y="197643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68" name="Line 626"/>
          <p:cNvSpPr>
            <a:spLocks noChangeShapeType="1"/>
          </p:cNvSpPr>
          <p:nvPr/>
        </p:nvSpPr>
        <p:spPr bwMode="auto">
          <a:xfrm>
            <a:off x="4595386" y="2009775"/>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69" name="Line 627"/>
          <p:cNvSpPr>
            <a:spLocks noChangeShapeType="1"/>
          </p:cNvSpPr>
          <p:nvPr/>
        </p:nvSpPr>
        <p:spPr bwMode="auto">
          <a:xfrm>
            <a:off x="4637056" y="197643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70" name="Line 628"/>
          <p:cNvSpPr>
            <a:spLocks noChangeShapeType="1"/>
          </p:cNvSpPr>
          <p:nvPr/>
        </p:nvSpPr>
        <p:spPr bwMode="auto">
          <a:xfrm>
            <a:off x="4602529" y="200977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71" name="Line 629"/>
          <p:cNvSpPr>
            <a:spLocks noChangeShapeType="1"/>
          </p:cNvSpPr>
          <p:nvPr/>
        </p:nvSpPr>
        <p:spPr bwMode="auto">
          <a:xfrm>
            <a:off x="4643009" y="197643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72" name="Line 630"/>
          <p:cNvSpPr>
            <a:spLocks noChangeShapeType="1"/>
          </p:cNvSpPr>
          <p:nvPr/>
        </p:nvSpPr>
        <p:spPr bwMode="auto">
          <a:xfrm>
            <a:off x="4609672" y="2009775"/>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73" name="Line 631"/>
          <p:cNvSpPr>
            <a:spLocks noChangeShapeType="1"/>
          </p:cNvSpPr>
          <p:nvPr/>
        </p:nvSpPr>
        <p:spPr bwMode="auto">
          <a:xfrm>
            <a:off x="4650153" y="197643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74" name="Line 632"/>
          <p:cNvSpPr>
            <a:spLocks noChangeShapeType="1"/>
          </p:cNvSpPr>
          <p:nvPr/>
        </p:nvSpPr>
        <p:spPr bwMode="auto">
          <a:xfrm>
            <a:off x="4615626" y="200977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75" name="Line 633"/>
          <p:cNvSpPr>
            <a:spLocks noChangeShapeType="1"/>
          </p:cNvSpPr>
          <p:nvPr/>
        </p:nvSpPr>
        <p:spPr bwMode="auto">
          <a:xfrm>
            <a:off x="4681109" y="199787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76" name="Line 634"/>
          <p:cNvSpPr>
            <a:spLocks noChangeShapeType="1"/>
          </p:cNvSpPr>
          <p:nvPr/>
        </p:nvSpPr>
        <p:spPr bwMode="auto">
          <a:xfrm>
            <a:off x="4647772" y="2032397"/>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77" name="Line 635"/>
          <p:cNvSpPr>
            <a:spLocks noChangeShapeType="1"/>
          </p:cNvSpPr>
          <p:nvPr/>
        </p:nvSpPr>
        <p:spPr bwMode="auto">
          <a:xfrm>
            <a:off x="4687062" y="199787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78" name="Line 636"/>
          <p:cNvSpPr>
            <a:spLocks noChangeShapeType="1"/>
          </p:cNvSpPr>
          <p:nvPr/>
        </p:nvSpPr>
        <p:spPr bwMode="auto">
          <a:xfrm>
            <a:off x="4652536" y="2032397"/>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79" name="Line 637"/>
          <p:cNvSpPr>
            <a:spLocks noChangeShapeType="1"/>
          </p:cNvSpPr>
          <p:nvPr/>
        </p:nvSpPr>
        <p:spPr bwMode="auto">
          <a:xfrm>
            <a:off x="4693016" y="199787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80" name="Line 638"/>
          <p:cNvSpPr>
            <a:spLocks noChangeShapeType="1"/>
          </p:cNvSpPr>
          <p:nvPr/>
        </p:nvSpPr>
        <p:spPr bwMode="auto">
          <a:xfrm>
            <a:off x="4658488" y="2032397"/>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81" name="Line 639"/>
          <p:cNvSpPr>
            <a:spLocks noChangeShapeType="1"/>
          </p:cNvSpPr>
          <p:nvPr/>
        </p:nvSpPr>
        <p:spPr bwMode="auto">
          <a:xfrm>
            <a:off x="4681109" y="2293144"/>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82" name="Line 640"/>
          <p:cNvSpPr>
            <a:spLocks noChangeShapeType="1"/>
          </p:cNvSpPr>
          <p:nvPr/>
        </p:nvSpPr>
        <p:spPr bwMode="auto">
          <a:xfrm>
            <a:off x="4647772" y="2327672"/>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83" name="Line 641"/>
          <p:cNvSpPr>
            <a:spLocks noChangeShapeType="1"/>
          </p:cNvSpPr>
          <p:nvPr/>
        </p:nvSpPr>
        <p:spPr bwMode="auto">
          <a:xfrm>
            <a:off x="4687062" y="2293144"/>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84" name="Line 642"/>
          <p:cNvSpPr>
            <a:spLocks noChangeShapeType="1"/>
          </p:cNvSpPr>
          <p:nvPr/>
        </p:nvSpPr>
        <p:spPr bwMode="auto">
          <a:xfrm>
            <a:off x="4652536" y="2327672"/>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85" name="Line 643"/>
          <p:cNvSpPr>
            <a:spLocks noChangeShapeType="1"/>
          </p:cNvSpPr>
          <p:nvPr/>
        </p:nvSpPr>
        <p:spPr bwMode="auto">
          <a:xfrm>
            <a:off x="4693016" y="2293144"/>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86" name="Line 644"/>
          <p:cNvSpPr>
            <a:spLocks noChangeShapeType="1"/>
          </p:cNvSpPr>
          <p:nvPr/>
        </p:nvSpPr>
        <p:spPr bwMode="auto">
          <a:xfrm>
            <a:off x="4658488" y="2327672"/>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87" name="Line 645"/>
          <p:cNvSpPr>
            <a:spLocks noChangeShapeType="1"/>
          </p:cNvSpPr>
          <p:nvPr/>
        </p:nvSpPr>
        <p:spPr bwMode="auto">
          <a:xfrm>
            <a:off x="4713256" y="2293144"/>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88" name="Line 646"/>
          <p:cNvSpPr>
            <a:spLocks noChangeShapeType="1"/>
          </p:cNvSpPr>
          <p:nvPr/>
        </p:nvSpPr>
        <p:spPr bwMode="auto">
          <a:xfrm>
            <a:off x="4678729" y="2327672"/>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89" name="Line 647"/>
          <p:cNvSpPr>
            <a:spLocks noChangeShapeType="1"/>
          </p:cNvSpPr>
          <p:nvPr/>
        </p:nvSpPr>
        <p:spPr bwMode="auto">
          <a:xfrm>
            <a:off x="4719209" y="2293144"/>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90" name="Line 648"/>
          <p:cNvSpPr>
            <a:spLocks noChangeShapeType="1"/>
          </p:cNvSpPr>
          <p:nvPr/>
        </p:nvSpPr>
        <p:spPr bwMode="auto">
          <a:xfrm>
            <a:off x="4684682" y="2327672"/>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91" name="Line 649"/>
          <p:cNvSpPr>
            <a:spLocks noChangeShapeType="1"/>
          </p:cNvSpPr>
          <p:nvPr/>
        </p:nvSpPr>
        <p:spPr bwMode="auto">
          <a:xfrm>
            <a:off x="4723972" y="2293144"/>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92" name="Line 650"/>
          <p:cNvSpPr>
            <a:spLocks noChangeShapeType="1"/>
          </p:cNvSpPr>
          <p:nvPr/>
        </p:nvSpPr>
        <p:spPr bwMode="auto">
          <a:xfrm>
            <a:off x="4689443" y="2327672"/>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93" name="Line 651"/>
          <p:cNvSpPr>
            <a:spLocks noChangeShapeType="1"/>
          </p:cNvSpPr>
          <p:nvPr/>
        </p:nvSpPr>
        <p:spPr bwMode="auto">
          <a:xfrm>
            <a:off x="4734687" y="230386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94" name="Line 652"/>
          <p:cNvSpPr>
            <a:spLocks noChangeShapeType="1"/>
          </p:cNvSpPr>
          <p:nvPr/>
        </p:nvSpPr>
        <p:spPr bwMode="auto">
          <a:xfrm>
            <a:off x="4700160" y="233957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95" name="Line 653"/>
          <p:cNvSpPr>
            <a:spLocks noChangeShapeType="1"/>
          </p:cNvSpPr>
          <p:nvPr/>
        </p:nvSpPr>
        <p:spPr bwMode="auto">
          <a:xfrm>
            <a:off x="4739450" y="230386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96" name="Line 654"/>
          <p:cNvSpPr>
            <a:spLocks noChangeShapeType="1"/>
          </p:cNvSpPr>
          <p:nvPr/>
        </p:nvSpPr>
        <p:spPr bwMode="auto">
          <a:xfrm>
            <a:off x="4704923" y="233957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97" name="Line 655"/>
          <p:cNvSpPr>
            <a:spLocks noChangeShapeType="1"/>
          </p:cNvSpPr>
          <p:nvPr/>
        </p:nvSpPr>
        <p:spPr bwMode="auto">
          <a:xfrm>
            <a:off x="4744212" y="230386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98" name="Line 656"/>
          <p:cNvSpPr>
            <a:spLocks noChangeShapeType="1"/>
          </p:cNvSpPr>
          <p:nvPr/>
        </p:nvSpPr>
        <p:spPr bwMode="auto">
          <a:xfrm>
            <a:off x="4709686" y="233957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699" name="Line 657"/>
          <p:cNvSpPr>
            <a:spLocks noChangeShapeType="1"/>
          </p:cNvSpPr>
          <p:nvPr/>
        </p:nvSpPr>
        <p:spPr bwMode="auto">
          <a:xfrm>
            <a:off x="4785884" y="2328863"/>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00" name="Line 658"/>
          <p:cNvSpPr>
            <a:spLocks noChangeShapeType="1"/>
          </p:cNvSpPr>
          <p:nvPr/>
        </p:nvSpPr>
        <p:spPr bwMode="auto">
          <a:xfrm>
            <a:off x="4751356" y="2359819"/>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01" name="Line 659"/>
          <p:cNvSpPr>
            <a:spLocks noChangeShapeType="1"/>
          </p:cNvSpPr>
          <p:nvPr/>
        </p:nvSpPr>
        <p:spPr bwMode="auto">
          <a:xfrm>
            <a:off x="4791837" y="2328863"/>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02" name="Line 660"/>
          <p:cNvSpPr>
            <a:spLocks noChangeShapeType="1"/>
          </p:cNvSpPr>
          <p:nvPr/>
        </p:nvSpPr>
        <p:spPr bwMode="auto">
          <a:xfrm>
            <a:off x="4758501" y="235981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03" name="Line 661"/>
          <p:cNvSpPr>
            <a:spLocks noChangeShapeType="1"/>
          </p:cNvSpPr>
          <p:nvPr/>
        </p:nvSpPr>
        <p:spPr bwMode="auto">
          <a:xfrm>
            <a:off x="4800172" y="2328863"/>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04" name="Line 662"/>
          <p:cNvSpPr>
            <a:spLocks noChangeShapeType="1"/>
          </p:cNvSpPr>
          <p:nvPr/>
        </p:nvSpPr>
        <p:spPr bwMode="auto">
          <a:xfrm>
            <a:off x="4765644" y="2359819"/>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05" name="Line 663"/>
          <p:cNvSpPr>
            <a:spLocks noChangeShapeType="1"/>
          </p:cNvSpPr>
          <p:nvPr/>
        </p:nvSpPr>
        <p:spPr bwMode="auto">
          <a:xfrm>
            <a:off x="4807316" y="2328863"/>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06" name="Line 664"/>
          <p:cNvSpPr>
            <a:spLocks noChangeShapeType="1"/>
          </p:cNvSpPr>
          <p:nvPr/>
        </p:nvSpPr>
        <p:spPr bwMode="auto">
          <a:xfrm>
            <a:off x="4772788" y="235981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07" name="Line 665"/>
          <p:cNvSpPr>
            <a:spLocks noChangeShapeType="1"/>
          </p:cNvSpPr>
          <p:nvPr/>
        </p:nvSpPr>
        <p:spPr bwMode="auto">
          <a:xfrm>
            <a:off x="4848987" y="2328863"/>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08" name="Line 666"/>
          <p:cNvSpPr>
            <a:spLocks noChangeShapeType="1"/>
          </p:cNvSpPr>
          <p:nvPr/>
        </p:nvSpPr>
        <p:spPr bwMode="auto">
          <a:xfrm>
            <a:off x="4815650" y="2359819"/>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09" name="Line 667"/>
          <p:cNvSpPr>
            <a:spLocks noChangeShapeType="1"/>
          </p:cNvSpPr>
          <p:nvPr/>
        </p:nvSpPr>
        <p:spPr bwMode="auto">
          <a:xfrm>
            <a:off x="4853750" y="2328863"/>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10" name="Line 668"/>
          <p:cNvSpPr>
            <a:spLocks noChangeShapeType="1"/>
          </p:cNvSpPr>
          <p:nvPr/>
        </p:nvSpPr>
        <p:spPr bwMode="auto">
          <a:xfrm>
            <a:off x="4820412" y="2359819"/>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11" name="Line 669"/>
          <p:cNvSpPr>
            <a:spLocks noChangeShapeType="1"/>
          </p:cNvSpPr>
          <p:nvPr/>
        </p:nvSpPr>
        <p:spPr bwMode="auto">
          <a:xfrm>
            <a:off x="4859703" y="2328863"/>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12" name="Line 670"/>
          <p:cNvSpPr>
            <a:spLocks noChangeShapeType="1"/>
          </p:cNvSpPr>
          <p:nvPr/>
        </p:nvSpPr>
        <p:spPr bwMode="auto">
          <a:xfrm>
            <a:off x="4825176" y="235981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13" name="Line 671"/>
          <p:cNvSpPr>
            <a:spLocks noChangeShapeType="1"/>
          </p:cNvSpPr>
          <p:nvPr/>
        </p:nvSpPr>
        <p:spPr bwMode="auto">
          <a:xfrm>
            <a:off x="4901375" y="2338388"/>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14" name="Line 672"/>
          <p:cNvSpPr>
            <a:spLocks noChangeShapeType="1"/>
          </p:cNvSpPr>
          <p:nvPr/>
        </p:nvSpPr>
        <p:spPr bwMode="auto">
          <a:xfrm>
            <a:off x="4866847" y="2371725"/>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15" name="Line 673"/>
          <p:cNvSpPr>
            <a:spLocks noChangeShapeType="1"/>
          </p:cNvSpPr>
          <p:nvPr/>
        </p:nvSpPr>
        <p:spPr bwMode="auto">
          <a:xfrm>
            <a:off x="4932331" y="2338388"/>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16" name="Line 674"/>
          <p:cNvSpPr>
            <a:spLocks noChangeShapeType="1"/>
          </p:cNvSpPr>
          <p:nvPr/>
        </p:nvSpPr>
        <p:spPr bwMode="auto">
          <a:xfrm>
            <a:off x="4897804" y="2371725"/>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17" name="Line 675"/>
          <p:cNvSpPr>
            <a:spLocks noChangeShapeType="1"/>
          </p:cNvSpPr>
          <p:nvPr/>
        </p:nvSpPr>
        <p:spPr bwMode="auto">
          <a:xfrm>
            <a:off x="4943047" y="2358631"/>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18" name="Line 676"/>
          <p:cNvSpPr>
            <a:spLocks noChangeShapeType="1"/>
          </p:cNvSpPr>
          <p:nvPr/>
        </p:nvSpPr>
        <p:spPr bwMode="auto">
          <a:xfrm>
            <a:off x="4909711" y="2390775"/>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19" name="Line 677"/>
          <p:cNvSpPr>
            <a:spLocks noChangeShapeType="1"/>
          </p:cNvSpPr>
          <p:nvPr/>
        </p:nvSpPr>
        <p:spPr bwMode="auto">
          <a:xfrm>
            <a:off x="4953762" y="2376490"/>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20" name="Line 678"/>
          <p:cNvSpPr>
            <a:spLocks noChangeShapeType="1"/>
          </p:cNvSpPr>
          <p:nvPr/>
        </p:nvSpPr>
        <p:spPr bwMode="auto">
          <a:xfrm>
            <a:off x="4919235" y="2411016"/>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21" name="Line 679"/>
          <p:cNvSpPr>
            <a:spLocks noChangeShapeType="1"/>
          </p:cNvSpPr>
          <p:nvPr/>
        </p:nvSpPr>
        <p:spPr bwMode="auto">
          <a:xfrm>
            <a:off x="4958525" y="2376490"/>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22" name="Line 680"/>
          <p:cNvSpPr>
            <a:spLocks noChangeShapeType="1"/>
          </p:cNvSpPr>
          <p:nvPr/>
        </p:nvSpPr>
        <p:spPr bwMode="auto">
          <a:xfrm>
            <a:off x="4925188" y="2411016"/>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23" name="Line 681"/>
          <p:cNvSpPr>
            <a:spLocks noChangeShapeType="1"/>
          </p:cNvSpPr>
          <p:nvPr/>
        </p:nvSpPr>
        <p:spPr bwMode="auto">
          <a:xfrm>
            <a:off x="4964478" y="2376490"/>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24" name="Line 682"/>
          <p:cNvSpPr>
            <a:spLocks noChangeShapeType="1"/>
          </p:cNvSpPr>
          <p:nvPr/>
        </p:nvSpPr>
        <p:spPr bwMode="auto">
          <a:xfrm>
            <a:off x="4929950" y="2411016"/>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25" name="Line 683"/>
          <p:cNvSpPr>
            <a:spLocks noChangeShapeType="1"/>
          </p:cNvSpPr>
          <p:nvPr/>
        </p:nvSpPr>
        <p:spPr bwMode="auto">
          <a:xfrm>
            <a:off x="5004959" y="2376490"/>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26" name="Line 684"/>
          <p:cNvSpPr>
            <a:spLocks noChangeShapeType="1"/>
          </p:cNvSpPr>
          <p:nvPr/>
        </p:nvSpPr>
        <p:spPr bwMode="auto">
          <a:xfrm>
            <a:off x="4971623" y="2411016"/>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27" name="Line 685"/>
          <p:cNvSpPr>
            <a:spLocks noChangeShapeType="1"/>
          </p:cNvSpPr>
          <p:nvPr/>
        </p:nvSpPr>
        <p:spPr bwMode="auto">
          <a:xfrm>
            <a:off x="5010912" y="2376490"/>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28" name="Line 686"/>
          <p:cNvSpPr>
            <a:spLocks noChangeShapeType="1"/>
          </p:cNvSpPr>
          <p:nvPr/>
        </p:nvSpPr>
        <p:spPr bwMode="auto">
          <a:xfrm>
            <a:off x="4976385" y="2411016"/>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29" name="Line 687"/>
          <p:cNvSpPr>
            <a:spLocks noChangeShapeType="1"/>
          </p:cNvSpPr>
          <p:nvPr/>
        </p:nvSpPr>
        <p:spPr bwMode="auto">
          <a:xfrm>
            <a:off x="5016866" y="2376490"/>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30" name="Line 688"/>
          <p:cNvSpPr>
            <a:spLocks noChangeShapeType="1"/>
          </p:cNvSpPr>
          <p:nvPr/>
        </p:nvSpPr>
        <p:spPr bwMode="auto">
          <a:xfrm>
            <a:off x="4982338" y="2411016"/>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31" name="Line 689"/>
          <p:cNvSpPr>
            <a:spLocks noChangeShapeType="1"/>
          </p:cNvSpPr>
          <p:nvPr/>
        </p:nvSpPr>
        <p:spPr bwMode="auto">
          <a:xfrm>
            <a:off x="5058537" y="239911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32" name="Line 690"/>
          <p:cNvSpPr>
            <a:spLocks noChangeShapeType="1"/>
          </p:cNvSpPr>
          <p:nvPr/>
        </p:nvSpPr>
        <p:spPr bwMode="auto">
          <a:xfrm>
            <a:off x="5024011" y="243363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33" name="Line 691"/>
          <p:cNvSpPr>
            <a:spLocks noChangeShapeType="1"/>
          </p:cNvSpPr>
          <p:nvPr/>
        </p:nvSpPr>
        <p:spPr bwMode="auto">
          <a:xfrm>
            <a:off x="5066872" y="239911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34" name="Line 692"/>
          <p:cNvSpPr>
            <a:spLocks noChangeShapeType="1"/>
          </p:cNvSpPr>
          <p:nvPr/>
        </p:nvSpPr>
        <p:spPr bwMode="auto">
          <a:xfrm>
            <a:off x="5031154" y="2433638"/>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35" name="Line 693"/>
          <p:cNvSpPr>
            <a:spLocks noChangeShapeType="1"/>
          </p:cNvSpPr>
          <p:nvPr/>
        </p:nvSpPr>
        <p:spPr bwMode="auto">
          <a:xfrm>
            <a:off x="5070443" y="239911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36" name="Line 694"/>
          <p:cNvSpPr>
            <a:spLocks noChangeShapeType="1"/>
          </p:cNvSpPr>
          <p:nvPr/>
        </p:nvSpPr>
        <p:spPr bwMode="auto">
          <a:xfrm>
            <a:off x="5038297" y="243363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37" name="Line 695"/>
          <p:cNvSpPr>
            <a:spLocks noChangeShapeType="1"/>
          </p:cNvSpPr>
          <p:nvPr/>
        </p:nvSpPr>
        <p:spPr bwMode="auto">
          <a:xfrm>
            <a:off x="5079968" y="239911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38" name="Line 696"/>
          <p:cNvSpPr>
            <a:spLocks noChangeShapeType="1"/>
          </p:cNvSpPr>
          <p:nvPr/>
        </p:nvSpPr>
        <p:spPr bwMode="auto">
          <a:xfrm>
            <a:off x="5044251" y="243363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39" name="Line 697"/>
          <p:cNvSpPr>
            <a:spLocks noChangeShapeType="1"/>
          </p:cNvSpPr>
          <p:nvPr/>
        </p:nvSpPr>
        <p:spPr bwMode="auto">
          <a:xfrm>
            <a:off x="5099018" y="239911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40" name="Line 698"/>
          <p:cNvSpPr>
            <a:spLocks noChangeShapeType="1"/>
          </p:cNvSpPr>
          <p:nvPr/>
        </p:nvSpPr>
        <p:spPr bwMode="auto">
          <a:xfrm>
            <a:off x="5065682" y="243363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41" name="Line 699"/>
          <p:cNvSpPr>
            <a:spLocks noChangeShapeType="1"/>
          </p:cNvSpPr>
          <p:nvPr/>
        </p:nvSpPr>
        <p:spPr bwMode="auto">
          <a:xfrm>
            <a:off x="5131166" y="239911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42" name="Line 700"/>
          <p:cNvSpPr>
            <a:spLocks noChangeShapeType="1"/>
          </p:cNvSpPr>
          <p:nvPr/>
        </p:nvSpPr>
        <p:spPr bwMode="auto">
          <a:xfrm>
            <a:off x="5097829" y="2433638"/>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43" name="Line 701"/>
          <p:cNvSpPr>
            <a:spLocks noChangeShapeType="1"/>
          </p:cNvSpPr>
          <p:nvPr/>
        </p:nvSpPr>
        <p:spPr bwMode="auto">
          <a:xfrm>
            <a:off x="5141881" y="2415781"/>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44" name="Line 702"/>
          <p:cNvSpPr>
            <a:spLocks noChangeShapeType="1"/>
          </p:cNvSpPr>
          <p:nvPr/>
        </p:nvSpPr>
        <p:spPr bwMode="auto">
          <a:xfrm>
            <a:off x="5107354" y="2450306"/>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45" name="Line 703"/>
          <p:cNvSpPr>
            <a:spLocks noChangeShapeType="1"/>
          </p:cNvSpPr>
          <p:nvPr/>
        </p:nvSpPr>
        <p:spPr bwMode="auto">
          <a:xfrm>
            <a:off x="5162122" y="242649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46" name="Line 704"/>
          <p:cNvSpPr>
            <a:spLocks noChangeShapeType="1"/>
          </p:cNvSpPr>
          <p:nvPr/>
        </p:nvSpPr>
        <p:spPr bwMode="auto">
          <a:xfrm>
            <a:off x="5128785" y="2461022"/>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47" name="Line 705"/>
          <p:cNvSpPr>
            <a:spLocks noChangeShapeType="1"/>
          </p:cNvSpPr>
          <p:nvPr/>
        </p:nvSpPr>
        <p:spPr bwMode="auto">
          <a:xfrm>
            <a:off x="5168075" y="242649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48" name="Line 706"/>
          <p:cNvSpPr>
            <a:spLocks noChangeShapeType="1"/>
          </p:cNvSpPr>
          <p:nvPr/>
        </p:nvSpPr>
        <p:spPr bwMode="auto">
          <a:xfrm>
            <a:off x="5133548" y="2461022"/>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49" name="Line 707"/>
          <p:cNvSpPr>
            <a:spLocks noChangeShapeType="1"/>
          </p:cNvSpPr>
          <p:nvPr/>
        </p:nvSpPr>
        <p:spPr bwMode="auto">
          <a:xfrm>
            <a:off x="5174028" y="242649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50" name="Line 708"/>
          <p:cNvSpPr>
            <a:spLocks noChangeShapeType="1"/>
          </p:cNvSpPr>
          <p:nvPr/>
        </p:nvSpPr>
        <p:spPr bwMode="auto">
          <a:xfrm>
            <a:off x="5138311" y="2461022"/>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51" name="Line 709"/>
          <p:cNvSpPr>
            <a:spLocks noChangeShapeType="1"/>
          </p:cNvSpPr>
          <p:nvPr/>
        </p:nvSpPr>
        <p:spPr bwMode="auto">
          <a:xfrm>
            <a:off x="5190697" y="242649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52" name="Line 710"/>
          <p:cNvSpPr>
            <a:spLocks noChangeShapeType="1"/>
          </p:cNvSpPr>
          <p:nvPr/>
        </p:nvSpPr>
        <p:spPr bwMode="auto">
          <a:xfrm>
            <a:off x="5158550" y="2461022"/>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53" name="Line 711"/>
          <p:cNvSpPr>
            <a:spLocks noChangeShapeType="1"/>
          </p:cNvSpPr>
          <p:nvPr/>
        </p:nvSpPr>
        <p:spPr bwMode="auto">
          <a:xfrm>
            <a:off x="5199031" y="242649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54" name="Line 712"/>
          <p:cNvSpPr>
            <a:spLocks noChangeShapeType="1"/>
          </p:cNvSpPr>
          <p:nvPr/>
        </p:nvSpPr>
        <p:spPr bwMode="auto">
          <a:xfrm>
            <a:off x="5164504" y="2461022"/>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55" name="Line 713"/>
          <p:cNvSpPr>
            <a:spLocks noChangeShapeType="1"/>
          </p:cNvSpPr>
          <p:nvPr/>
        </p:nvSpPr>
        <p:spPr bwMode="auto">
          <a:xfrm>
            <a:off x="5204984" y="242649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56" name="Line 714"/>
          <p:cNvSpPr>
            <a:spLocks noChangeShapeType="1"/>
          </p:cNvSpPr>
          <p:nvPr/>
        </p:nvSpPr>
        <p:spPr bwMode="auto">
          <a:xfrm>
            <a:off x="5170457" y="2461022"/>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57" name="Line 715"/>
          <p:cNvSpPr>
            <a:spLocks noChangeShapeType="1"/>
          </p:cNvSpPr>
          <p:nvPr/>
        </p:nvSpPr>
        <p:spPr bwMode="auto">
          <a:xfrm>
            <a:off x="5235941" y="242649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58" name="Line 716"/>
          <p:cNvSpPr>
            <a:spLocks noChangeShapeType="1"/>
          </p:cNvSpPr>
          <p:nvPr/>
        </p:nvSpPr>
        <p:spPr bwMode="auto">
          <a:xfrm>
            <a:off x="5201413" y="2461022"/>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59" name="Line 717"/>
          <p:cNvSpPr>
            <a:spLocks noChangeShapeType="1"/>
          </p:cNvSpPr>
          <p:nvPr/>
        </p:nvSpPr>
        <p:spPr bwMode="auto">
          <a:xfrm>
            <a:off x="5268087" y="242649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60" name="Line 718"/>
          <p:cNvSpPr>
            <a:spLocks noChangeShapeType="1"/>
          </p:cNvSpPr>
          <p:nvPr/>
        </p:nvSpPr>
        <p:spPr bwMode="auto">
          <a:xfrm>
            <a:off x="5232370" y="2461022"/>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61" name="Line 719"/>
          <p:cNvSpPr>
            <a:spLocks noChangeShapeType="1"/>
          </p:cNvSpPr>
          <p:nvPr/>
        </p:nvSpPr>
        <p:spPr bwMode="auto">
          <a:xfrm>
            <a:off x="5288328" y="2438400"/>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62" name="Line 720"/>
          <p:cNvSpPr>
            <a:spLocks noChangeShapeType="1"/>
          </p:cNvSpPr>
          <p:nvPr/>
        </p:nvSpPr>
        <p:spPr bwMode="auto">
          <a:xfrm>
            <a:off x="5253801" y="247173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63" name="Line 721"/>
          <p:cNvSpPr>
            <a:spLocks noChangeShapeType="1"/>
          </p:cNvSpPr>
          <p:nvPr/>
        </p:nvSpPr>
        <p:spPr bwMode="auto">
          <a:xfrm>
            <a:off x="5299043" y="248245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64" name="Line 722"/>
          <p:cNvSpPr>
            <a:spLocks noChangeShapeType="1"/>
          </p:cNvSpPr>
          <p:nvPr/>
        </p:nvSpPr>
        <p:spPr bwMode="auto">
          <a:xfrm>
            <a:off x="5263325" y="2516981"/>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65" name="Line 723"/>
          <p:cNvSpPr>
            <a:spLocks noChangeShapeType="1"/>
          </p:cNvSpPr>
          <p:nvPr/>
        </p:nvSpPr>
        <p:spPr bwMode="auto">
          <a:xfrm>
            <a:off x="5303806" y="248245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66" name="Line 724"/>
          <p:cNvSpPr>
            <a:spLocks noChangeShapeType="1"/>
          </p:cNvSpPr>
          <p:nvPr/>
        </p:nvSpPr>
        <p:spPr bwMode="auto">
          <a:xfrm>
            <a:off x="5269279" y="251698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67" name="Line 725"/>
          <p:cNvSpPr>
            <a:spLocks noChangeShapeType="1"/>
          </p:cNvSpPr>
          <p:nvPr/>
        </p:nvSpPr>
        <p:spPr bwMode="auto">
          <a:xfrm>
            <a:off x="5312141" y="248245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68" name="Line 726"/>
          <p:cNvSpPr>
            <a:spLocks noChangeShapeType="1"/>
          </p:cNvSpPr>
          <p:nvPr/>
        </p:nvSpPr>
        <p:spPr bwMode="auto">
          <a:xfrm>
            <a:off x="5277613" y="251698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69" name="Line 727"/>
          <p:cNvSpPr>
            <a:spLocks noChangeShapeType="1"/>
          </p:cNvSpPr>
          <p:nvPr/>
        </p:nvSpPr>
        <p:spPr bwMode="auto">
          <a:xfrm>
            <a:off x="5319284" y="248245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70" name="Line 728"/>
          <p:cNvSpPr>
            <a:spLocks noChangeShapeType="1"/>
          </p:cNvSpPr>
          <p:nvPr/>
        </p:nvSpPr>
        <p:spPr bwMode="auto">
          <a:xfrm>
            <a:off x="5284757" y="2516981"/>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71" name="Line 729"/>
          <p:cNvSpPr>
            <a:spLocks noChangeShapeType="1"/>
          </p:cNvSpPr>
          <p:nvPr/>
        </p:nvSpPr>
        <p:spPr bwMode="auto">
          <a:xfrm>
            <a:off x="5350241" y="2499124"/>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72" name="Line 730"/>
          <p:cNvSpPr>
            <a:spLocks noChangeShapeType="1"/>
          </p:cNvSpPr>
          <p:nvPr/>
        </p:nvSpPr>
        <p:spPr bwMode="auto">
          <a:xfrm>
            <a:off x="5315713" y="2533650"/>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73" name="Line 731"/>
          <p:cNvSpPr>
            <a:spLocks noChangeShapeType="1"/>
          </p:cNvSpPr>
          <p:nvPr/>
        </p:nvSpPr>
        <p:spPr bwMode="auto">
          <a:xfrm>
            <a:off x="5382387" y="2532462"/>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74" name="Line 732"/>
          <p:cNvSpPr>
            <a:spLocks noChangeShapeType="1"/>
          </p:cNvSpPr>
          <p:nvPr/>
        </p:nvSpPr>
        <p:spPr bwMode="auto">
          <a:xfrm>
            <a:off x="5347860" y="256698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75" name="Line 733"/>
          <p:cNvSpPr>
            <a:spLocks noChangeShapeType="1"/>
          </p:cNvSpPr>
          <p:nvPr/>
        </p:nvSpPr>
        <p:spPr bwMode="auto">
          <a:xfrm>
            <a:off x="5413343" y="2532462"/>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76" name="Line 734"/>
          <p:cNvSpPr>
            <a:spLocks noChangeShapeType="1"/>
          </p:cNvSpPr>
          <p:nvPr/>
        </p:nvSpPr>
        <p:spPr bwMode="auto">
          <a:xfrm>
            <a:off x="5378817" y="256698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77" name="Line 735"/>
          <p:cNvSpPr>
            <a:spLocks noChangeShapeType="1"/>
          </p:cNvSpPr>
          <p:nvPr/>
        </p:nvSpPr>
        <p:spPr bwMode="auto">
          <a:xfrm>
            <a:off x="5434775" y="2563418"/>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78" name="Line 736"/>
          <p:cNvSpPr>
            <a:spLocks noChangeShapeType="1"/>
          </p:cNvSpPr>
          <p:nvPr/>
        </p:nvSpPr>
        <p:spPr bwMode="auto">
          <a:xfrm>
            <a:off x="5400248" y="259675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79" name="Line 737"/>
          <p:cNvSpPr>
            <a:spLocks noChangeShapeType="1"/>
          </p:cNvSpPr>
          <p:nvPr/>
        </p:nvSpPr>
        <p:spPr bwMode="auto">
          <a:xfrm>
            <a:off x="5507403" y="2563418"/>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80" name="Line 738"/>
          <p:cNvSpPr>
            <a:spLocks noChangeShapeType="1"/>
          </p:cNvSpPr>
          <p:nvPr/>
        </p:nvSpPr>
        <p:spPr bwMode="auto">
          <a:xfrm>
            <a:off x="5472876" y="259675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81" name="Line 739"/>
          <p:cNvSpPr>
            <a:spLocks noChangeShapeType="1"/>
          </p:cNvSpPr>
          <p:nvPr/>
        </p:nvSpPr>
        <p:spPr bwMode="auto">
          <a:xfrm>
            <a:off x="5515737" y="2563418"/>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82" name="Line 740"/>
          <p:cNvSpPr>
            <a:spLocks noChangeShapeType="1"/>
          </p:cNvSpPr>
          <p:nvPr/>
        </p:nvSpPr>
        <p:spPr bwMode="auto">
          <a:xfrm>
            <a:off x="5481211" y="2596754"/>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83" name="Line 741"/>
          <p:cNvSpPr>
            <a:spLocks noChangeShapeType="1"/>
          </p:cNvSpPr>
          <p:nvPr/>
        </p:nvSpPr>
        <p:spPr bwMode="auto">
          <a:xfrm>
            <a:off x="5522881" y="2563418"/>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84" name="Line 742"/>
          <p:cNvSpPr>
            <a:spLocks noChangeShapeType="1"/>
          </p:cNvSpPr>
          <p:nvPr/>
        </p:nvSpPr>
        <p:spPr bwMode="auto">
          <a:xfrm>
            <a:off x="5488354" y="259675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85" name="Line 743"/>
          <p:cNvSpPr>
            <a:spLocks noChangeShapeType="1"/>
          </p:cNvSpPr>
          <p:nvPr/>
        </p:nvSpPr>
        <p:spPr bwMode="auto">
          <a:xfrm>
            <a:off x="5531216" y="2563418"/>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86" name="Line 744"/>
          <p:cNvSpPr>
            <a:spLocks noChangeShapeType="1"/>
          </p:cNvSpPr>
          <p:nvPr/>
        </p:nvSpPr>
        <p:spPr bwMode="auto">
          <a:xfrm>
            <a:off x="5496688" y="2596754"/>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87" name="Line 745"/>
          <p:cNvSpPr>
            <a:spLocks noChangeShapeType="1"/>
          </p:cNvSpPr>
          <p:nvPr/>
        </p:nvSpPr>
        <p:spPr bwMode="auto">
          <a:xfrm>
            <a:off x="5538359" y="2563418"/>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88" name="Line 746"/>
          <p:cNvSpPr>
            <a:spLocks noChangeShapeType="1"/>
          </p:cNvSpPr>
          <p:nvPr/>
        </p:nvSpPr>
        <p:spPr bwMode="auto">
          <a:xfrm>
            <a:off x="5503831" y="259675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89" name="Line 747"/>
          <p:cNvSpPr>
            <a:spLocks noChangeShapeType="1"/>
          </p:cNvSpPr>
          <p:nvPr/>
        </p:nvSpPr>
        <p:spPr bwMode="auto">
          <a:xfrm>
            <a:off x="5580031" y="2577706"/>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90" name="Line 748"/>
          <p:cNvSpPr>
            <a:spLocks noChangeShapeType="1"/>
          </p:cNvSpPr>
          <p:nvPr/>
        </p:nvSpPr>
        <p:spPr bwMode="auto">
          <a:xfrm>
            <a:off x="5546693" y="2611041"/>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91" name="Line 749"/>
          <p:cNvSpPr>
            <a:spLocks noChangeShapeType="1"/>
          </p:cNvSpPr>
          <p:nvPr/>
        </p:nvSpPr>
        <p:spPr bwMode="auto">
          <a:xfrm>
            <a:off x="5591937" y="2577706"/>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92" name="Line 750"/>
          <p:cNvSpPr>
            <a:spLocks noChangeShapeType="1"/>
          </p:cNvSpPr>
          <p:nvPr/>
        </p:nvSpPr>
        <p:spPr bwMode="auto">
          <a:xfrm>
            <a:off x="5557410" y="2611041"/>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93" name="Line 751"/>
          <p:cNvSpPr>
            <a:spLocks noChangeShapeType="1"/>
          </p:cNvSpPr>
          <p:nvPr/>
        </p:nvSpPr>
        <p:spPr bwMode="auto">
          <a:xfrm>
            <a:off x="5601462" y="259318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94" name="Line 752"/>
          <p:cNvSpPr>
            <a:spLocks noChangeShapeType="1"/>
          </p:cNvSpPr>
          <p:nvPr/>
        </p:nvSpPr>
        <p:spPr bwMode="auto">
          <a:xfrm>
            <a:off x="5566936" y="2627710"/>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95" name="Line 753"/>
          <p:cNvSpPr>
            <a:spLocks noChangeShapeType="1"/>
          </p:cNvSpPr>
          <p:nvPr/>
        </p:nvSpPr>
        <p:spPr bwMode="auto">
          <a:xfrm>
            <a:off x="5643134" y="2611043"/>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96" name="Line 754"/>
          <p:cNvSpPr>
            <a:spLocks noChangeShapeType="1"/>
          </p:cNvSpPr>
          <p:nvPr/>
        </p:nvSpPr>
        <p:spPr bwMode="auto">
          <a:xfrm>
            <a:off x="5609797" y="2644379"/>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97" name="Line 755"/>
          <p:cNvSpPr>
            <a:spLocks noChangeShapeType="1"/>
          </p:cNvSpPr>
          <p:nvPr/>
        </p:nvSpPr>
        <p:spPr bwMode="auto">
          <a:xfrm>
            <a:off x="5664566" y="2627711"/>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98" name="Line 756"/>
          <p:cNvSpPr>
            <a:spLocks noChangeShapeType="1"/>
          </p:cNvSpPr>
          <p:nvPr/>
        </p:nvSpPr>
        <p:spPr bwMode="auto">
          <a:xfrm>
            <a:off x="5630038" y="266223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799" name="Line 757"/>
          <p:cNvSpPr>
            <a:spLocks noChangeShapeType="1"/>
          </p:cNvSpPr>
          <p:nvPr/>
        </p:nvSpPr>
        <p:spPr bwMode="auto">
          <a:xfrm>
            <a:off x="5674091" y="264914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00" name="Line 758"/>
          <p:cNvSpPr>
            <a:spLocks noChangeShapeType="1"/>
          </p:cNvSpPr>
          <p:nvPr/>
        </p:nvSpPr>
        <p:spPr bwMode="auto">
          <a:xfrm>
            <a:off x="5639563" y="2683669"/>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01" name="Line 759"/>
          <p:cNvSpPr>
            <a:spLocks noChangeShapeType="1"/>
          </p:cNvSpPr>
          <p:nvPr/>
        </p:nvSpPr>
        <p:spPr bwMode="auto">
          <a:xfrm>
            <a:off x="5680043" y="264914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02" name="Line 760"/>
          <p:cNvSpPr>
            <a:spLocks noChangeShapeType="1"/>
          </p:cNvSpPr>
          <p:nvPr/>
        </p:nvSpPr>
        <p:spPr bwMode="auto">
          <a:xfrm>
            <a:off x="5645517" y="268366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03" name="Line 761"/>
          <p:cNvSpPr>
            <a:spLocks noChangeShapeType="1"/>
          </p:cNvSpPr>
          <p:nvPr/>
        </p:nvSpPr>
        <p:spPr bwMode="auto">
          <a:xfrm>
            <a:off x="5685997" y="264914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04" name="Line 762"/>
          <p:cNvSpPr>
            <a:spLocks noChangeShapeType="1"/>
          </p:cNvSpPr>
          <p:nvPr/>
        </p:nvSpPr>
        <p:spPr bwMode="auto">
          <a:xfrm>
            <a:off x="5650279" y="268366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05" name="Line 763"/>
          <p:cNvSpPr>
            <a:spLocks noChangeShapeType="1"/>
          </p:cNvSpPr>
          <p:nvPr/>
        </p:nvSpPr>
        <p:spPr bwMode="auto">
          <a:xfrm>
            <a:off x="5705047" y="264914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06" name="Line 764"/>
          <p:cNvSpPr>
            <a:spLocks noChangeShapeType="1"/>
          </p:cNvSpPr>
          <p:nvPr/>
        </p:nvSpPr>
        <p:spPr bwMode="auto">
          <a:xfrm>
            <a:off x="5671710" y="268366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07" name="Line 765"/>
          <p:cNvSpPr>
            <a:spLocks noChangeShapeType="1"/>
          </p:cNvSpPr>
          <p:nvPr/>
        </p:nvSpPr>
        <p:spPr bwMode="auto">
          <a:xfrm>
            <a:off x="5780056" y="266581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08" name="Line 766"/>
          <p:cNvSpPr>
            <a:spLocks noChangeShapeType="1"/>
          </p:cNvSpPr>
          <p:nvPr/>
        </p:nvSpPr>
        <p:spPr bwMode="auto">
          <a:xfrm>
            <a:off x="5744338" y="270152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09" name="Line 767"/>
          <p:cNvSpPr>
            <a:spLocks noChangeShapeType="1"/>
          </p:cNvSpPr>
          <p:nvPr/>
        </p:nvSpPr>
        <p:spPr bwMode="auto">
          <a:xfrm>
            <a:off x="5831253" y="266581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10" name="Line 768"/>
          <p:cNvSpPr>
            <a:spLocks noChangeShapeType="1"/>
          </p:cNvSpPr>
          <p:nvPr/>
        </p:nvSpPr>
        <p:spPr bwMode="auto">
          <a:xfrm>
            <a:off x="5797916" y="2701529"/>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11" name="Line 769"/>
          <p:cNvSpPr>
            <a:spLocks noChangeShapeType="1"/>
          </p:cNvSpPr>
          <p:nvPr/>
        </p:nvSpPr>
        <p:spPr bwMode="auto">
          <a:xfrm>
            <a:off x="5852684" y="266581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12" name="Line 770"/>
          <p:cNvSpPr>
            <a:spLocks noChangeShapeType="1"/>
          </p:cNvSpPr>
          <p:nvPr/>
        </p:nvSpPr>
        <p:spPr bwMode="auto">
          <a:xfrm>
            <a:off x="5818156" y="270152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13" name="Line 771"/>
          <p:cNvSpPr>
            <a:spLocks noChangeShapeType="1"/>
          </p:cNvSpPr>
          <p:nvPr/>
        </p:nvSpPr>
        <p:spPr bwMode="auto">
          <a:xfrm>
            <a:off x="5857447" y="266581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14" name="Line 772"/>
          <p:cNvSpPr>
            <a:spLocks noChangeShapeType="1"/>
          </p:cNvSpPr>
          <p:nvPr/>
        </p:nvSpPr>
        <p:spPr bwMode="auto">
          <a:xfrm>
            <a:off x="5822919" y="270152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15" name="Line 773"/>
          <p:cNvSpPr>
            <a:spLocks noChangeShapeType="1"/>
          </p:cNvSpPr>
          <p:nvPr/>
        </p:nvSpPr>
        <p:spPr bwMode="auto">
          <a:xfrm>
            <a:off x="5862209" y="266581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16" name="Line 774"/>
          <p:cNvSpPr>
            <a:spLocks noChangeShapeType="1"/>
          </p:cNvSpPr>
          <p:nvPr/>
        </p:nvSpPr>
        <p:spPr bwMode="auto">
          <a:xfrm>
            <a:off x="5828873" y="2701529"/>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17" name="Line 775"/>
          <p:cNvSpPr>
            <a:spLocks noChangeShapeType="1"/>
          </p:cNvSpPr>
          <p:nvPr/>
        </p:nvSpPr>
        <p:spPr bwMode="auto">
          <a:xfrm>
            <a:off x="5894356" y="266581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18" name="Line 776"/>
          <p:cNvSpPr>
            <a:spLocks noChangeShapeType="1"/>
          </p:cNvSpPr>
          <p:nvPr/>
        </p:nvSpPr>
        <p:spPr bwMode="auto">
          <a:xfrm>
            <a:off x="5859829" y="270152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19" name="Line 777"/>
          <p:cNvSpPr>
            <a:spLocks noChangeShapeType="1"/>
          </p:cNvSpPr>
          <p:nvPr/>
        </p:nvSpPr>
        <p:spPr bwMode="auto">
          <a:xfrm>
            <a:off x="5936028" y="2694385"/>
            <a:ext cx="0" cy="67865"/>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20" name="Line 778"/>
          <p:cNvSpPr>
            <a:spLocks noChangeShapeType="1"/>
          </p:cNvSpPr>
          <p:nvPr/>
        </p:nvSpPr>
        <p:spPr bwMode="auto">
          <a:xfrm>
            <a:off x="5901501" y="2727722"/>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21" name="Line 779"/>
          <p:cNvSpPr>
            <a:spLocks noChangeShapeType="1"/>
          </p:cNvSpPr>
          <p:nvPr/>
        </p:nvSpPr>
        <p:spPr bwMode="auto">
          <a:xfrm>
            <a:off x="5956268" y="271462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22" name="Line 780"/>
          <p:cNvSpPr>
            <a:spLocks noChangeShapeType="1"/>
          </p:cNvSpPr>
          <p:nvPr/>
        </p:nvSpPr>
        <p:spPr bwMode="auto">
          <a:xfrm>
            <a:off x="5922931" y="2747963"/>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23" name="Line 781"/>
          <p:cNvSpPr>
            <a:spLocks noChangeShapeType="1"/>
          </p:cNvSpPr>
          <p:nvPr/>
        </p:nvSpPr>
        <p:spPr bwMode="auto">
          <a:xfrm>
            <a:off x="6008656" y="271462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24" name="Line 782"/>
          <p:cNvSpPr>
            <a:spLocks noChangeShapeType="1"/>
          </p:cNvSpPr>
          <p:nvPr/>
        </p:nvSpPr>
        <p:spPr bwMode="auto">
          <a:xfrm>
            <a:off x="5975318" y="2747963"/>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25" name="Line 783"/>
          <p:cNvSpPr>
            <a:spLocks noChangeShapeType="1"/>
          </p:cNvSpPr>
          <p:nvPr/>
        </p:nvSpPr>
        <p:spPr bwMode="auto">
          <a:xfrm>
            <a:off x="6050328" y="2738440"/>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26" name="Line 784"/>
          <p:cNvSpPr>
            <a:spLocks noChangeShapeType="1"/>
          </p:cNvSpPr>
          <p:nvPr/>
        </p:nvSpPr>
        <p:spPr bwMode="auto">
          <a:xfrm>
            <a:off x="6016992" y="2772966"/>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27" name="Line 785"/>
          <p:cNvSpPr>
            <a:spLocks noChangeShapeType="1"/>
          </p:cNvSpPr>
          <p:nvPr/>
        </p:nvSpPr>
        <p:spPr bwMode="auto">
          <a:xfrm>
            <a:off x="6062234" y="276106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28" name="Line 786"/>
          <p:cNvSpPr>
            <a:spLocks noChangeShapeType="1"/>
          </p:cNvSpPr>
          <p:nvPr/>
        </p:nvSpPr>
        <p:spPr bwMode="auto">
          <a:xfrm>
            <a:off x="6027707" y="2795588"/>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29" name="Line 787"/>
          <p:cNvSpPr>
            <a:spLocks noChangeShapeType="1"/>
          </p:cNvSpPr>
          <p:nvPr/>
        </p:nvSpPr>
        <p:spPr bwMode="auto">
          <a:xfrm>
            <a:off x="6078903" y="2783681"/>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30" name="Line 788"/>
          <p:cNvSpPr>
            <a:spLocks noChangeShapeType="1"/>
          </p:cNvSpPr>
          <p:nvPr/>
        </p:nvSpPr>
        <p:spPr bwMode="auto">
          <a:xfrm>
            <a:off x="6046757" y="2818210"/>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31" name="Line 789"/>
          <p:cNvSpPr>
            <a:spLocks noChangeShapeType="1"/>
          </p:cNvSpPr>
          <p:nvPr/>
        </p:nvSpPr>
        <p:spPr bwMode="auto">
          <a:xfrm>
            <a:off x="6087237" y="2783681"/>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32" name="Line 790"/>
          <p:cNvSpPr>
            <a:spLocks noChangeShapeType="1"/>
          </p:cNvSpPr>
          <p:nvPr/>
        </p:nvSpPr>
        <p:spPr bwMode="auto">
          <a:xfrm>
            <a:off x="6052711" y="2818210"/>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33" name="Line 791"/>
          <p:cNvSpPr>
            <a:spLocks noChangeShapeType="1"/>
          </p:cNvSpPr>
          <p:nvPr/>
        </p:nvSpPr>
        <p:spPr bwMode="auto">
          <a:xfrm>
            <a:off x="6094381" y="2783681"/>
            <a:ext cx="0" cy="6786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34" name="Line 792"/>
          <p:cNvSpPr>
            <a:spLocks noChangeShapeType="1"/>
          </p:cNvSpPr>
          <p:nvPr/>
        </p:nvSpPr>
        <p:spPr bwMode="auto">
          <a:xfrm>
            <a:off x="6059854" y="2818210"/>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35" name="Line 793"/>
          <p:cNvSpPr>
            <a:spLocks noChangeShapeType="1"/>
          </p:cNvSpPr>
          <p:nvPr/>
        </p:nvSpPr>
        <p:spPr bwMode="auto">
          <a:xfrm>
            <a:off x="6132481" y="278844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36" name="Line 794"/>
          <p:cNvSpPr>
            <a:spLocks noChangeShapeType="1"/>
          </p:cNvSpPr>
          <p:nvPr/>
        </p:nvSpPr>
        <p:spPr bwMode="auto">
          <a:xfrm>
            <a:off x="6097954" y="2824163"/>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37" name="Line 795"/>
          <p:cNvSpPr>
            <a:spLocks noChangeShapeType="1"/>
          </p:cNvSpPr>
          <p:nvPr/>
        </p:nvSpPr>
        <p:spPr bwMode="auto">
          <a:xfrm>
            <a:off x="6140816" y="278844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38" name="Line 796"/>
          <p:cNvSpPr>
            <a:spLocks noChangeShapeType="1"/>
          </p:cNvSpPr>
          <p:nvPr/>
        </p:nvSpPr>
        <p:spPr bwMode="auto">
          <a:xfrm>
            <a:off x="6105098" y="2824163"/>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39" name="Line 797"/>
          <p:cNvSpPr>
            <a:spLocks noChangeShapeType="1"/>
          </p:cNvSpPr>
          <p:nvPr/>
        </p:nvSpPr>
        <p:spPr bwMode="auto">
          <a:xfrm>
            <a:off x="6144387" y="2788446"/>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40" name="Line 798"/>
          <p:cNvSpPr>
            <a:spLocks noChangeShapeType="1"/>
          </p:cNvSpPr>
          <p:nvPr/>
        </p:nvSpPr>
        <p:spPr bwMode="auto">
          <a:xfrm>
            <a:off x="6109861" y="2824163"/>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41" name="Line 799"/>
          <p:cNvSpPr>
            <a:spLocks noChangeShapeType="1"/>
          </p:cNvSpPr>
          <p:nvPr/>
        </p:nvSpPr>
        <p:spPr bwMode="auto">
          <a:xfrm>
            <a:off x="6197966"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42" name="Line 800"/>
          <p:cNvSpPr>
            <a:spLocks noChangeShapeType="1"/>
          </p:cNvSpPr>
          <p:nvPr/>
        </p:nvSpPr>
        <p:spPr bwMode="auto">
          <a:xfrm>
            <a:off x="6163437" y="2844404"/>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43" name="Line 801"/>
          <p:cNvSpPr>
            <a:spLocks noChangeShapeType="1"/>
          </p:cNvSpPr>
          <p:nvPr/>
        </p:nvSpPr>
        <p:spPr bwMode="auto">
          <a:xfrm>
            <a:off x="6218206"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44" name="Line 802"/>
          <p:cNvSpPr>
            <a:spLocks noChangeShapeType="1"/>
          </p:cNvSpPr>
          <p:nvPr/>
        </p:nvSpPr>
        <p:spPr bwMode="auto">
          <a:xfrm>
            <a:off x="6183679" y="28444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45" name="Line 803"/>
          <p:cNvSpPr>
            <a:spLocks noChangeShapeType="1"/>
          </p:cNvSpPr>
          <p:nvPr/>
        </p:nvSpPr>
        <p:spPr bwMode="auto">
          <a:xfrm>
            <a:off x="6222968"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46" name="Line 804"/>
          <p:cNvSpPr>
            <a:spLocks noChangeShapeType="1"/>
          </p:cNvSpPr>
          <p:nvPr/>
        </p:nvSpPr>
        <p:spPr bwMode="auto">
          <a:xfrm>
            <a:off x="6188442" y="28444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47" name="Line 805"/>
          <p:cNvSpPr>
            <a:spLocks noChangeShapeType="1"/>
          </p:cNvSpPr>
          <p:nvPr/>
        </p:nvSpPr>
        <p:spPr bwMode="auto">
          <a:xfrm>
            <a:off x="6228922"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48" name="Line 806"/>
          <p:cNvSpPr>
            <a:spLocks noChangeShapeType="1"/>
          </p:cNvSpPr>
          <p:nvPr/>
        </p:nvSpPr>
        <p:spPr bwMode="auto">
          <a:xfrm>
            <a:off x="6194394" y="28444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49" name="Line 807"/>
          <p:cNvSpPr>
            <a:spLocks noChangeShapeType="1"/>
          </p:cNvSpPr>
          <p:nvPr/>
        </p:nvSpPr>
        <p:spPr bwMode="auto">
          <a:xfrm>
            <a:off x="6250353"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50" name="Line 808"/>
          <p:cNvSpPr>
            <a:spLocks noChangeShapeType="1"/>
          </p:cNvSpPr>
          <p:nvPr/>
        </p:nvSpPr>
        <p:spPr bwMode="auto">
          <a:xfrm>
            <a:off x="6215825" y="2844404"/>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51" name="Line 810"/>
          <p:cNvSpPr>
            <a:spLocks noChangeShapeType="1"/>
          </p:cNvSpPr>
          <p:nvPr/>
        </p:nvSpPr>
        <p:spPr bwMode="auto">
          <a:xfrm>
            <a:off x="6255116"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52" name="Line 811"/>
          <p:cNvSpPr>
            <a:spLocks noChangeShapeType="1"/>
          </p:cNvSpPr>
          <p:nvPr/>
        </p:nvSpPr>
        <p:spPr bwMode="auto">
          <a:xfrm>
            <a:off x="6220588" y="28444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53" name="Line 812"/>
          <p:cNvSpPr>
            <a:spLocks noChangeShapeType="1"/>
          </p:cNvSpPr>
          <p:nvPr/>
        </p:nvSpPr>
        <p:spPr bwMode="auto">
          <a:xfrm>
            <a:off x="6259878"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54" name="Line 813"/>
          <p:cNvSpPr>
            <a:spLocks noChangeShapeType="1"/>
          </p:cNvSpPr>
          <p:nvPr/>
        </p:nvSpPr>
        <p:spPr bwMode="auto">
          <a:xfrm>
            <a:off x="6225351" y="28444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55" name="Line 814"/>
          <p:cNvSpPr>
            <a:spLocks noChangeShapeType="1"/>
          </p:cNvSpPr>
          <p:nvPr/>
        </p:nvSpPr>
        <p:spPr bwMode="auto">
          <a:xfrm>
            <a:off x="6301550"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56" name="Line 815"/>
          <p:cNvSpPr>
            <a:spLocks noChangeShapeType="1"/>
          </p:cNvSpPr>
          <p:nvPr/>
        </p:nvSpPr>
        <p:spPr bwMode="auto">
          <a:xfrm>
            <a:off x="6267022" y="28444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57" name="Line 816"/>
          <p:cNvSpPr>
            <a:spLocks noChangeShapeType="1"/>
          </p:cNvSpPr>
          <p:nvPr/>
        </p:nvSpPr>
        <p:spPr bwMode="auto">
          <a:xfrm>
            <a:off x="6307503"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58" name="Line 817"/>
          <p:cNvSpPr>
            <a:spLocks noChangeShapeType="1"/>
          </p:cNvSpPr>
          <p:nvPr/>
        </p:nvSpPr>
        <p:spPr bwMode="auto">
          <a:xfrm>
            <a:off x="6272976" y="28444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59" name="Line 818"/>
          <p:cNvSpPr>
            <a:spLocks noChangeShapeType="1"/>
          </p:cNvSpPr>
          <p:nvPr/>
        </p:nvSpPr>
        <p:spPr bwMode="auto">
          <a:xfrm>
            <a:off x="6312266"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60" name="Line 819"/>
          <p:cNvSpPr>
            <a:spLocks noChangeShapeType="1"/>
          </p:cNvSpPr>
          <p:nvPr/>
        </p:nvSpPr>
        <p:spPr bwMode="auto">
          <a:xfrm>
            <a:off x="6277738" y="28444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61" name="Line 820"/>
          <p:cNvSpPr>
            <a:spLocks noChangeShapeType="1"/>
          </p:cNvSpPr>
          <p:nvPr/>
        </p:nvSpPr>
        <p:spPr bwMode="auto">
          <a:xfrm>
            <a:off x="6395609"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62" name="Line 821"/>
          <p:cNvSpPr>
            <a:spLocks noChangeShapeType="1"/>
          </p:cNvSpPr>
          <p:nvPr/>
        </p:nvSpPr>
        <p:spPr bwMode="auto">
          <a:xfrm>
            <a:off x="6361081" y="28444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63" name="Line 822"/>
          <p:cNvSpPr>
            <a:spLocks noChangeShapeType="1"/>
          </p:cNvSpPr>
          <p:nvPr/>
        </p:nvSpPr>
        <p:spPr bwMode="auto">
          <a:xfrm>
            <a:off x="6426566"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64" name="Line 823"/>
          <p:cNvSpPr>
            <a:spLocks noChangeShapeType="1"/>
          </p:cNvSpPr>
          <p:nvPr/>
        </p:nvSpPr>
        <p:spPr bwMode="auto">
          <a:xfrm>
            <a:off x="6393229" y="2844404"/>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65" name="Line 824"/>
          <p:cNvSpPr>
            <a:spLocks noChangeShapeType="1"/>
          </p:cNvSpPr>
          <p:nvPr/>
        </p:nvSpPr>
        <p:spPr bwMode="auto">
          <a:xfrm>
            <a:off x="6489668"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66" name="Line 825"/>
          <p:cNvSpPr>
            <a:spLocks noChangeShapeType="1"/>
          </p:cNvSpPr>
          <p:nvPr/>
        </p:nvSpPr>
        <p:spPr bwMode="auto">
          <a:xfrm>
            <a:off x="6455141" y="28444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67" name="Line 826"/>
          <p:cNvSpPr>
            <a:spLocks noChangeShapeType="1"/>
          </p:cNvSpPr>
          <p:nvPr/>
        </p:nvSpPr>
        <p:spPr bwMode="auto">
          <a:xfrm>
            <a:off x="6281309"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68" name="Line 827"/>
          <p:cNvSpPr>
            <a:spLocks noChangeShapeType="1"/>
          </p:cNvSpPr>
          <p:nvPr/>
        </p:nvSpPr>
        <p:spPr bwMode="auto">
          <a:xfrm>
            <a:off x="6246782" y="2844404"/>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69" name="Line 828"/>
          <p:cNvSpPr>
            <a:spLocks noChangeShapeType="1"/>
          </p:cNvSpPr>
          <p:nvPr/>
        </p:nvSpPr>
        <p:spPr bwMode="auto">
          <a:xfrm>
            <a:off x="4713256" y="199787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70" name="Line 829"/>
          <p:cNvSpPr>
            <a:spLocks noChangeShapeType="1"/>
          </p:cNvSpPr>
          <p:nvPr/>
        </p:nvSpPr>
        <p:spPr bwMode="auto">
          <a:xfrm>
            <a:off x="4678729" y="2032397"/>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71" name="Line 830"/>
          <p:cNvSpPr>
            <a:spLocks noChangeShapeType="1"/>
          </p:cNvSpPr>
          <p:nvPr/>
        </p:nvSpPr>
        <p:spPr bwMode="auto">
          <a:xfrm>
            <a:off x="4796600" y="2043113"/>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72" name="Line 831"/>
          <p:cNvSpPr>
            <a:spLocks noChangeShapeType="1"/>
          </p:cNvSpPr>
          <p:nvPr/>
        </p:nvSpPr>
        <p:spPr bwMode="auto">
          <a:xfrm>
            <a:off x="4763262" y="2076450"/>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73" name="Line 832"/>
          <p:cNvSpPr>
            <a:spLocks noChangeShapeType="1"/>
          </p:cNvSpPr>
          <p:nvPr/>
        </p:nvSpPr>
        <p:spPr bwMode="auto">
          <a:xfrm>
            <a:off x="4816841" y="2043113"/>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74" name="Line 833"/>
          <p:cNvSpPr>
            <a:spLocks noChangeShapeType="1"/>
          </p:cNvSpPr>
          <p:nvPr/>
        </p:nvSpPr>
        <p:spPr bwMode="auto">
          <a:xfrm>
            <a:off x="4783504" y="2076450"/>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75" name="Line 834"/>
          <p:cNvSpPr>
            <a:spLocks noChangeShapeType="1"/>
          </p:cNvSpPr>
          <p:nvPr/>
        </p:nvSpPr>
        <p:spPr bwMode="auto">
          <a:xfrm>
            <a:off x="4816841" y="205383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76" name="Line 835"/>
          <p:cNvSpPr>
            <a:spLocks noChangeShapeType="1"/>
          </p:cNvSpPr>
          <p:nvPr/>
        </p:nvSpPr>
        <p:spPr bwMode="auto">
          <a:xfrm>
            <a:off x="4783504" y="2088356"/>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77" name="Line 836"/>
          <p:cNvSpPr>
            <a:spLocks noChangeShapeType="1"/>
          </p:cNvSpPr>
          <p:nvPr/>
        </p:nvSpPr>
        <p:spPr bwMode="auto">
          <a:xfrm>
            <a:off x="4825175" y="205383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78" name="Line 837"/>
          <p:cNvSpPr>
            <a:spLocks noChangeShapeType="1"/>
          </p:cNvSpPr>
          <p:nvPr/>
        </p:nvSpPr>
        <p:spPr bwMode="auto">
          <a:xfrm>
            <a:off x="4791837" y="2088356"/>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79" name="Line 838"/>
          <p:cNvSpPr>
            <a:spLocks noChangeShapeType="1"/>
          </p:cNvSpPr>
          <p:nvPr/>
        </p:nvSpPr>
        <p:spPr bwMode="auto">
          <a:xfrm>
            <a:off x="4831128" y="205383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80" name="Line 839"/>
          <p:cNvSpPr>
            <a:spLocks noChangeShapeType="1"/>
          </p:cNvSpPr>
          <p:nvPr/>
        </p:nvSpPr>
        <p:spPr bwMode="auto">
          <a:xfrm>
            <a:off x="4797791" y="2088356"/>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81" name="Line 840"/>
          <p:cNvSpPr>
            <a:spLocks noChangeShapeType="1"/>
          </p:cNvSpPr>
          <p:nvPr/>
        </p:nvSpPr>
        <p:spPr bwMode="auto">
          <a:xfrm>
            <a:off x="4838272" y="205383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82" name="Line 841"/>
          <p:cNvSpPr>
            <a:spLocks noChangeShapeType="1"/>
          </p:cNvSpPr>
          <p:nvPr/>
        </p:nvSpPr>
        <p:spPr bwMode="auto">
          <a:xfrm>
            <a:off x="4803745" y="2088356"/>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83" name="Line 842"/>
          <p:cNvSpPr>
            <a:spLocks noChangeShapeType="1"/>
          </p:cNvSpPr>
          <p:nvPr/>
        </p:nvSpPr>
        <p:spPr bwMode="auto">
          <a:xfrm>
            <a:off x="4859703" y="205383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84" name="Line 843"/>
          <p:cNvSpPr>
            <a:spLocks noChangeShapeType="1"/>
          </p:cNvSpPr>
          <p:nvPr/>
        </p:nvSpPr>
        <p:spPr bwMode="auto">
          <a:xfrm>
            <a:off x="4826366" y="2088356"/>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85" name="Line 844"/>
          <p:cNvSpPr>
            <a:spLocks noChangeShapeType="1"/>
          </p:cNvSpPr>
          <p:nvPr/>
        </p:nvSpPr>
        <p:spPr bwMode="auto">
          <a:xfrm>
            <a:off x="4870418" y="205383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86" name="Line 845"/>
          <p:cNvSpPr>
            <a:spLocks noChangeShapeType="1"/>
          </p:cNvSpPr>
          <p:nvPr/>
        </p:nvSpPr>
        <p:spPr bwMode="auto">
          <a:xfrm>
            <a:off x="4835892" y="2088356"/>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87" name="Line 846"/>
          <p:cNvSpPr>
            <a:spLocks noChangeShapeType="1"/>
          </p:cNvSpPr>
          <p:nvPr/>
        </p:nvSpPr>
        <p:spPr bwMode="auto">
          <a:xfrm>
            <a:off x="4879943" y="205383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88" name="Line 847"/>
          <p:cNvSpPr>
            <a:spLocks noChangeShapeType="1"/>
          </p:cNvSpPr>
          <p:nvPr/>
        </p:nvSpPr>
        <p:spPr bwMode="auto">
          <a:xfrm>
            <a:off x="4846607" y="2088356"/>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89" name="Line 848"/>
          <p:cNvSpPr>
            <a:spLocks noChangeShapeType="1"/>
          </p:cNvSpPr>
          <p:nvPr/>
        </p:nvSpPr>
        <p:spPr bwMode="auto">
          <a:xfrm>
            <a:off x="4890659" y="205383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90" name="Line 849"/>
          <p:cNvSpPr>
            <a:spLocks noChangeShapeType="1"/>
          </p:cNvSpPr>
          <p:nvPr/>
        </p:nvSpPr>
        <p:spPr bwMode="auto">
          <a:xfrm>
            <a:off x="4856132" y="2088356"/>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91" name="Line 850"/>
          <p:cNvSpPr>
            <a:spLocks noChangeShapeType="1"/>
          </p:cNvSpPr>
          <p:nvPr/>
        </p:nvSpPr>
        <p:spPr bwMode="auto">
          <a:xfrm>
            <a:off x="4890659" y="206454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92" name="Line 851"/>
          <p:cNvSpPr>
            <a:spLocks noChangeShapeType="1"/>
          </p:cNvSpPr>
          <p:nvPr/>
        </p:nvSpPr>
        <p:spPr bwMode="auto">
          <a:xfrm>
            <a:off x="4856132" y="2099072"/>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93" name="Line 852"/>
          <p:cNvSpPr>
            <a:spLocks noChangeShapeType="1"/>
          </p:cNvSpPr>
          <p:nvPr/>
        </p:nvSpPr>
        <p:spPr bwMode="auto">
          <a:xfrm>
            <a:off x="4901375" y="206454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94" name="Line 853"/>
          <p:cNvSpPr>
            <a:spLocks noChangeShapeType="1"/>
          </p:cNvSpPr>
          <p:nvPr/>
        </p:nvSpPr>
        <p:spPr bwMode="auto">
          <a:xfrm>
            <a:off x="4865657" y="2099072"/>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95" name="Line 854"/>
          <p:cNvSpPr>
            <a:spLocks noChangeShapeType="1"/>
          </p:cNvSpPr>
          <p:nvPr/>
        </p:nvSpPr>
        <p:spPr bwMode="auto">
          <a:xfrm>
            <a:off x="4922806" y="206454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96" name="Line 855"/>
          <p:cNvSpPr>
            <a:spLocks noChangeShapeType="1"/>
          </p:cNvSpPr>
          <p:nvPr/>
        </p:nvSpPr>
        <p:spPr bwMode="auto">
          <a:xfrm>
            <a:off x="4888279" y="2099072"/>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97" name="Line 856"/>
          <p:cNvSpPr>
            <a:spLocks noChangeShapeType="1"/>
          </p:cNvSpPr>
          <p:nvPr/>
        </p:nvSpPr>
        <p:spPr bwMode="auto">
          <a:xfrm>
            <a:off x="4964478" y="2076450"/>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98" name="Line 857"/>
          <p:cNvSpPr>
            <a:spLocks noChangeShapeType="1"/>
          </p:cNvSpPr>
          <p:nvPr/>
        </p:nvSpPr>
        <p:spPr bwMode="auto">
          <a:xfrm>
            <a:off x="4929950" y="2110979"/>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899" name="Line 858"/>
          <p:cNvSpPr>
            <a:spLocks noChangeShapeType="1"/>
          </p:cNvSpPr>
          <p:nvPr/>
        </p:nvSpPr>
        <p:spPr bwMode="auto">
          <a:xfrm>
            <a:off x="4985909" y="2087168"/>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00" name="Line 859"/>
          <p:cNvSpPr>
            <a:spLocks noChangeShapeType="1"/>
          </p:cNvSpPr>
          <p:nvPr/>
        </p:nvSpPr>
        <p:spPr bwMode="auto">
          <a:xfrm>
            <a:off x="4950192" y="2120504"/>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01" name="Line 860"/>
          <p:cNvSpPr>
            <a:spLocks noChangeShapeType="1"/>
          </p:cNvSpPr>
          <p:nvPr/>
        </p:nvSpPr>
        <p:spPr bwMode="auto">
          <a:xfrm>
            <a:off x="4993053" y="2087168"/>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02" name="Line 861"/>
          <p:cNvSpPr>
            <a:spLocks noChangeShapeType="1"/>
          </p:cNvSpPr>
          <p:nvPr/>
        </p:nvSpPr>
        <p:spPr bwMode="auto">
          <a:xfrm>
            <a:off x="4958526" y="2120504"/>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03" name="Line 862"/>
          <p:cNvSpPr>
            <a:spLocks noChangeShapeType="1"/>
          </p:cNvSpPr>
          <p:nvPr/>
        </p:nvSpPr>
        <p:spPr bwMode="auto">
          <a:xfrm>
            <a:off x="5001387" y="2087168"/>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04" name="Line 863"/>
          <p:cNvSpPr>
            <a:spLocks noChangeShapeType="1"/>
          </p:cNvSpPr>
          <p:nvPr/>
        </p:nvSpPr>
        <p:spPr bwMode="auto">
          <a:xfrm>
            <a:off x="4966861" y="2120504"/>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05" name="Line 864"/>
          <p:cNvSpPr>
            <a:spLocks noChangeShapeType="1"/>
          </p:cNvSpPr>
          <p:nvPr/>
        </p:nvSpPr>
        <p:spPr bwMode="auto">
          <a:xfrm>
            <a:off x="5008531" y="2087168"/>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06" name="Line 865"/>
          <p:cNvSpPr>
            <a:spLocks noChangeShapeType="1"/>
          </p:cNvSpPr>
          <p:nvPr/>
        </p:nvSpPr>
        <p:spPr bwMode="auto">
          <a:xfrm>
            <a:off x="4974004" y="2120504"/>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07" name="Line 866"/>
          <p:cNvSpPr>
            <a:spLocks noChangeShapeType="1"/>
          </p:cNvSpPr>
          <p:nvPr/>
        </p:nvSpPr>
        <p:spPr bwMode="auto">
          <a:xfrm>
            <a:off x="5016866" y="2087168"/>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08" name="Line 867"/>
          <p:cNvSpPr>
            <a:spLocks noChangeShapeType="1"/>
          </p:cNvSpPr>
          <p:nvPr/>
        </p:nvSpPr>
        <p:spPr bwMode="auto">
          <a:xfrm>
            <a:off x="4982338" y="2120504"/>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09" name="Line 868"/>
          <p:cNvSpPr>
            <a:spLocks noChangeShapeType="1"/>
          </p:cNvSpPr>
          <p:nvPr/>
        </p:nvSpPr>
        <p:spPr bwMode="auto">
          <a:xfrm>
            <a:off x="5079968" y="2099074"/>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10" name="Line 869"/>
          <p:cNvSpPr>
            <a:spLocks noChangeShapeType="1"/>
          </p:cNvSpPr>
          <p:nvPr/>
        </p:nvSpPr>
        <p:spPr bwMode="auto">
          <a:xfrm>
            <a:off x="5044251" y="2132410"/>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11" name="Line 870"/>
          <p:cNvSpPr>
            <a:spLocks noChangeShapeType="1"/>
          </p:cNvSpPr>
          <p:nvPr/>
        </p:nvSpPr>
        <p:spPr bwMode="auto">
          <a:xfrm>
            <a:off x="5089493" y="2108599"/>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12" name="Line 871"/>
          <p:cNvSpPr>
            <a:spLocks noChangeShapeType="1"/>
          </p:cNvSpPr>
          <p:nvPr/>
        </p:nvSpPr>
        <p:spPr bwMode="auto">
          <a:xfrm>
            <a:off x="5054966" y="214312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13" name="Line 872"/>
          <p:cNvSpPr>
            <a:spLocks noChangeShapeType="1"/>
          </p:cNvSpPr>
          <p:nvPr/>
        </p:nvSpPr>
        <p:spPr bwMode="auto">
          <a:xfrm>
            <a:off x="5110925" y="2125268"/>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14" name="Line 873"/>
          <p:cNvSpPr>
            <a:spLocks noChangeShapeType="1"/>
          </p:cNvSpPr>
          <p:nvPr/>
        </p:nvSpPr>
        <p:spPr bwMode="auto">
          <a:xfrm>
            <a:off x="5076397" y="2159794"/>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15" name="Line 874"/>
          <p:cNvSpPr>
            <a:spLocks noChangeShapeType="1"/>
          </p:cNvSpPr>
          <p:nvPr/>
        </p:nvSpPr>
        <p:spPr bwMode="auto">
          <a:xfrm>
            <a:off x="5141881" y="2128840"/>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16" name="Line 875"/>
          <p:cNvSpPr>
            <a:spLocks noChangeShapeType="1"/>
          </p:cNvSpPr>
          <p:nvPr/>
        </p:nvSpPr>
        <p:spPr bwMode="auto">
          <a:xfrm>
            <a:off x="5107354" y="2163366"/>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17" name="Line 876"/>
          <p:cNvSpPr>
            <a:spLocks noChangeShapeType="1"/>
          </p:cNvSpPr>
          <p:nvPr/>
        </p:nvSpPr>
        <p:spPr bwMode="auto">
          <a:xfrm>
            <a:off x="5141881" y="2137174"/>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18" name="Line 877"/>
          <p:cNvSpPr>
            <a:spLocks noChangeShapeType="1"/>
          </p:cNvSpPr>
          <p:nvPr/>
        </p:nvSpPr>
        <p:spPr bwMode="auto">
          <a:xfrm>
            <a:off x="5107354" y="2171700"/>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19" name="Line 878"/>
          <p:cNvSpPr>
            <a:spLocks noChangeShapeType="1"/>
          </p:cNvSpPr>
          <p:nvPr/>
        </p:nvSpPr>
        <p:spPr bwMode="auto">
          <a:xfrm>
            <a:off x="5149025" y="2137174"/>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20" name="Line 879"/>
          <p:cNvSpPr>
            <a:spLocks noChangeShapeType="1"/>
          </p:cNvSpPr>
          <p:nvPr/>
        </p:nvSpPr>
        <p:spPr bwMode="auto">
          <a:xfrm>
            <a:off x="5114498" y="2171700"/>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21" name="Line 880"/>
          <p:cNvSpPr>
            <a:spLocks noChangeShapeType="1"/>
          </p:cNvSpPr>
          <p:nvPr/>
        </p:nvSpPr>
        <p:spPr bwMode="auto">
          <a:xfrm>
            <a:off x="5157359" y="2137174"/>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22" name="Line 881"/>
          <p:cNvSpPr>
            <a:spLocks noChangeShapeType="1"/>
          </p:cNvSpPr>
          <p:nvPr/>
        </p:nvSpPr>
        <p:spPr bwMode="auto">
          <a:xfrm>
            <a:off x="5121642" y="2171700"/>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23" name="Line 882"/>
          <p:cNvSpPr>
            <a:spLocks noChangeShapeType="1"/>
          </p:cNvSpPr>
          <p:nvPr/>
        </p:nvSpPr>
        <p:spPr bwMode="auto">
          <a:xfrm>
            <a:off x="5162122" y="2137174"/>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24" name="Line 883"/>
          <p:cNvSpPr>
            <a:spLocks noChangeShapeType="1"/>
          </p:cNvSpPr>
          <p:nvPr/>
        </p:nvSpPr>
        <p:spPr bwMode="auto">
          <a:xfrm>
            <a:off x="5128785" y="2171700"/>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25" name="Line 884"/>
          <p:cNvSpPr>
            <a:spLocks noChangeShapeType="1"/>
          </p:cNvSpPr>
          <p:nvPr/>
        </p:nvSpPr>
        <p:spPr bwMode="auto">
          <a:xfrm>
            <a:off x="5183553" y="2137174"/>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26" name="Line 885"/>
          <p:cNvSpPr>
            <a:spLocks noChangeShapeType="1"/>
          </p:cNvSpPr>
          <p:nvPr/>
        </p:nvSpPr>
        <p:spPr bwMode="auto">
          <a:xfrm>
            <a:off x="5149025" y="2171700"/>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27" name="Line 886"/>
          <p:cNvSpPr>
            <a:spLocks noChangeShapeType="1"/>
          </p:cNvSpPr>
          <p:nvPr/>
        </p:nvSpPr>
        <p:spPr bwMode="auto">
          <a:xfrm>
            <a:off x="5193078" y="2153843"/>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28" name="Line 887"/>
          <p:cNvSpPr>
            <a:spLocks noChangeShapeType="1"/>
          </p:cNvSpPr>
          <p:nvPr/>
        </p:nvSpPr>
        <p:spPr bwMode="auto">
          <a:xfrm>
            <a:off x="5159742" y="2188369"/>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29" name="Line 888"/>
          <p:cNvSpPr>
            <a:spLocks noChangeShapeType="1"/>
          </p:cNvSpPr>
          <p:nvPr/>
        </p:nvSpPr>
        <p:spPr bwMode="auto">
          <a:xfrm>
            <a:off x="5199031" y="2153843"/>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30" name="Line 889"/>
          <p:cNvSpPr>
            <a:spLocks noChangeShapeType="1"/>
          </p:cNvSpPr>
          <p:nvPr/>
        </p:nvSpPr>
        <p:spPr bwMode="auto">
          <a:xfrm>
            <a:off x="5164504" y="2188369"/>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31" name="Line 890"/>
          <p:cNvSpPr>
            <a:spLocks noChangeShapeType="1"/>
          </p:cNvSpPr>
          <p:nvPr/>
        </p:nvSpPr>
        <p:spPr bwMode="auto">
          <a:xfrm>
            <a:off x="5204984" y="2153843"/>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32" name="Line 891"/>
          <p:cNvSpPr>
            <a:spLocks noChangeShapeType="1"/>
          </p:cNvSpPr>
          <p:nvPr/>
        </p:nvSpPr>
        <p:spPr bwMode="auto">
          <a:xfrm>
            <a:off x="5170457" y="2188369"/>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33" name="Line 892"/>
          <p:cNvSpPr>
            <a:spLocks noChangeShapeType="1"/>
          </p:cNvSpPr>
          <p:nvPr/>
        </p:nvSpPr>
        <p:spPr bwMode="auto">
          <a:xfrm>
            <a:off x="5225225" y="2153843"/>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34" name="Line 893"/>
          <p:cNvSpPr>
            <a:spLocks noChangeShapeType="1"/>
          </p:cNvSpPr>
          <p:nvPr/>
        </p:nvSpPr>
        <p:spPr bwMode="auto">
          <a:xfrm>
            <a:off x="5190698" y="2188369"/>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35" name="Line 894"/>
          <p:cNvSpPr>
            <a:spLocks noChangeShapeType="1"/>
          </p:cNvSpPr>
          <p:nvPr/>
        </p:nvSpPr>
        <p:spPr bwMode="auto">
          <a:xfrm>
            <a:off x="5246656" y="2153843"/>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36" name="Line 895"/>
          <p:cNvSpPr>
            <a:spLocks noChangeShapeType="1"/>
          </p:cNvSpPr>
          <p:nvPr/>
        </p:nvSpPr>
        <p:spPr bwMode="auto">
          <a:xfrm>
            <a:off x="5212129" y="2188369"/>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37" name="Line 896"/>
          <p:cNvSpPr>
            <a:spLocks noChangeShapeType="1"/>
          </p:cNvSpPr>
          <p:nvPr/>
        </p:nvSpPr>
        <p:spPr bwMode="auto">
          <a:xfrm>
            <a:off x="5268087" y="2153843"/>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38" name="Line 897"/>
          <p:cNvSpPr>
            <a:spLocks noChangeShapeType="1"/>
          </p:cNvSpPr>
          <p:nvPr/>
        </p:nvSpPr>
        <p:spPr bwMode="auto">
          <a:xfrm>
            <a:off x="5232370" y="2188369"/>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39" name="Line 898"/>
          <p:cNvSpPr>
            <a:spLocks noChangeShapeType="1"/>
          </p:cNvSpPr>
          <p:nvPr/>
        </p:nvSpPr>
        <p:spPr bwMode="auto">
          <a:xfrm>
            <a:off x="5299043" y="2164558"/>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40" name="Line 899"/>
          <p:cNvSpPr>
            <a:spLocks noChangeShapeType="1"/>
          </p:cNvSpPr>
          <p:nvPr/>
        </p:nvSpPr>
        <p:spPr bwMode="auto">
          <a:xfrm>
            <a:off x="5264517" y="2199085"/>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41" name="Line 900"/>
          <p:cNvSpPr>
            <a:spLocks noChangeShapeType="1"/>
          </p:cNvSpPr>
          <p:nvPr/>
        </p:nvSpPr>
        <p:spPr bwMode="auto">
          <a:xfrm>
            <a:off x="5308568" y="2164558"/>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42" name="Line 901"/>
          <p:cNvSpPr>
            <a:spLocks noChangeShapeType="1"/>
          </p:cNvSpPr>
          <p:nvPr/>
        </p:nvSpPr>
        <p:spPr bwMode="auto">
          <a:xfrm>
            <a:off x="5275232" y="2199085"/>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43" name="Line 902"/>
          <p:cNvSpPr>
            <a:spLocks noChangeShapeType="1"/>
          </p:cNvSpPr>
          <p:nvPr/>
        </p:nvSpPr>
        <p:spPr bwMode="auto">
          <a:xfrm>
            <a:off x="5308568" y="2193131"/>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44" name="Line 903"/>
          <p:cNvSpPr>
            <a:spLocks noChangeShapeType="1"/>
          </p:cNvSpPr>
          <p:nvPr/>
        </p:nvSpPr>
        <p:spPr bwMode="auto">
          <a:xfrm>
            <a:off x="5275232" y="2227660"/>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45" name="Line 904"/>
          <p:cNvSpPr>
            <a:spLocks noChangeShapeType="1"/>
          </p:cNvSpPr>
          <p:nvPr/>
        </p:nvSpPr>
        <p:spPr bwMode="auto">
          <a:xfrm>
            <a:off x="5350241" y="2221706"/>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46" name="Line 905"/>
          <p:cNvSpPr>
            <a:spLocks noChangeShapeType="1"/>
          </p:cNvSpPr>
          <p:nvPr/>
        </p:nvSpPr>
        <p:spPr bwMode="auto">
          <a:xfrm>
            <a:off x="5315713" y="2255044"/>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47" name="Line 906"/>
          <p:cNvSpPr>
            <a:spLocks noChangeShapeType="1"/>
          </p:cNvSpPr>
          <p:nvPr/>
        </p:nvSpPr>
        <p:spPr bwMode="auto">
          <a:xfrm>
            <a:off x="5358575" y="2221706"/>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48" name="Line 907"/>
          <p:cNvSpPr>
            <a:spLocks noChangeShapeType="1"/>
          </p:cNvSpPr>
          <p:nvPr/>
        </p:nvSpPr>
        <p:spPr bwMode="auto">
          <a:xfrm>
            <a:off x="5322857" y="2255044"/>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49" name="Line 908"/>
          <p:cNvSpPr>
            <a:spLocks noChangeShapeType="1"/>
          </p:cNvSpPr>
          <p:nvPr/>
        </p:nvSpPr>
        <p:spPr bwMode="auto">
          <a:xfrm>
            <a:off x="5363337" y="2221706"/>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50" name="Line 909"/>
          <p:cNvSpPr>
            <a:spLocks noChangeShapeType="1"/>
          </p:cNvSpPr>
          <p:nvPr/>
        </p:nvSpPr>
        <p:spPr bwMode="auto">
          <a:xfrm>
            <a:off x="5331192" y="2255044"/>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51" name="Line 910"/>
          <p:cNvSpPr>
            <a:spLocks noChangeShapeType="1"/>
          </p:cNvSpPr>
          <p:nvPr/>
        </p:nvSpPr>
        <p:spPr bwMode="auto">
          <a:xfrm>
            <a:off x="5371672" y="2221706"/>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52" name="Line 911"/>
          <p:cNvSpPr>
            <a:spLocks noChangeShapeType="1"/>
          </p:cNvSpPr>
          <p:nvPr/>
        </p:nvSpPr>
        <p:spPr bwMode="auto">
          <a:xfrm>
            <a:off x="5337144" y="2255044"/>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53" name="Line 912"/>
          <p:cNvSpPr>
            <a:spLocks noChangeShapeType="1"/>
          </p:cNvSpPr>
          <p:nvPr/>
        </p:nvSpPr>
        <p:spPr bwMode="auto">
          <a:xfrm>
            <a:off x="5424059" y="2221706"/>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54" name="Line 913"/>
          <p:cNvSpPr>
            <a:spLocks noChangeShapeType="1"/>
          </p:cNvSpPr>
          <p:nvPr/>
        </p:nvSpPr>
        <p:spPr bwMode="auto">
          <a:xfrm>
            <a:off x="5389532" y="2255044"/>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55" name="Line 914"/>
          <p:cNvSpPr>
            <a:spLocks noChangeShapeType="1"/>
          </p:cNvSpPr>
          <p:nvPr/>
        </p:nvSpPr>
        <p:spPr bwMode="auto">
          <a:xfrm>
            <a:off x="5487162" y="2221706"/>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56" name="Line 915"/>
          <p:cNvSpPr>
            <a:spLocks noChangeShapeType="1"/>
          </p:cNvSpPr>
          <p:nvPr/>
        </p:nvSpPr>
        <p:spPr bwMode="auto">
          <a:xfrm>
            <a:off x="5452636" y="2255044"/>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57" name="Line 916"/>
          <p:cNvSpPr>
            <a:spLocks noChangeShapeType="1"/>
          </p:cNvSpPr>
          <p:nvPr/>
        </p:nvSpPr>
        <p:spPr bwMode="auto">
          <a:xfrm>
            <a:off x="5507403" y="2221706"/>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58" name="Line 917"/>
          <p:cNvSpPr>
            <a:spLocks noChangeShapeType="1"/>
          </p:cNvSpPr>
          <p:nvPr/>
        </p:nvSpPr>
        <p:spPr bwMode="auto">
          <a:xfrm>
            <a:off x="5472876" y="2255044"/>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59" name="Line 918"/>
          <p:cNvSpPr>
            <a:spLocks noChangeShapeType="1"/>
          </p:cNvSpPr>
          <p:nvPr/>
        </p:nvSpPr>
        <p:spPr bwMode="auto">
          <a:xfrm>
            <a:off x="5507403" y="2231233"/>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60" name="Line 919"/>
          <p:cNvSpPr>
            <a:spLocks noChangeShapeType="1"/>
          </p:cNvSpPr>
          <p:nvPr/>
        </p:nvSpPr>
        <p:spPr bwMode="auto">
          <a:xfrm>
            <a:off x="5472876" y="2265760"/>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61" name="Line 920"/>
          <p:cNvSpPr>
            <a:spLocks noChangeShapeType="1"/>
          </p:cNvSpPr>
          <p:nvPr/>
        </p:nvSpPr>
        <p:spPr bwMode="auto">
          <a:xfrm>
            <a:off x="5518118" y="2231233"/>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62" name="Line 921"/>
          <p:cNvSpPr>
            <a:spLocks noChangeShapeType="1"/>
          </p:cNvSpPr>
          <p:nvPr/>
        </p:nvSpPr>
        <p:spPr bwMode="auto">
          <a:xfrm>
            <a:off x="5483591" y="2265760"/>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63" name="Line 922"/>
          <p:cNvSpPr>
            <a:spLocks noChangeShapeType="1"/>
          </p:cNvSpPr>
          <p:nvPr/>
        </p:nvSpPr>
        <p:spPr bwMode="auto">
          <a:xfrm>
            <a:off x="5570506" y="2287193"/>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64" name="Line 923"/>
          <p:cNvSpPr>
            <a:spLocks noChangeShapeType="1"/>
          </p:cNvSpPr>
          <p:nvPr/>
        </p:nvSpPr>
        <p:spPr bwMode="auto">
          <a:xfrm>
            <a:off x="5535979" y="2321719"/>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65" name="Line 924"/>
          <p:cNvSpPr>
            <a:spLocks noChangeShapeType="1"/>
          </p:cNvSpPr>
          <p:nvPr/>
        </p:nvSpPr>
        <p:spPr bwMode="auto">
          <a:xfrm>
            <a:off x="5580031" y="2299099"/>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66" name="Line 925"/>
          <p:cNvSpPr>
            <a:spLocks noChangeShapeType="1"/>
          </p:cNvSpPr>
          <p:nvPr/>
        </p:nvSpPr>
        <p:spPr bwMode="auto">
          <a:xfrm>
            <a:off x="5546693" y="2333625"/>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67" name="Line 926"/>
          <p:cNvSpPr>
            <a:spLocks noChangeShapeType="1"/>
          </p:cNvSpPr>
          <p:nvPr/>
        </p:nvSpPr>
        <p:spPr bwMode="auto">
          <a:xfrm>
            <a:off x="5591937" y="2299099"/>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68" name="Line 927"/>
          <p:cNvSpPr>
            <a:spLocks noChangeShapeType="1"/>
          </p:cNvSpPr>
          <p:nvPr/>
        </p:nvSpPr>
        <p:spPr bwMode="auto">
          <a:xfrm>
            <a:off x="5557410" y="2333625"/>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69" name="Line 928"/>
          <p:cNvSpPr>
            <a:spLocks noChangeShapeType="1"/>
          </p:cNvSpPr>
          <p:nvPr/>
        </p:nvSpPr>
        <p:spPr bwMode="auto">
          <a:xfrm>
            <a:off x="5601462" y="2299099"/>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70" name="Line 929"/>
          <p:cNvSpPr>
            <a:spLocks noChangeShapeType="1"/>
          </p:cNvSpPr>
          <p:nvPr/>
        </p:nvSpPr>
        <p:spPr bwMode="auto">
          <a:xfrm>
            <a:off x="5566936" y="233362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71" name="Line 930"/>
          <p:cNvSpPr>
            <a:spLocks noChangeShapeType="1"/>
          </p:cNvSpPr>
          <p:nvPr/>
        </p:nvSpPr>
        <p:spPr bwMode="auto">
          <a:xfrm>
            <a:off x="5612178" y="2299099"/>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72" name="Line 931"/>
          <p:cNvSpPr>
            <a:spLocks noChangeShapeType="1"/>
          </p:cNvSpPr>
          <p:nvPr/>
        </p:nvSpPr>
        <p:spPr bwMode="auto">
          <a:xfrm>
            <a:off x="5577650" y="233362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73" name="Line 932"/>
          <p:cNvSpPr>
            <a:spLocks noChangeShapeType="1"/>
          </p:cNvSpPr>
          <p:nvPr/>
        </p:nvSpPr>
        <p:spPr bwMode="auto">
          <a:xfrm>
            <a:off x="5643134" y="2299099"/>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74" name="Line 933"/>
          <p:cNvSpPr>
            <a:spLocks noChangeShapeType="1"/>
          </p:cNvSpPr>
          <p:nvPr/>
        </p:nvSpPr>
        <p:spPr bwMode="auto">
          <a:xfrm>
            <a:off x="5609797" y="2333625"/>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75" name="Line 934"/>
          <p:cNvSpPr>
            <a:spLocks noChangeShapeType="1"/>
          </p:cNvSpPr>
          <p:nvPr/>
        </p:nvSpPr>
        <p:spPr bwMode="auto">
          <a:xfrm>
            <a:off x="5649087" y="2299099"/>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76" name="Line 935"/>
          <p:cNvSpPr>
            <a:spLocks noChangeShapeType="1"/>
          </p:cNvSpPr>
          <p:nvPr/>
        </p:nvSpPr>
        <p:spPr bwMode="auto">
          <a:xfrm>
            <a:off x="5614560" y="2333625"/>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77" name="Line 936"/>
          <p:cNvSpPr>
            <a:spLocks noChangeShapeType="1"/>
          </p:cNvSpPr>
          <p:nvPr/>
        </p:nvSpPr>
        <p:spPr bwMode="auto">
          <a:xfrm>
            <a:off x="5653850" y="2299099"/>
            <a:ext cx="0" cy="67865"/>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78" name="Line 937"/>
          <p:cNvSpPr>
            <a:spLocks noChangeShapeType="1"/>
          </p:cNvSpPr>
          <p:nvPr/>
        </p:nvSpPr>
        <p:spPr bwMode="auto">
          <a:xfrm>
            <a:off x="5619323" y="233362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79" name="Line 938"/>
          <p:cNvSpPr>
            <a:spLocks noChangeShapeType="1"/>
          </p:cNvSpPr>
          <p:nvPr/>
        </p:nvSpPr>
        <p:spPr bwMode="auto">
          <a:xfrm>
            <a:off x="5705047" y="2316956"/>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80" name="Line 939"/>
          <p:cNvSpPr>
            <a:spLocks noChangeShapeType="1"/>
          </p:cNvSpPr>
          <p:nvPr/>
        </p:nvSpPr>
        <p:spPr bwMode="auto">
          <a:xfrm>
            <a:off x="5671710" y="235148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81" name="Line 940"/>
          <p:cNvSpPr>
            <a:spLocks noChangeShapeType="1"/>
          </p:cNvSpPr>
          <p:nvPr/>
        </p:nvSpPr>
        <p:spPr bwMode="auto">
          <a:xfrm>
            <a:off x="5711000" y="2316956"/>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82" name="Line 941"/>
          <p:cNvSpPr>
            <a:spLocks noChangeShapeType="1"/>
          </p:cNvSpPr>
          <p:nvPr/>
        </p:nvSpPr>
        <p:spPr bwMode="auto">
          <a:xfrm>
            <a:off x="5677663" y="235148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83" name="Line 942"/>
          <p:cNvSpPr>
            <a:spLocks noChangeShapeType="1"/>
          </p:cNvSpPr>
          <p:nvPr/>
        </p:nvSpPr>
        <p:spPr bwMode="auto">
          <a:xfrm>
            <a:off x="5719334" y="2316956"/>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84" name="Line 943"/>
          <p:cNvSpPr>
            <a:spLocks noChangeShapeType="1"/>
          </p:cNvSpPr>
          <p:nvPr/>
        </p:nvSpPr>
        <p:spPr bwMode="auto">
          <a:xfrm>
            <a:off x="5684807" y="2351485"/>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85" name="Line 944"/>
          <p:cNvSpPr>
            <a:spLocks noChangeShapeType="1"/>
          </p:cNvSpPr>
          <p:nvPr/>
        </p:nvSpPr>
        <p:spPr bwMode="auto">
          <a:xfrm>
            <a:off x="5726478" y="2316956"/>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86" name="Line 945"/>
          <p:cNvSpPr>
            <a:spLocks noChangeShapeType="1"/>
          </p:cNvSpPr>
          <p:nvPr/>
        </p:nvSpPr>
        <p:spPr bwMode="auto">
          <a:xfrm>
            <a:off x="5693142" y="2351485"/>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87" name="Line 946"/>
          <p:cNvSpPr>
            <a:spLocks noChangeShapeType="1"/>
          </p:cNvSpPr>
          <p:nvPr/>
        </p:nvSpPr>
        <p:spPr bwMode="auto">
          <a:xfrm>
            <a:off x="5747909" y="233838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88" name="Line 947"/>
          <p:cNvSpPr>
            <a:spLocks noChangeShapeType="1"/>
          </p:cNvSpPr>
          <p:nvPr/>
        </p:nvSpPr>
        <p:spPr bwMode="auto">
          <a:xfrm>
            <a:off x="5713382" y="237172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89" name="Line 948"/>
          <p:cNvSpPr>
            <a:spLocks noChangeShapeType="1"/>
          </p:cNvSpPr>
          <p:nvPr/>
        </p:nvSpPr>
        <p:spPr bwMode="auto">
          <a:xfrm>
            <a:off x="5780056" y="2338388"/>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90" name="Line 949"/>
          <p:cNvSpPr>
            <a:spLocks noChangeShapeType="1"/>
          </p:cNvSpPr>
          <p:nvPr/>
        </p:nvSpPr>
        <p:spPr bwMode="auto">
          <a:xfrm>
            <a:off x="5744338" y="237172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91" name="Line 950"/>
          <p:cNvSpPr>
            <a:spLocks noChangeShapeType="1"/>
          </p:cNvSpPr>
          <p:nvPr/>
        </p:nvSpPr>
        <p:spPr bwMode="auto">
          <a:xfrm>
            <a:off x="5800297" y="2353868"/>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92" name="Line 951"/>
          <p:cNvSpPr>
            <a:spLocks noChangeShapeType="1"/>
          </p:cNvSpPr>
          <p:nvPr/>
        </p:nvSpPr>
        <p:spPr bwMode="auto">
          <a:xfrm>
            <a:off x="5765769" y="2388394"/>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93" name="Line 952"/>
          <p:cNvSpPr>
            <a:spLocks noChangeShapeType="1"/>
          </p:cNvSpPr>
          <p:nvPr/>
        </p:nvSpPr>
        <p:spPr bwMode="auto">
          <a:xfrm>
            <a:off x="5820537" y="2353868"/>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94" name="Line 953"/>
          <p:cNvSpPr>
            <a:spLocks noChangeShapeType="1"/>
          </p:cNvSpPr>
          <p:nvPr/>
        </p:nvSpPr>
        <p:spPr bwMode="auto">
          <a:xfrm>
            <a:off x="5787200" y="2388394"/>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95" name="Line 954"/>
          <p:cNvSpPr>
            <a:spLocks noChangeShapeType="1"/>
          </p:cNvSpPr>
          <p:nvPr/>
        </p:nvSpPr>
        <p:spPr bwMode="auto">
          <a:xfrm>
            <a:off x="5831253" y="2370537"/>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96" name="Line 955"/>
          <p:cNvSpPr>
            <a:spLocks noChangeShapeType="1"/>
          </p:cNvSpPr>
          <p:nvPr/>
        </p:nvSpPr>
        <p:spPr bwMode="auto">
          <a:xfrm>
            <a:off x="5797916" y="2405063"/>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97" name="Line 956"/>
          <p:cNvSpPr>
            <a:spLocks noChangeShapeType="1"/>
          </p:cNvSpPr>
          <p:nvPr/>
        </p:nvSpPr>
        <p:spPr bwMode="auto">
          <a:xfrm>
            <a:off x="5883641" y="2409827"/>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98" name="Line 957"/>
          <p:cNvSpPr>
            <a:spLocks noChangeShapeType="1"/>
          </p:cNvSpPr>
          <p:nvPr/>
        </p:nvSpPr>
        <p:spPr bwMode="auto">
          <a:xfrm>
            <a:off x="5849113" y="2444354"/>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999" name="Line 958"/>
          <p:cNvSpPr>
            <a:spLocks noChangeShapeType="1"/>
          </p:cNvSpPr>
          <p:nvPr/>
        </p:nvSpPr>
        <p:spPr bwMode="auto">
          <a:xfrm>
            <a:off x="5914597" y="2447925"/>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00" name="Line 959"/>
          <p:cNvSpPr>
            <a:spLocks noChangeShapeType="1"/>
          </p:cNvSpPr>
          <p:nvPr/>
        </p:nvSpPr>
        <p:spPr bwMode="auto">
          <a:xfrm>
            <a:off x="5881261" y="2482454"/>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01" name="Line 960"/>
          <p:cNvSpPr>
            <a:spLocks noChangeShapeType="1"/>
          </p:cNvSpPr>
          <p:nvPr/>
        </p:nvSpPr>
        <p:spPr bwMode="auto">
          <a:xfrm>
            <a:off x="5956268" y="2470549"/>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02" name="Line 961"/>
          <p:cNvSpPr>
            <a:spLocks noChangeShapeType="1"/>
          </p:cNvSpPr>
          <p:nvPr/>
        </p:nvSpPr>
        <p:spPr bwMode="auto">
          <a:xfrm>
            <a:off x="5922931" y="2505075"/>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03" name="Line 962"/>
          <p:cNvSpPr>
            <a:spLocks noChangeShapeType="1"/>
          </p:cNvSpPr>
          <p:nvPr/>
        </p:nvSpPr>
        <p:spPr bwMode="auto">
          <a:xfrm>
            <a:off x="5988416" y="2470549"/>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04" name="Line 963"/>
          <p:cNvSpPr>
            <a:spLocks noChangeShapeType="1"/>
          </p:cNvSpPr>
          <p:nvPr/>
        </p:nvSpPr>
        <p:spPr bwMode="auto">
          <a:xfrm>
            <a:off x="5953888" y="250507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05" name="Line 964"/>
          <p:cNvSpPr>
            <a:spLocks noChangeShapeType="1"/>
          </p:cNvSpPr>
          <p:nvPr/>
        </p:nvSpPr>
        <p:spPr bwMode="auto">
          <a:xfrm>
            <a:off x="6019372" y="2470549"/>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06" name="Line 965"/>
          <p:cNvSpPr>
            <a:spLocks noChangeShapeType="1"/>
          </p:cNvSpPr>
          <p:nvPr/>
        </p:nvSpPr>
        <p:spPr bwMode="auto">
          <a:xfrm>
            <a:off x="5986035" y="2505075"/>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07" name="Line 966"/>
          <p:cNvSpPr>
            <a:spLocks noChangeShapeType="1"/>
          </p:cNvSpPr>
          <p:nvPr/>
        </p:nvSpPr>
        <p:spPr bwMode="auto">
          <a:xfrm>
            <a:off x="6040803" y="2470549"/>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08" name="Line 967"/>
          <p:cNvSpPr>
            <a:spLocks noChangeShapeType="1"/>
          </p:cNvSpPr>
          <p:nvPr/>
        </p:nvSpPr>
        <p:spPr bwMode="auto">
          <a:xfrm>
            <a:off x="6006275" y="250507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09" name="Line 968"/>
          <p:cNvSpPr>
            <a:spLocks noChangeShapeType="1"/>
          </p:cNvSpPr>
          <p:nvPr/>
        </p:nvSpPr>
        <p:spPr bwMode="auto">
          <a:xfrm>
            <a:off x="6062234" y="249317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10" name="Line 969"/>
          <p:cNvSpPr>
            <a:spLocks noChangeShapeType="1"/>
          </p:cNvSpPr>
          <p:nvPr/>
        </p:nvSpPr>
        <p:spPr bwMode="auto">
          <a:xfrm>
            <a:off x="6027707" y="2527697"/>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11" name="Line 970"/>
          <p:cNvSpPr>
            <a:spLocks noChangeShapeType="1"/>
          </p:cNvSpPr>
          <p:nvPr/>
        </p:nvSpPr>
        <p:spPr bwMode="auto">
          <a:xfrm>
            <a:off x="6065806" y="249317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12" name="Line 971"/>
          <p:cNvSpPr>
            <a:spLocks noChangeShapeType="1"/>
          </p:cNvSpPr>
          <p:nvPr/>
        </p:nvSpPr>
        <p:spPr bwMode="auto">
          <a:xfrm>
            <a:off x="6032470" y="2527697"/>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13" name="Line 972"/>
          <p:cNvSpPr>
            <a:spLocks noChangeShapeType="1"/>
          </p:cNvSpPr>
          <p:nvPr/>
        </p:nvSpPr>
        <p:spPr bwMode="auto">
          <a:xfrm>
            <a:off x="6071759" y="249317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14" name="Line 973"/>
          <p:cNvSpPr>
            <a:spLocks noChangeShapeType="1"/>
          </p:cNvSpPr>
          <p:nvPr/>
        </p:nvSpPr>
        <p:spPr bwMode="auto">
          <a:xfrm>
            <a:off x="6037232" y="2527697"/>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15" name="Line 974"/>
          <p:cNvSpPr>
            <a:spLocks noChangeShapeType="1"/>
          </p:cNvSpPr>
          <p:nvPr/>
        </p:nvSpPr>
        <p:spPr bwMode="auto">
          <a:xfrm>
            <a:off x="6093191" y="249317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16" name="Line 975"/>
          <p:cNvSpPr>
            <a:spLocks noChangeShapeType="1"/>
          </p:cNvSpPr>
          <p:nvPr/>
        </p:nvSpPr>
        <p:spPr bwMode="auto">
          <a:xfrm>
            <a:off x="6058663" y="2527697"/>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17" name="Line 976"/>
          <p:cNvSpPr>
            <a:spLocks noChangeShapeType="1"/>
          </p:cNvSpPr>
          <p:nvPr/>
        </p:nvSpPr>
        <p:spPr bwMode="auto">
          <a:xfrm>
            <a:off x="6097953" y="249317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18" name="Line 977"/>
          <p:cNvSpPr>
            <a:spLocks noChangeShapeType="1"/>
          </p:cNvSpPr>
          <p:nvPr/>
        </p:nvSpPr>
        <p:spPr bwMode="auto">
          <a:xfrm>
            <a:off x="6063425" y="2527697"/>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19" name="Line 978"/>
          <p:cNvSpPr>
            <a:spLocks noChangeShapeType="1"/>
          </p:cNvSpPr>
          <p:nvPr/>
        </p:nvSpPr>
        <p:spPr bwMode="auto">
          <a:xfrm>
            <a:off x="6103906" y="249317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20" name="Line 979"/>
          <p:cNvSpPr>
            <a:spLocks noChangeShapeType="1"/>
          </p:cNvSpPr>
          <p:nvPr/>
        </p:nvSpPr>
        <p:spPr bwMode="auto">
          <a:xfrm>
            <a:off x="6069379" y="2527697"/>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21" name="Line 980"/>
          <p:cNvSpPr>
            <a:spLocks noChangeShapeType="1"/>
          </p:cNvSpPr>
          <p:nvPr/>
        </p:nvSpPr>
        <p:spPr bwMode="auto">
          <a:xfrm>
            <a:off x="6124147" y="249317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22" name="Line 981"/>
          <p:cNvSpPr>
            <a:spLocks noChangeShapeType="1"/>
          </p:cNvSpPr>
          <p:nvPr/>
        </p:nvSpPr>
        <p:spPr bwMode="auto">
          <a:xfrm>
            <a:off x="6089620" y="2527697"/>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23" name="Line 982"/>
          <p:cNvSpPr>
            <a:spLocks noChangeShapeType="1"/>
          </p:cNvSpPr>
          <p:nvPr/>
        </p:nvSpPr>
        <p:spPr bwMode="auto">
          <a:xfrm>
            <a:off x="6134862" y="252174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24" name="Line 983"/>
          <p:cNvSpPr>
            <a:spLocks noChangeShapeType="1"/>
          </p:cNvSpPr>
          <p:nvPr/>
        </p:nvSpPr>
        <p:spPr bwMode="auto">
          <a:xfrm>
            <a:off x="6100335" y="2556272"/>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25" name="Line 984"/>
          <p:cNvSpPr>
            <a:spLocks noChangeShapeType="1"/>
          </p:cNvSpPr>
          <p:nvPr/>
        </p:nvSpPr>
        <p:spPr bwMode="auto">
          <a:xfrm>
            <a:off x="6142006" y="252174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26" name="Line 985"/>
          <p:cNvSpPr>
            <a:spLocks noChangeShapeType="1"/>
          </p:cNvSpPr>
          <p:nvPr/>
        </p:nvSpPr>
        <p:spPr bwMode="auto">
          <a:xfrm>
            <a:off x="6108669" y="2556272"/>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27" name="Line 986"/>
          <p:cNvSpPr>
            <a:spLocks noChangeShapeType="1"/>
          </p:cNvSpPr>
          <p:nvPr/>
        </p:nvSpPr>
        <p:spPr bwMode="auto">
          <a:xfrm>
            <a:off x="6150341" y="252174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28" name="Line 987"/>
          <p:cNvSpPr>
            <a:spLocks noChangeShapeType="1"/>
          </p:cNvSpPr>
          <p:nvPr/>
        </p:nvSpPr>
        <p:spPr bwMode="auto">
          <a:xfrm>
            <a:off x="6114623" y="2556272"/>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29" name="Line 988"/>
          <p:cNvSpPr>
            <a:spLocks noChangeShapeType="1"/>
          </p:cNvSpPr>
          <p:nvPr/>
        </p:nvSpPr>
        <p:spPr bwMode="auto">
          <a:xfrm>
            <a:off x="6157484" y="252174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30" name="Line 989"/>
          <p:cNvSpPr>
            <a:spLocks noChangeShapeType="1"/>
          </p:cNvSpPr>
          <p:nvPr/>
        </p:nvSpPr>
        <p:spPr bwMode="auto">
          <a:xfrm>
            <a:off x="6122956" y="2556272"/>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31" name="Line 990"/>
          <p:cNvSpPr>
            <a:spLocks noChangeShapeType="1"/>
          </p:cNvSpPr>
          <p:nvPr/>
        </p:nvSpPr>
        <p:spPr bwMode="auto">
          <a:xfrm>
            <a:off x="6197966" y="252174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32" name="Line 991"/>
          <p:cNvSpPr>
            <a:spLocks noChangeShapeType="1"/>
          </p:cNvSpPr>
          <p:nvPr/>
        </p:nvSpPr>
        <p:spPr bwMode="auto">
          <a:xfrm>
            <a:off x="6163437" y="2556272"/>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33" name="Line 992"/>
          <p:cNvSpPr>
            <a:spLocks noChangeShapeType="1"/>
          </p:cNvSpPr>
          <p:nvPr/>
        </p:nvSpPr>
        <p:spPr bwMode="auto">
          <a:xfrm>
            <a:off x="6205109" y="252174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34" name="Line 993"/>
          <p:cNvSpPr>
            <a:spLocks noChangeShapeType="1"/>
          </p:cNvSpPr>
          <p:nvPr/>
        </p:nvSpPr>
        <p:spPr bwMode="auto">
          <a:xfrm>
            <a:off x="6171773" y="2556272"/>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35" name="Line 994"/>
          <p:cNvSpPr>
            <a:spLocks noChangeShapeType="1"/>
          </p:cNvSpPr>
          <p:nvPr/>
        </p:nvSpPr>
        <p:spPr bwMode="auto">
          <a:xfrm>
            <a:off x="6209872" y="252174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36" name="Line 995"/>
          <p:cNvSpPr>
            <a:spLocks noChangeShapeType="1"/>
          </p:cNvSpPr>
          <p:nvPr/>
        </p:nvSpPr>
        <p:spPr bwMode="auto">
          <a:xfrm>
            <a:off x="6177725" y="2556272"/>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37" name="Line 996"/>
          <p:cNvSpPr>
            <a:spLocks noChangeShapeType="1"/>
          </p:cNvSpPr>
          <p:nvPr/>
        </p:nvSpPr>
        <p:spPr bwMode="auto">
          <a:xfrm>
            <a:off x="6218206" y="252174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38" name="Line 997"/>
          <p:cNvSpPr>
            <a:spLocks noChangeShapeType="1"/>
          </p:cNvSpPr>
          <p:nvPr/>
        </p:nvSpPr>
        <p:spPr bwMode="auto">
          <a:xfrm>
            <a:off x="6183679" y="2556272"/>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39" name="Line 998"/>
          <p:cNvSpPr>
            <a:spLocks noChangeShapeType="1"/>
          </p:cNvSpPr>
          <p:nvPr/>
        </p:nvSpPr>
        <p:spPr bwMode="auto">
          <a:xfrm>
            <a:off x="6259878" y="252174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40" name="Line 999"/>
          <p:cNvSpPr>
            <a:spLocks noChangeShapeType="1"/>
          </p:cNvSpPr>
          <p:nvPr/>
        </p:nvSpPr>
        <p:spPr bwMode="auto">
          <a:xfrm>
            <a:off x="6225351" y="2556272"/>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41" name="Line 1000"/>
          <p:cNvSpPr>
            <a:spLocks noChangeShapeType="1"/>
          </p:cNvSpPr>
          <p:nvPr/>
        </p:nvSpPr>
        <p:spPr bwMode="auto">
          <a:xfrm>
            <a:off x="6265831" y="252174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42" name="Line 1001"/>
          <p:cNvSpPr>
            <a:spLocks noChangeShapeType="1"/>
          </p:cNvSpPr>
          <p:nvPr/>
        </p:nvSpPr>
        <p:spPr bwMode="auto">
          <a:xfrm>
            <a:off x="6231304" y="2556272"/>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43" name="Line 1002"/>
          <p:cNvSpPr>
            <a:spLocks noChangeShapeType="1"/>
          </p:cNvSpPr>
          <p:nvPr/>
        </p:nvSpPr>
        <p:spPr bwMode="auto">
          <a:xfrm>
            <a:off x="6270593" y="252174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44" name="Line 1003"/>
          <p:cNvSpPr>
            <a:spLocks noChangeShapeType="1"/>
          </p:cNvSpPr>
          <p:nvPr/>
        </p:nvSpPr>
        <p:spPr bwMode="auto">
          <a:xfrm>
            <a:off x="6236067" y="2556272"/>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45" name="Line 1004"/>
          <p:cNvSpPr>
            <a:spLocks noChangeShapeType="1"/>
          </p:cNvSpPr>
          <p:nvPr/>
        </p:nvSpPr>
        <p:spPr bwMode="auto">
          <a:xfrm>
            <a:off x="6301550" y="252174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46" name="Line 1005"/>
          <p:cNvSpPr>
            <a:spLocks noChangeShapeType="1"/>
          </p:cNvSpPr>
          <p:nvPr/>
        </p:nvSpPr>
        <p:spPr bwMode="auto">
          <a:xfrm>
            <a:off x="6267022" y="2556272"/>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47" name="Line 1006"/>
          <p:cNvSpPr>
            <a:spLocks noChangeShapeType="1"/>
          </p:cNvSpPr>
          <p:nvPr/>
        </p:nvSpPr>
        <p:spPr bwMode="auto">
          <a:xfrm>
            <a:off x="6332506" y="2521746"/>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48" name="Line 1007"/>
          <p:cNvSpPr>
            <a:spLocks noChangeShapeType="1"/>
          </p:cNvSpPr>
          <p:nvPr/>
        </p:nvSpPr>
        <p:spPr bwMode="auto">
          <a:xfrm>
            <a:off x="6299168" y="2556272"/>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49" name="Line 1008"/>
          <p:cNvSpPr>
            <a:spLocks noChangeShapeType="1"/>
          </p:cNvSpPr>
          <p:nvPr/>
        </p:nvSpPr>
        <p:spPr bwMode="auto">
          <a:xfrm>
            <a:off x="6364653" y="258842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50" name="Line 1009"/>
          <p:cNvSpPr>
            <a:spLocks noChangeShapeType="1"/>
          </p:cNvSpPr>
          <p:nvPr/>
        </p:nvSpPr>
        <p:spPr bwMode="auto">
          <a:xfrm>
            <a:off x="6330126" y="2621756"/>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51" name="Line 1011"/>
          <p:cNvSpPr>
            <a:spLocks noChangeShapeType="1"/>
          </p:cNvSpPr>
          <p:nvPr/>
        </p:nvSpPr>
        <p:spPr bwMode="auto">
          <a:xfrm>
            <a:off x="6386084" y="258842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52" name="Line 1012"/>
          <p:cNvSpPr>
            <a:spLocks noChangeShapeType="1"/>
          </p:cNvSpPr>
          <p:nvPr/>
        </p:nvSpPr>
        <p:spPr bwMode="auto">
          <a:xfrm>
            <a:off x="6351557" y="2621756"/>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53" name="Line 1013"/>
          <p:cNvSpPr>
            <a:spLocks noChangeShapeType="1"/>
          </p:cNvSpPr>
          <p:nvPr/>
        </p:nvSpPr>
        <p:spPr bwMode="auto">
          <a:xfrm>
            <a:off x="6390847" y="258842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54" name="Line 1014"/>
          <p:cNvSpPr>
            <a:spLocks noChangeShapeType="1"/>
          </p:cNvSpPr>
          <p:nvPr/>
        </p:nvSpPr>
        <p:spPr bwMode="auto">
          <a:xfrm>
            <a:off x="6356319" y="2621756"/>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55" name="Line 1015"/>
          <p:cNvSpPr>
            <a:spLocks noChangeShapeType="1"/>
          </p:cNvSpPr>
          <p:nvPr/>
        </p:nvSpPr>
        <p:spPr bwMode="auto">
          <a:xfrm>
            <a:off x="6395609" y="258842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56" name="Line 1016"/>
          <p:cNvSpPr>
            <a:spLocks noChangeShapeType="1"/>
          </p:cNvSpPr>
          <p:nvPr/>
        </p:nvSpPr>
        <p:spPr bwMode="auto">
          <a:xfrm>
            <a:off x="6362273" y="2621756"/>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57" name="Line 1017"/>
          <p:cNvSpPr>
            <a:spLocks noChangeShapeType="1"/>
          </p:cNvSpPr>
          <p:nvPr/>
        </p:nvSpPr>
        <p:spPr bwMode="auto">
          <a:xfrm>
            <a:off x="6458712" y="258842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58" name="Line 1018"/>
          <p:cNvSpPr>
            <a:spLocks noChangeShapeType="1"/>
          </p:cNvSpPr>
          <p:nvPr/>
        </p:nvSpPr>
        <p:spPr bwMode="auto">
          <a:xfrm>
            <a:off x="6424186" y="2621756"/>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59" name="Line 1019"/>
          <p:cNvSpPr>
            <a:spLocks noChangeShapeType="1"/>
          </p:cNvSpPr>
          <p:nvPr/>
        </p:nvSpPr>
        <p:spPr bwMode="auto">
          <a:xfrm>
            <a:off x="6531341" y="2621758"/>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60" name="Line 1020"/>
          <p:cNvSpPr>
            <a:spLocks noChangeShapeType="1"/>
          </p:cNvSpPr>
          <p:nvPr/>
        </p:nvSpPr>
        <p:spPr bwMode="auto">
          <a:xfrm>
            <a:off x="6498004" y="2656285"/>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61" name="Line 1021"/>
          <p:cNvSpPr>
            <a:spLocks noChangeShapeType="1"/>
          </p:cNvSpPr>
          <p:nvPr/>
        </p:nvSpPr>
        <p:spPr bwMode="auto">
          <a:xfrm>
            <a:off x="6594443" y="2621758"/>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62" name="Line 1022"/>
          <p:cNvSpPr>
            <a:spLocks noChangeShapeType="1"/>
          </p:cNvSpPr>
          <p:nvPr/>
        </p:nvSpPr>
        <p:spPr bwMode="auto">
          <a:xfrm>
            <a:off x="6559917" y="265628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63" name="Line 1023"/>
          <p:cNvSpPr>
            <a:spLocks noChangeShapeType="1"/>
          </p:cNvSpPr>
          <p:nvPr/>
        </p:nvSpPr>
        <p:spPr bwMode="auto">
          <a:xfrm>
            <a:off x="6677787" y="2671765"/>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64" name="Line 1024"/>
          <p:cNvSpPr>
            <a:spLocks noChangeShapeType="1"/>
          </p:cNvSpPr>
          <p:nvPr/>
        </p:nvSpPr>
        <p:spPr bwMode="auto">
          <a:xfrm>
            <a:off x="6643260" y="2706291"/>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65" name="Line 1025"/>
          <p:cNvSpPr>
            <a:spLocks noChangeShapeType="1"/>
          </p:cNvSpPr>
          <p:nvPr/>
        </p:nvSpPr>
        <p:spPr bwMode="auto">
          <a:xfrm>
            <a:off x="6699218" y="2671765"/>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66" name="Line 1026"/>
          <p:cNvSpPr>
            <a:spLocks noChangeShapeType="1"/>
          </p:cNvSpPr>
          <p:nvPr/>
        </p:nvSpPr>
        <p:spPr bwMode="auto">
          <a:xfrm>
            <a:off x="6664692" y="2706291"/>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67" name="Line 1027"/>
          <p:cNvSpPr>
            <a:spLocks noChangeShapeType="1"/>
          </p:cNvSpPr>
          <p:nvPr/>
        </p:nvSpPr>
        <p:spPr bwMode="auto">
          <a:xfrm>
            <a:off x="6750416" y="2671765"/>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68" name="Line 1028"/>
          <p:cNvSpPr>
            <a:spLocks noChangeShapeType="1"/>
          </p:cNvSpPr>
          <p:nvPr/>
        </p:nvSpPr>
        <p:spPr bwMode="auto">
          <a:xfrm>
            <a:off x="6717079" y="2706291"/>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69" name="Line 1029"/>
          <p:cNvSpPr>
            <a:spLocks noChangeShapeType="1"/>
          </p:cNvSpPr>
          <p:nvPr/>
        </p:nvSpPr>
        <p:spPr bwMode="auto">
          <a:xfrm>
            <a:off x="6782562" y="2671765"/>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70" name="Line 1030"/>
          <p:cNvSpPr>
            <a:spLocks noChangeShapeType="1"/>
          </p:cNvSpPr>
          <p:nvPr/>
        </p:nvSpPr>
        <p:spPr bwMode="auto">
          <a:xfrm>
            <a:off x="6749225" y="2706291"/>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71" name="Line 1031"/>
          <p:cNvSpPr>
            <a:spLocks noChangeShapeType="1"/>
          </p:cNvSpPr>
          <p:nvPr/>
        </p:nvSpPr>
        <p:spPr bwMode="auto">
          <a:xfrm>
            <a:off x="6813518" y="2671765"/>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72" name="Line 1032"/>
          <p:cNvSpPr>
            <a:spLocks noChangeShapeType="1"/>
          </p:cNvSpPr>
          <p:nvPr/>
        </p:nvSpPr>
        <p:spPr bwMode="auto">
          <a:xfrm>
            <a:off x="6780181" y="2706291"/>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73" name="Line 1033"/>
          <p:cNvSpPr>
            <a:spLocks noChangeShapeType="1"/>
          </p:cNvSpPr>
          <p:nvPr/>
        </p:nvSpPr>
        <p:spPr bwMode="auto">
          <a:xfrm>
            <a:off x="6834950" y="2671765"/>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74" name="Line 1034"/>
          <p:cNvSpPr>
            <a:spLocks noChangeShapeType="1"/>
          </p:cNvSpPr>
          <p:nvPr/>
        </p:nvSpPr>
        <p:spPr bwMode="auto">
          <a:xfrm>
            <a:off x="6800423" y="2706291"/>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75" name="Line 1035"/>
          <p:cNvSpPr>
            <a:spLocks noChangeShapeType="1"/>
          </p:cNvSpPr>
          <p:nvPr/>
        </p:nvSpPr>
        <p:spPr bwMode="auto">
          <a:xfrm>
            <a:off x="6840903" y="2671765"/>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76" name="Line 1036"/>
          <p:cNvSpPr>
            <a:spLocks noChangeShapeType="1"/>
          </p:cNvSpPr>
          <p:nvPr/>
        </p:nvSpPr>
        <p:spPr bwMode="auto">
          <a:xfrm>
            <a:off x="6806375" y="2706291"/>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77" name="Line 1037"/>
          <p:cNvSpPr>
            <a:spLocks noChangeShapeType="1"/>
          </p:cNvSpPr>
          <p:nvPr/>
        </p:nvSpPr>
        <p:spPr bwMode="auto">
          <a:xfrm>
            <a:off x="6844475" y="2671765"/>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78" name="Line 1038"/>
          <p:cNvSpPr>
            <a:spLocks noChangeShapeType="1"/>
          </p:cNvSpPr>
          <p:nvPr/>
        </p:nvSpPr>
        <p:spPr bwMode="auto">
          <a:xfrm>
            <a:off x="6812329" y="2706291"/>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79" name="Line 1039"/>
          <p:cNvSpPr>
            <a:spLocks noChangeShapeType="1"/>
          </p:cNvSpPr>
          <p:nvPr/>
        </p:nvSpPr>
        <p:spPr bwMode="auto">
          <a:xfrm>
            <a:off x="6898053" y="2671765"/>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80" name="Line 1040"/>
          <p:cNvSpPr>
            <a:spLocks noChangeShapeType="1"/>
          </p:cNvSpPr>
          <p:nvPr/>
        </p:nvSpPr>
        <p:spPr bwMode="auto">
          <a:xfrm>
            <a:off x="6863525" y="2706291"/>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81" name="Line 1041"/>
          <p:cNvSpPr>
            <a:spLocks noChangeShapeType="1"/>
          </p:cNvSpPr>
          <p:nvPr/>
        </p:nvSpPr>
        <p:spPr bwMode="auto">
          <a:xfrm>
            <a:off x="6902816" y="2671765"/>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82" name="Line 1042"/>
          <p:cNvSpPr>
            <a:spLocks noChangeShapeType="1"/>
          </p:cNvSpPr>
          <p:nvPr/>
        </p:nvSpPr>
        <p:spPr bwMode="auto">
          <a:xfrm>
            <a:off x="6868288" y="2706291"/>
            <a:ext cx="6786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83" name="Line 1043"/>
          <p:cNvSpPr>
            <a:spLocks noChangeShapeType="1"/>
          </p:cNvSpPr>
          <p:nvPr/>
        </p:nvSpPr>
        <p:spPr bwMode="auto">
          <a:xfrm>
            <a:off x="6907578" y="2671765"/>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84" name="Line 1044"/>
          <p:cNvSpPr>
            <a:spLocks noChangeShapeType="1"/>
          </p:cNvSpPr>
          <p:nvPr/>
        </p:nvSpPr>
        <p:spPr bwMode="auto">
          <a:xfrm>
            <a:off x="6874242" y="2706291"/>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85" name="Line 1045"/>
          <p:cNvSpPr>
            <a:spLocks noChangeShapeType="1"/>
          </p:cNvSpPr>
          <p:nvPr/>
        </p:nvSpPr>
        <p:spPr bwMode="auto">
          <a:xfrm>
            <a:off x="7032593" y="2933702"/>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86" name="Line 1046"/>
          <p:cNvSpPr>
            <a:spLocks noChangeShapeType="1"/>
          </p:cNvSpPr>
          <p:nvPr/>
        </p:nvSpPr>
        <p:spPr bwMode="auto">
          <a:xfrm>
            <a:off x="6999257" y="296703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87" name="Line 1047"/>
          <p:cNvSpPr>
            <a:spLocks noChangeShapeType="1"/>
          </p:cNvSpPr>
          <p:nvPr/>
        </p:nvSpPr>
        <p:spPr bwMode="auto">
          <a:xfrm>
            <a:off x="7038547" y="2933702"/>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88" name="Line 1048"/>
          <p:cNvSpPr>
            <a:spLocks noChangeShapeType="1"/>
          </p:cNvSpPr>
          <p:nvPr/>
        </p:nvSpPr>
        <p:spPr bwMode="auto">
          <a:xfrm>
            <a:off x="7004020" y="296703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89" name="Line 1049"/>
          <p:cNvSpPr>
            <a:spLocks noChangeShapeType="1"/>
          </p:cNvSpPr>
          <p:nvPr/>
        </p:nvSpPr>
        <p:spPr bwMode="auto">
          <a:xfrm>
            <a:off x="7044500" y="2933702"/>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90" name="Line 1050"/>
          <p:cNvSpPr>
            <a:spLocks noChangeShapeType="1"/>
          </p:cNvSpPr>
          <p:nvPr/>
        </p:nvSpPr>
        <p:spPr bwMode="auto">
          <a:xfrm>
            <a:off x="7009972" y="2967038"/>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91" name="Line 1051"/>
          <p:cNvSpPr>
            <a:spLocks noChangeShapeType="1"/>
          </p:cNvSpPr>
          <p:nvPr/>
        </p:nvSpPr>
        <p:spPr bwMode="auto">
          <a:xfrm>
            <a:off x="7086172" y="2933702"/>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92" name="Line 1052"/>
          <p:cNvSpPr>
            <a:spLocks noChangeShapeType="1"/>
          </p:cNvSpPr>
          <p:nvPr/>
        </p:nvSpPr>
        <p:spPr bwMode="auto">
          <a:xfrm>
            <a:off x="7051644" y="296703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93" name="Line 1053"/>
          <p:cNvSpPr>
            <a:spLocks noChangeShapeType="1"/>
          </p:cNvSpPr>
          <p:nvPr/>
        </p:nvSpPr>
        <p:spPr bwMode="auto">
          <a:xfrm>
            <a:off x="7158800" y="2933702"/>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94" name="Line 1054"/>
          <p:cNvSpPr>
            <a:spLocks noChangeShapeType="1"/>
          </p:cNvSpPr>
          <p:nvPr/>
        </p:nvSpPr>
        <p:spPr bwMode="auto">
          <a:xfrm>
            <a:off x="7124272" y="296703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95" name="Line 1055"/>
          <p:cNvSpPr>
            <a:spLocks noChangeShapeType="1"/>
          </p:cNvSpPr>
          <p:nvPr/>
        </p:nvSpPr>
        <p:spPr bwMode="auto">
          <a:xfrm>
            <a:off x="7211187" y="2933702"/>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96" name="Line 1056"/>
          <p:cNvSpPr>
            <a:spLocks noChangeShapeType="1"/>
          </p:cNvSpPr>
          <p:nvPr/>
        </p:nvSpPr>
        <p:spPr bwMode="auto">
          <a:xfrm>
            <a:off x="7176660" y="2967038"/>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97" name="Line 1057"/>
          <p:cNvSpPr>
            <a:spLocks noChangeShapeType="1"/>
          </p:cNvSpPr>
          <p:nvPr/>
        </p:nvSpPr>
        <p:spPr bwMode="auto">
          <a:xfrm>
            <a:off x="6876622" y="2671765"/>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98" name="Line 1058"/>
          <p:cNvSpPr>
            <a:spLocks noChangeShapeType="1"/>
          </p:cNvSpPr>
          <p:nvPr/>
        </p:nvSpPr>
        <p:spPr bwMode="auto">
          <a:xfrm>
            <a:off x="6842094" y="2706291"/>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099" name="Line 1059"/>
          <p:cNvSpPr>
            <a:spLocks noChangeShapeType="1"/>
          </p:cNvSpPr>
          <p:nvPr/>
        </p:nvSpPr>
        <p:spPr bwMode="auto">
          <a:xfrm>
            <a:off x="6970681" y="2750344"/>
            <a:ext cx="0" cy="6786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00" name="Line 1060"/>
          <p:cNvSpPr>
            <a:spLocks noChangeShapeType="1"/>
          </p:cNvSpPr>
          <p:nvPr/>
        </p:nvSpPr>
        <p:spPr bwMode="auto">
          <a:xfrm>
            <a:off x="6936154" y="2784872"/>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01" name="Line 1061"/>
          <p:cNvSpPr>
            <a:spLocks noChangeShapeType="1"/>
          </p:cNvSpPr>
          <p:nvPr/>
        </p:nvSpPr>
        <p:spPr bwMode="auto">
          <a:xfrm>
            <a:off x="6992112" y="295513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02" name="Line 1062"/>
          <p:cNvSpPr>
            <a:spLocks noChangeShapeType="1"/>
          </p:cNvSpPr>
          <p:nvPr/>
        </p:nvSpPr>
        <p:spPr bwMode="auto">
          <a:xfrm>
            <a:off x="6957585" y="2989660"/>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03" name="Line 1063"/>
          <p:cNvSpPr>
            <a:spLocks noChangeShapeType="1"/>
          </p:cNvSpPr>
          <p:nvPr/>
        </p:nvSpPr>
        <p:spPr bwMode="auto">
          <a:xfrm>
            <a:off x="7117128" y="295513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04" name="Line 1064"/>
          <p:cNvSpPr>
            <a:spLocks noChangeShapeType="1"/>
          </p:cNvSpPr>
          <p:nvPr/>
        </p:nvSpPr>
        <p:spPr bwMode="auto">
          <a:xfrm>
            <a:off x="7082601" y="2989660"/>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05" name="Line 1065"/>
          <p:cNvSpPr>
            <a:spLocks noChangeShapeType="1"/>
          </p:cNvSpPr>
          <p:nvPr/>
        </p:nvSpPr>
        <p:spPr bwMode="auto">
          <a:xfrm>
            <a:off x="7221903" y="295513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06" name="Line 1066"/>
          <p:cNvSpPr>
            <a:spLocks noChangeShapeType="1"/>
          </p:cNvSpPr>
          <p:nvPr/>
        </p:nvSpPr>
        <p:spPr bwMode="auto">
          <a:xfrm>
            <a:off x="7187375" y="2989660"/>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07" name="Line 1067"/>
          <p:cNvSpPr>
            <a:spLocks noChangeShapeType="1"/>
          </p:cNvSpPr>
          <p:nvPr/>
        </p:nvSpPr>
        <p:spPr bwMode="auto">
          <a:xfrm>
            <a:off x="6562297" y="2621758"/>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08" name="Line 1068"/>
          <p:cNvSpPr>
            <a:spLocks noChangeShapeType="1"/>
          </p:cNvSpPr>
          <p:nvPr/>
        </p:nvSpPr>
        <p:spPr bwMode="auto">
          <a:xfrm>
            <a:off x="6528960" y="2656285"/>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09" name="Line 1069"/>
          <p:cNvSpPr>
            <a:spLocks noChangeShapeType="1"/>
          </p:cNvSpPr>
          <p:nvPr/>
        </p:nvSpPr>
        <p:spPr bwMode="auto">
          <a:xfrm>
            <a:off x="6568250" y="2621758"/>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10" name="Line 1070"/>
          <p:cNvSpPr>
            <a:spLocks noChangeShapeType="1"/>
          </p:cNvSpPr>
          <p:nvPr/>
        </p:nvSpPr>
        <p:spPr bwMode="auto">
          <a:xfrm>
            <a:off x="6533723" y="265628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11" name="Line 1071"/>
          <p:cNvSpPr>
            <a:spLocks noChangeShapeType="1"/>
          </p:cNvSpPr>
          <p:nvPr/>
        </p:nvSpPr>
        <p:spPr bwMode="auto">
          <a:xfrm>
            <a:off x="6574203" y="2621758"/>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12" name="Line 1072"/>
          <p:cNvSpPr>
            <a:spLocks noChangeShapeType="1"/>
          </p:cNvSpPr>
          <p:nvPr/>
        </p:nvSpPr>
        <p:spPr bwMode="auto">
          <a:xfrm>
            <a:off x="6539676" y="2656285"/>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13" name="Line 1073"/>
          <p:cNvSpPr>
            <a:spLocks noChangeShapeType="1"/>
          </p:cNvSpPr>
          <p:nvPr/>
        </p:nvSpPr>
        <p:spPr bwMode="auto">
          <a:xfrm>
            <a:off x="6562297"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14" name="Line 1074"/>
          <p:cNvSpPr>
            <a:spLocks noChangeShapeType="1"/>
          </p:cNvSpPr>
          <p:nvPr/>
        </p:nvSpPr>
        <p:spPr bwMode="auto">
          <a:xfrm>
            <a:off x="6528960" y="2844404"/>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15" name="Line 1075"/>
          <p:cNvSpPr>
            <a:spLocks noChangeShapeType="1"/>
          </p:cNvSpPr>
          <p:nvPr/>
        </p:nvSpPr>
        <p:spPr bwMode="auto">
          <a:xfrm>
            <a:off x="6568250"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16" name="Line 1076"/>
          <p:cNvSpPr>
            <a:spLocks noChangeShapeType="1"/>
          </p:cNvSpPr>
          <p:nvPr/>
        </p:nvSpPr>
        <p:spPr bwMode="auto">
          <a:xfrm>
            <a:off x="6533723" y="28444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17" name="Line 1077"/>
          <p:cNvSpPr>
            <a:spLocks noChangeShapeType="1"/>
          </p:cNvSpPr>
          <p:nvPr/>
        </p:nvSpPr>
        <p:spPr bwMode="auto">
          <a:xfrm>
            <a:off x="6574203"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18" name="Line 1078"/>
          <p:cNvSpPr>
            <a:spLocks noChangeShapeType="1"/>
          </p:cNvSpPr>
          <p:nvPr/>
        </p:nvSpPr>
        <p:spPr bwMode="auto">
          <a:xfrm>
            <a:off x="6539676" y="28444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19" name="Line 1079"/>
          <p:cNvSpPr>
            <a:spLocks noChangeShapeType="1"/>
          </p:cNvSpPr>
          <p:nvPr/>
        </p:nvSpPr>
        <p:spPr bwMode="auto">
          <a:xfrm>
            <a:off x="6594443"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20" name="Line 1080"/>
          <p:cNvSpPr>
            <a:spLocks noChangeShapeType="1"/>
          </p:cNvSpPr>
          <p:nvPr/>
        </p:nvSpPr>
        <p:spPr bwMode="auto">
          <a:xfrm>
            <a:off x="6559917" y="28444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21" name="Line 1081"/>
          <p:cNvSpPr>
            <a:spLocks noChangeShapeType="1"/>
          </p:cNvSpPr>
          <p:nvPr/>
        </p:nvSpPr>
        <p:spPr bwMode="auto">
          <a:xfrm>
            <a:off x="6599206"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22" name="Line 1082"/>
          <p:cNvSpPr>
            <a:spLocks noChangeShapeType="1"/>
          </p:cNvSpPr>
          <p:nvPr/>
        </p:nvSpPr>
        <p:spPr bwMode="auto">
          <a:xfrm>
            <a:off x="6564679" y="28444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23" name="Line 1083"/>
          <p:cNvSpPr>
            <a:spLocks noChangeShapeType="1"/>
          </p:cNvSpPr>
          <p:nvPr/>
        </p:nvSpPr>
        <p:spPr bwMode="auto">
          <a:xfrm>
            <a:off x="6605159"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24" name="Line 1084"/>
          <p:cNvSpPr>
            <a:spLocks noChangeShapeType="1"/>
          </p:cNvSpPr>
          <p:nvPr/>
        </p:nvSpPr>
        <p:spPr bwMode="auto">
          <a:xfrm>
            <a:off x="6570632" y="28444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25" name="Line 1085"/>
          <p:cNvSpPr>
            <a:spLocks noChangeShapeType="1"/>
          </p:cNvSpPr>
          <p:nvPr/>
        </p:nvSpPr>
        <p:spPr bwMode="auto">
          <a:xfrm>
            <a:off x="6740891"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26" name="Line 1086"/>
          <p:cNvSpPr>
            <a:spLocks noChangeShapeType="1"/>
          </p:cNvSpPr>
          <p:nvPr/>
        </p:nvSpPr>
        <p:spPr bwMode="auto">
          <a:xfrm>
            <a:off x="6706363" y="28444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27" name="Line 1087"/>
          <p:cNvSpPr>
            <a:spLocks noChangeShapeType="1"/>
          </p:cNvSpPr>
          <p:nvPr/>
        </p:nvSpPr>
        <p:spPr bwMode="auto">
          <a:xfrm>
            <a:off x="6746843"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28" name="Line 1088"/>
          <p:cNvSpPr>
            <a:spLocks noChangeShapeType="1"/>
          </p:cNvSpPr>
          <p:nvPr/>
        </p:nvSpPr>
        <p:spPr bwMode="auto">
          <a:xfrm>
            <a:off x="6711126" y="28444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29" name="Line 1089"/>
          <p:cNvSpPr>
            <a:spLocks noChangeShapeType="1"/>
          </p:cNvSpPr>
          <p:nvPr/>
        </p:nvSpPr>
        <p:spPr bwMode="auto">
          <a:xfrm>
            <a:off x="6750416"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30" name="Line 1090"/>
          <p:cNvSpPr>
            <a:spLocks noChangeShapeType="1"/>
          </p:cNvSpPr>
          <p:nvPr/>
        </p:nvSpPr>
        <p:spPr bwMode="auto">
          <a:xfrm>
            <a:off x="6717079" y="2844404"/>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31" name="Line 1091"/>
          <p:cNvSpPr>
            <a:spLocks noChangeShapeType="1"/>
          </p:cNvSpPr>
          <p:nvPr/>
        </p:nvSpPr>
        <p:spPr bwMode="auto">
          <a:xfrm>
            <a:off x="6771847"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32" name="Line 1092"/>
          <p:cNvSpPr>
            <a:spLocks noChangeShapeType="1"/>
          </p:cNvSpPr>
          <p:nvPr/>
        </p:nvSpPr>
        <p:spPr bwMode="auto">
          <a:xfrm>
            <a:off x="6737319" y="28444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33" name="Line 1093"/>
          <p:cNvSpPr>
            <a:spLocks noChangeShapeType="1"/>
          </p:cNvSpPr>
          <p:nvPr/>
        </p:nvSpPr>
        <p:spPr bwMode="auto">
          <a:xfrm>
            <a:off x="6777800"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34" name="Line 1094"/>
          <p:cNvSpPr>
            <a:spLocks noChangeShapeType="1"/>
          </p:cNvSpPr>
          <p:nvPr/>
        </p:nvSpPr>
        <p:spPr bwMode="auto">
          <a:xfrm>
            <a:off x="6743273" y="2844404"/>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35" name="Line 1095"/>
          <p:cNvSpPr>
            <a:spLocks noChangeShapeType="1"/>
          </p:cNvSpPr>
          <p:nvPr/>
        </p:nvSpPr>
        <p:spPr bwMode="auto">
          <a:xfrm>
            <a:off x="6782562"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36" name="Line 1096"/>
          <p:cNvSpPr>
            <a:spLocks noChangeShapeType="1"/>
          </p:cNvSpPr>
          <p:nvPr/>
        </p:nvSpPr>
        <p:spPr bwMode="auto">
          <a:xfrm>
            <a:off x="6749225" y="2844404"/>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37" name="Line 1097"/>
          <p:cNvSpPr>
            <a:spLocks noChangeShapeType="1"/>
          </p:cNvSpPr>
          <p:nvPr/>
        </p:nvSpPr>
        <p:spPr bwMode="auto">
          <a:xfrm>
            <a:off x="6876622"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38" name="Line 1098"/>
          <p:cNvSpPr>
            <a:spLocks noChangeShapeType="1"/>
          </p:cNvSpPr>
          <p:nvPr/>
        </p:nvSpPr>
        <p:spPr bwMode="auto">
          <a:xfrm>
            <a:off x="6842094" y="28444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39" name="Line 1099"/>
          <p:cNvSpPr>
            <a:spLocks noChangeShapeType="1"/>
          </p:cNvSpPr>
          <p:nvPr/>
        </p:nvSpPr>
        <p:spPr bwMode="auto">
          <a:xfrm>
            <a:off x="6907578"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40" name="Line 1100"/>
          <p:cNvSpPr>
            <a:spLocks noChangeShapeType="1"/>
          </p:cNvSpPr>
          <p:nvPr/>
        </p:nvSpPr>
        <p:spPr bwMode="auto">
          <a:xfrm>
            <a:off x="6873051" y="2844404"/>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41" name="Line 1101"/>
          <p:cNvSpPr>
            <a:spLocks noChangeShapeType="1"/>
          </p:cNvSpPr>
          <p:nvPr/>
        </p:nvSpPr>
        <p:spPr bwMode="auto">
          <a:xfrm>
            <a:off x="6625400" y="2811067"/>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42" name="Line 1102"/>
          <p:cNvSpPr>
            <a:spLocks noChangeShapeType="1"/>
          </p:cNvSpPr>
          <p:nvPr/>
        </p:nvSpPr>
        <p:spPr bwMode="auto">
          <a:xfrm>
            <a:off x="6592062" y="2844404"/>
            <a:ext cx="6786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43" name="Line 1103"/>
          <p:cNvSpPr>
            <a:spLocks noChangeShapeType="1"/>
          </p:cNvSpPr>
          <p:nvPr/>
        </p:nvSpPr>
        <p:spPr bwMode="auto">
          <a:xfrm>
            <a:off x="3710750" y="1691881"/>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44" name="Line 1104"/>
          <p:cNvSpPr>
            <a:spLocks noChangeShapeType="1"/>
          </p:cNvSpPr>
          <p:nvPr/>
        </p:nvSpPr>
        <p:spPr bwMode="auto">
          <a:xfrm>
            <a:off x="3676222" y="1726406"/>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45" name="Line 1105"/>
          <p:cNvSpPr>
            <a:spLocks noChangeShapeType="1"/>
          </p:cNvSpPr>
          <p:nvPr/>
        </p:nvSpPr>
        <p:spPr bwMode="auto">
          <a:xfrm>
            <a:off x="3730991" y="1696643"/>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46" name="Line 1106"/>
          <p:cNvSpPr>
            <a:spLocks noChangeShapeType="1"/>
          </p:cNvSpPr>
          <p:nvPr/>
        </p:nvSpPr>
        <p:spPr bwMode="auto">
          <a:xfrm>
            <a:off x="3696463" y="1732360"/>
            <a:ext cx="69056"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47" name="Line 1107"/>
          <p:cNvSpPr>
            <a:spLocks noChangeShapeType="1"/>
          </p:cNvSpPr>
          <p:nvPr/>
        </p:nvSpPr>
        <p:spPr bwMode="auto">
          <a:xfrm>
            <a:off x="3735753" y="1696643"/>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48" name="Line 1108"/>
          <p:cNvSpPr>
            <a:spLocks noChangeShapeType="1"/>
          </p:cNvSpPr>
          <p:nvPr/>
        </p:nvSpPr>
        <p:spPr bwMode="auto">
          <a:xfrm>
            <a:off x="3702417" y="1732360"/>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49" name="Line 1109"/>
          <p:cNvSpPr>
            <a:spLocks noChangeShapeType="1"/>
          </p:cNvSpPr>
          <p:nvPr/>
        </p:nvSpPr>
        <p:spPr bwMode="auto">
          <a:xfrm>
            <a:off x="3741706" y="1696643"/>
            <a:ext cx="0" cy="69056"/>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50" name="Line 1110"/>
          <p:cNvSpPr>
            <a:spLocks noChangeShapeType="1"/>
          </p:cNvSpPr>
          <p:nvPr/>
        </p:nvSpPr>
        <p:spPr bwMode="auto">
          <a:xfrm>
            <a:off x="3707179" y="1732360"/>
            <a:ext cx="67865" cy="0"/>
          </a:xfrm>
          <a:prstGeom prst="line">
            <a:avLst/>
          </a:prstGeom>
          <a:solidFill>
            <a:schemeClr val="accent1"/>
          </a:solidFill>
          <a:ln w="9525" cap="flat" cmpd="sng" algn="ctr">
            <a:solidFill>
              <a:srgbClr val="006AB0"/>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51" name="Line 1111"/>
          <p:cNvSpPr>
            <a:spLocks noChangeShapeType="1"/>
          </p:cNvSpPr>
          <p:nvPr/>
        </p:nvSpPr>
        <p:spPr bwMode="auto">
          <a:xfrm>
            <a:off x="2477262" y="1373983"/>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52" name="Line 1112"/>
          <p:cNvSpPr>
            <a:spLocks noChangeShapeType="1"/>
          </p:cNvSpPr>
          <p:nvPr/>
        </p:nvSpPr>
        <p:spPr bwMode="auto">
          <a:xfrm>
            <a:off x="2442735" y="140731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53" name="Line 1113"/>
          <p:cNvSpPr>
            <a:spLocks noChangeShapeType="1"/>
          </p:cNvSpPr>
          <p:nvPr/>
        </p:nvSpPr>
        <p:spPr bwMode="auto">
          <a:xfrm>
            <a:off x="2508218" y="139065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54" name="Line 1114"/>
          <p:cNvSpPr>
            <a:spLocks noChangeShapeType="1"/>
          </p:cNvSpPr>
          <p:nvPr/>
        </p:nvSpPr>
        <p:spPr bwMode="auto">
          <a:xfrm>
            <a:off x="2473692" y="142517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55" name="Line 1115"/>
          <p:cNvSpPr>
            <a:spLocks noChangeShapeType="1"/>
          </p:cNvSpPr>
          <p:nvPr/>
        </p:nvSpPr>
        <p:spPr bwMode="auto">
          <a:xfrm>
            <a:off x="2515362" y="139065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56" name="Line 1116"/>
          <p:cNvSpPr>
            <a:spLocks noChangeShapeType="1"/>
          </p:cNvSpPr>
          <p:nvPr/>
        </p:nvSpPr>
        <p:spPr bwMode="auto">
          <a:xfrm>
            <a:off x="2480836" y="142517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57" name="Line 1117"/>
          <p:cNvSpPr>
            <a:spLocks noChangeShapeType="1"/>
          </p:cNvSpPr>
          <p:nvPr/>
        </p:nvSpPr>
        <p:spPr bwMode="auto">
          <a:xfrm>
            <a:off x="2523697" y="139065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58" name="Line 1118"/>
          <p:cNvSpPr>
            <a:spLocks noChangeShapeType="1"/>
          </p:cNvSpPr>
          <p:nvPr/>
        </p:nvSpPr>
        <p:spPr bwMode="auto">
          <a:xfrm>
            <a:off x="2489170" y="142517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59" name="Line 1119"/>
          <p:cNvSpPr>
            <a:spLocks noChangeShapeType="1"/>
          </p:cNvSpPr>
          <p:nvPr/>
        </p:nvSpPr>
        <p:spPr bwMode="auto">
          <a:xfrm>
            <a:off x="2530841" y="139065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60" name="Line 1120"/>
          <p:cNvSpPr>
            <a:spLocks noChangeShapeType="1"/>
          </p:cNvSpPr>
          <p:nvPr/>
        </p:nvSpPr>
        <p:spPr bwMode="auto">
          <a:xfrm>
            <a:off x="2497504" y="142517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61" name="Line 1121"/>
          <p:cNvSpPr>
            <a:spLocks noChangeShapeType="1"/>
          </p:cNvSpPr>
          <p:nvPr/>
        </p:nvSpPr>
        <p:spPr bwMode="auto">
          <a:xfrm>
            <a:off x="2539175" y="139065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62" name="Line 1122"/>
          <p:cNvSpPr>
            <a:spLocks noChangeShapeType="1"/>
          </p:cNvSpPr>
          <p:nvPr/>
        </p:nvSpPr>
        <p:spPr bwMode="auto">
          <a:xfrm>
            <a:off x="2507029" y="1425179"/>
            <a:ext cx="6786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63" name="Line 1123"/>
          <p:cNvSpPr>
            <a:spLocks noChangeShapeType="1"/>
          </p:cNvSpPr>
          <p:nvPr/>
        </p:nvSpPr>
        <p:spPr bwMode="auto">
          <a:xfrm>
            <a:off x="2580847" y="1390652"/>
            <a:ext cx="0" cy="69056"/>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64" name="Line 1124"/>
          <p:cNvSpPr>
            <a:spLocks noChangeShapeType="1"/>
          </p:cNvSpPr>
          <p:nvPr/>
        </p:nvSpPr>
        <p:spPr bwMode="auto">
          <a:xfrm>
            <a:off x="2546320" y="1425179"/>
            <a:ext cx="69056"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de-CH" sz="1350" dirty="0">
              <a:solidFill>
                <a:prstClr val="black"/>
              </a:solidFill>
            </a:endParaRPr>
          </a:p>
        </p:txBody>
      </p:sp>
      <p:sp>
        <p:nvSpPr>
          <p:cNvPr id="1165" name="TextBox 1225"/>
          <p:cNvSpPr txBox="1">
            <a:spLocks noChangeArrowheads="1"/>
          </p:cNvSpPr>
          <p:nvPr/>
        </p:nvSpPr>
        <p:spPr bwMode="auto">
          <a:xfrm>
            <a:off x="1880045" y="4051698"/>
            <a:ext cx="6572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050" b="1" dirty="0">
                <a:solidFill>
                  <a:srgbClr val="000000"/>
                </a:solidFill>
                <a:latin typeface="Imago" panose="02000500060000020004" pitchFamily="2" charset="0"/>
              </a:rPr>
              <a:t>0</a:t>
            </a:r>
          </a:p>
        </p:txBody>
      </p:sp>
      <p:sp>
        <p:nvSpPr>
          <p:cNvPr id="1166" name="TextBox 1226"/>
          <p:cNvSpPr txBox="1">
            <a:spLocks noChangeArrowheads="1"/>
          </p:cNvSpPr>
          <p:nvPr/>
        </p:nvSpPr>
        <p:spPr bwMode="auto">
          <a:xfrm>
            <a:off x="2177701" y="4051698"/>
            <a:ext cx="6572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050" b="1" dirty="0">
                <a:solidFill>
                  <a:srgbClr val="000000"/>
                </a:solidFill>
                <a:latin typeface="Imago" panose="02000500060000020004" pitchFamily="2" charset="0"/>
              </a:rPr>
              <a:t>2</a:t>
            </a:r>
          </a:p>
        </p:txBody>
      </p:sp>
      <p:sp>
        <p:nvSpPr>
          <p:cNvPr id="1167" name="TextBox 1227"/>
          <p:cNvSpPr txBox="1">
            <a:spLocks noChangeArrowheads="1"/>
          </p:cNvSpPr>
          <p:nvPr/>
        </p:nvSpPr>
        <p:spPr bwMode="auto">
          <a:xfrm>
            <a:off x="2474762" y="4051698"/>
            <a:ext cx="6572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050" b="1" dirty="0">
                <a:solidFill>
                  <a:srgbClr val="000000"/>
                </a:solidFill>
                <a:latin typeface="Imago" panose="02000500060000020004" pitchFamily="2" charset="0"/>
              </a:rPr>
              <a:t>4</a:t>
            </a:r>
          </a:p>
        </p:txBody>
      </p:sp>
      <p:sp>
        <p:nvSpPr>
          <p:cNvPr id="1168" name="TextBox 1228"/>
          <p:cNvSpPr txBox="1">
            <a:spLocks noChangeArrowheads="1"/>
          </p:cNvSpPr>
          <p:nvPr/>
        </p:nvSpPr>
        <p:spPr bwMode="auto">
          <a:xfrm>
            <a:off x="2770037" y="4051698"/>
            <a:ext cx="6572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050" b="1" dirty="0">
                <a:solidFill>
                  <a:srgbClr val="000000"/>
                </a:solidFill>
                <a:latin typeface="Imago" panose="02000500060000020004" pitchFamily="2" charset="0"/>
              </a:rPr>
              <a:t>6</a:t>
            </a:r>
          </a:p>
        </p:txBody>
      </p:sp>
      <p:sp>
        <p:nvSpPr>
          <p:cNvPr id="1169" name="TextBox 1229"/>
          <p:cNvSpPr txBox="1">
            <a:spLocks noChangeArrowheads="1"/>
          </p:cNvSpPr>
          <p:nvPr/>
        </p:nvSpPr>
        <p:spPr bwMode="auto">
          <a:xfrm>
            <a:off x="3067693" y="4051698"/>
            <a:ext cx="6572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050" b="1" dirty="0">
                <a:solidFill>
                  <a:srgbClr val="000000"/>
                </a:solidFill>
                <a:latin typeface="Imago" panose="02000500060000020004" pitchFamily="2" charset="0"/>
              </a:rPr>
              <a:t>8</a:t>
            </a:r>
          </a:p>
        </p:txBody>
      </p:sp>
      <p:sp>
        <p:nvSpPr>
          <p:cNvPr id="1170" name="TextBox 1230"/>
          <p:cNvSpPr txBox="1">
            <a:spLocks noChangeArrowheads="1"/>
          </p:cNvSpPr>
          <p:nvPr/>
        </p:nvSpPr>
        <p:spPr bwMode="auto">
          <a:xfrm>
            <a:off x="3333679" y="4051698"/>
            <a:ext cx="13144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050" b="1" dirty="0">
                <a:solidFill>
                  <a:srgbClr val="000000"/>
                </a:solidFill>
                <a:latin typeface="Imago" panose="02000500060000020004" pitchFamily="2" charset="0"/>
              </a:rPr>
              <a:t>10</a:t>
            </a:r>
          </a:p>
        </p:txBody>
      </p:sp>
      <p:sp>
        <p:nvSpPr>
          <p:cNvPr id="1171" name="TextBox 1231"/>
          <p:cNvSpPr txBox="1">
            <a:spLocks noChangeArrowheads="1"/>
          </p:cNvSpPr>
          <p:nvPr/>
        </p:nvSpPr>
        <p:spPr bwMode="auto">
          <a:xfrm>
            <a:off x="3631335" y="4051698"/>
            <a:ext cx="13144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050" b="1" dirty="0">
                <a:solidFill>
                  <a:srgbClr val="000000"/>
                </a:solidFill>
                <a:latin typeface="Imago" panose="02000500060000020004" pitchFamily="2" charset="0"/>
              </a:rPr>
              <a:t>12</a:t>
            </a:r>
          </a:p>
        </p:txBody>
      </p:sp>
      <p:sp>
        <p:nvSpPr>
          <p:cNvPr id="1172" name="TextBox 1232"/>
          <p:cNvSpPr txBox="1">
            <a:spLocks noChangeArrowheads="1"/>
          </p:cNvSpPr>
          <p:nvPr/>
        </p:nvSpPr>
        <p:spPr bwMode="auto">
          <a:xfrm>
            <a:off x="3926610" y="4051698"/>
            <a:ext cx="13144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050" b="1" dirty="0">
                <a:solidFill>
                  <a:srgbClr val="000000"/>
                </a:solidFill>
                <a:latin typeface="Imago" panose="02000500060000020004" pitchFamily="2" charset="0"/>
              </a:rPr>
              <a:t>14</a:t>
            </a:r>
          </a:p>
        </p:txBody>
      </p:sp>
      <p:sp>
        <p:nvSpPr>
          <p:cNvPr id="1173" name="TextBox 1233"/>
          <p:cNvSpPr txBox="1">
            <a:spLocks noChangeArrowheads="1"/>
          </p:cNvSpPr>
          <p:nvPr/>
        </p:nvSpPr>
        <p:spPr bwMode="auto">
          <a:xfrm>
            <a:off x="4224266" y="4051698"/>
            <a:ext cx="13144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050" b="1" dirty="0">
                <a:solidFill>
                  <a:srgbClr val="000000"/>
                </a:solidFill>
                <a:latin typeface="Imago" panose="02000500060000020004" pitchFamily="2" charset="0"/>
              </a:rPr>
              <a:t>16</a:t>
            </a:r>
          </a:p>
        </p:txBody>
      </p:sp>
      <p:sp>
        <p:nvSpPr>
          <p:cNvPr id="1174" name="TextBox 1234"/>
          <p:cNvSpPr txBox="1">
            <a:spLocks noChangeArrowheads="1"/>
          </p:cNvSpPr>
          <p:nvPr/>
        </p:nvSpPr>
        <p:spPr bwMode="auto">
          <a:xfrm>
            <a:off x="4521923" y="4051698"/>
            <a:ext cx="13144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050" b="1" dirty="0">
                <a:solidFill>
                  <a:srgbClr val="000000"/>
                </a:solidFill>
                <a:latin typeface="Imago" panose="02000500060000020004" pitchFamily="2" charset="0"/>
              </a:rPr>
              <a:t>18</a:t>
            </a:r>
          </a:p>
        </p:txBody>
      </p:sp>
      <p:sp>
        <p:nvSpPr>
          <p:cNvPr id="1175" name="TextBox 1235"/>
          <p:cNvSpPr txBox="1">
            <a:spLocks noChangeArrowheads="1"/>
          </p:cNvSpPr>
          <p:nvPr/>
        </p:nvSpPr>
        <p:spPr bwMode="auto">
          <a:xfrm>
            <a:off x="4820174" y="4051698"/>
            <a:ext cx="13144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050" b="1" dirty="0">
                <a:solidFill>
                  <a:srgbClr val="000000"/>
                </a:solidFill>
                <a:latin typeface="Imago" panose="02000500060000020004" pitchFamily="2" charset="0"/>
              </a:rPr>
              <a:t>20</a:t>
            </a:r>
          </a:p>
        </p:txBody>
      </p:sp>
      <p:sp>
        <p:nvSpPr>
          <p:cNvPr id="1176" name="TextBox 1236"/>
          <p:cNvSpPr txBox="1">
            <a:spLocks noChangeArrowheads="1"/>
          </p:cNvSpPr>
          <p:nvPr/>
        </p:nvSpPr>
        <p:spPr bwMode="auto">
          <a:xfrm>
            <a:off x="5117831" y="4051698"/>
            <a:ext cx="13144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050" b="1" dirty="0">
                <a:solidFill>
                  <a:srgbClr val="000000"/>
                </a:solidFill>
                <a:latin typeface="Imago" panose="02000500060000020004" pitchFamily="2" charset="0"/>
              </a:rPr>
              <a:t>22</a:t>
            </a:r>
          </a:p>
        </p:txBody>
      </p:sp>
      <p:sp>
        <p:nvSpPr>
          <p:cNvPr id="1177" name="TextBox 1237"/>
          <p:cNvSpPr txBox="1">
            <a:spLocks noChangeArrowheads="1"/>
          </p:cNvSpPr>
          <p:nvPr/>
        </p:nvSpPr>
        <p:spPr bwMode="auto">
          <a:xfrm>
            <a:off x="5413106" y="4051698"/>
            <a:ext cx="13144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050" b="1" dirty="0">
                <a:solidFill>
                  <a:srgbClr val="000000"/>
                </a:solidFill>
                <a:latin typeface="Imago" panose="02000500060000020004" pitchFamily="2" charset="0"/>
              </a:rPr>
              <a:t>24</a:t>
            </a:r>
          </a:p>
        </p:txBody>
      </p:sp>
      <p:sp>
        <p:nvSpPr>
          <p:cNvPr id="1178" name="TextBox 1238"/>
          <p:cNvSpPr txBox="1">
            <a:spLocks noChangeArrowheads="1"/>
          </p:cNvSpPr>
          <p:nvPr/>
        </p:nvSpPr>
        <p:spPr bwMode="auto">
          <a:xfrm>
            <a:off x="5710762" y="4051698"/>
            <a:ext cx="13144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050" b="1" dirty="0">
                <a:solidFill>
                  <a:srgbClr val="000000"/>
                </a:solidFill>
                <a:latin typeface="Imago" panose="02000500060000020004" pitchFamily="2" charset="0"/>
              </a:rPr>
              <a:t>26</a:t>
            </a:r>
          </a:p>
        </p:txBody>
      </p:sp>
      <p:sp>
        <p:nvSpPr>
          <p:cNvPr id="1179" name="TextBox 1239"/>
          <p:cNvSpPr txBox="1">
            <a:spLocks noChangeArrowheads="1"/>
          </p:cNvSpPr>
          <p:nvPr/>
        </p:nvSpPr>
        <p:spPr bwMode="auto">
          <a:xfrm>
            <a:off x="6009013" y="4051698"/>
            <a:ext cx="13144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050" b="1" dirty="0">
                <a:solidFill>
                  <a:srgbClr val="000000"/>
                </a:solidFill>
                <a:latin typeface="Imago" panose="02000500060000020004" pitchFamily="2" charset="0"/>
              </a:rPr>
              <a:t>28</a:t>
            </a:r>
          </a:p>
        </p:txBody>
      </p:sp>
      <p:sp>
        <p:nvSpPr>
          <p:cNvPr id="1180" name="TextBox 1240"/>
          <p:cNvSpPr txBox="1">
            <a:spLocks noChangeArrowheads="1"/>
          </p:cNvSpPr>
          <p:nvPr/>
        </p:nvSpPr>
        <p:spPr bwMode="auto">
          <a:xfrm>
            <a:off x="6306669" y="4051698"/>
            <a:ext cx="13144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050" b="1" dirty="0">
                <a:solidFill>
                  <a:srgbClr val="000000"/>
                </a:solidFill>
                <a:latin typeface="Imago" panose="02000500060000020004" pitchFamily="2" charset="0"/>
              </a:rPr>
              <a:t>30</a:t>
            </a:r>
          </a:p>
        </p:txBody>
      </p:sp>
      <p:sp>
        <p:nvSpPr>
          <p:cNvPr id="1181" name="TextBox 1241"/>
          <p:cNvSpPr txBox="1">
            <a:spLocks noChangeArrowheads="1"/>
          </p:cNvSpPr>
          <p:nvPr/>
        </p:nvSpPr>
        <p:spPr bwMode="auto">
          <a:xfrm>
            <a:off x="6601944" y="4051698"/>
            <a:ext cx="13144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050" b="1" dirty="0">
                <a:solidFill>
                  <a:srgbClr val="000000"/>
                </a:solidFill>
                <a:latin typeface="Imago" panose="02000500060000020004" pitchFamily="2" charset="0"/>
              </a:rPr>
              <a:t>32</a:t>
            </a:r>
          </a:p>
        </p:txBody>
      </p:sp>
      <p:sp>
        <p:nvSpPr>
          <p:cNvPr id="1182" name="TextBox 1242"/>
          <p:cNvSpPr txBox="1">
            <a:spLocks noChangeArrowheads="1"/>
          </p:cNvSpPr>
          <p:nvPr/>
        </p:nvSpPr>
        <p:spPr bwMode="auto">
          <a:xfrm>
            <a:off x="6899600" y="4051698"/>
            <a:ext cx="13144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050" b="1" dirty="0">
                <a:solidFill>
                  <a:srgbClr val="000000"/>
                </a:solidFill>
                <a:latin typeface="Imago" panose="02000500060000020004" pitchFamily="2" charset="0"/>
              </a:rPr>
              <a:t>34</a:t>
            </a:r>
          </a:p>
        </p:txBody>
      </p:sp>
      <p:sp>
        <p:nvSpPr>
          <p:cNvPr id="1183" name="TextBox 1243"/>
          <p:cNvSpPr txBox="1">
            <a:spLocks noChangeArrowheads="1"/>
          </p:cNvSpPr>
          <p:nvPr/>
        </p:nvSpPr>
        <p:spPr bwMode="auto">
          <a:xfrm>
            <a:off x="7197257" y="4051698"/>
            <a:ext cx="13144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050" b="1" dirty="0">
                <a:solidFill>
                  <a:srgbClr val="000000"/>
                </a:solidFill>
                <a:latin typeface="Imago" panose="02000500060000020004" pitchFamily="2" charset="0"/>
              </a:rPr>
              <a:t>36</a:t>
            </a:r>
          </a:p>
        </p:txBody>
      </p:sp>
      <p:sp>
        <p:nvSpPr>
          <p:cNvPr id="1184" name="TextBox 1244"/>
          <p:cNvSpPr txBox="1">
            <a:spLocks noChangeArrowheads="1"/>
          </p:cNvSpPr>
          <p:nvPr/>
        </p:nvSpPr>
        <p:spPr bwMode="auto">
          <a:xfrm>
            <a:off x="1612525" y="3875656"/>
            <a:ext cx="15869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1050" b="1" dirty="0">
                <a:solidFill>
                  <a:srgbClr val="000000"/>
                </a:solidFill>
                <a:latin typeface="Imago" panose="02000500060000020004" pitchFamily="2" charset="0"/>
              </a:rPr>
              <a:t>0,0</a:t>
            </a:r>
          </a:p>
        </p:txBody>
      </p:sp>
      <p:sp>
        <p:nvSpPr>
          <p:cNvPr id="1185" name="TextBox 1245"/>
          <p:cNvSpPr txBox="1">
            <a:spLocks noChangeArrowheads="1"/>
          </p:cNvSpPr>
          <p:nvPr/>
        </p:nvSpPr>
        <p:spPr bwMode="auto">
          <a:xfrm>
            <a:off x="1612525" y="3351781"/>
            <a:ext cx="15869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1050" b="1" dirty="0">
                <a:solidFill>
                  <a:srgbClr val="000000"/>
                </a:solidFill>
                <a:latin typeface="Imago" panose="02000500060000020004" pitchFamily="2" charset="0"/>
              </a:rPr>
              <a:t>0,2</a:t>
            </a:r>
          </a:p>
        </p:txBody>
      </p:sp>
      <p:sp>
        <p:nvSpPr>
          <p:cNvPr id="1186" name="TextBox 1246"/>
          <p:cNvSpPr txBox="1">
            <a:spLocks noChangeArrowheads="1"/>
          </p:cNvSpPr>
          <p:nvPr/>
        </p:nvSpPr>
        <p:spPr bwMode="auto">
          <a:xfrm>
            <a:off x="1612525" y="2827310"/>
            <a:ext cx="15869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1050" b="1" dirty="0">
                <a:solidFill>
                  <a:srgbClr val="000000"/>
                </a:solidFill>
                <a:latin typeface="Imago" panose="02000500060000020004" pitchFamily="2" charset="0"/>
              </a:rPr>
              <a:t>0,4</a:t>
            </a:r>
          </a:p>
        </p:txBody>
      </p:sp>
      <p:sp>
        <p:nvSpPr>
          <p:cNvPr id="1187" name="TextBox 1247"/>
          <p:cNvSpPr txBox="1">
            <a:spLocks noChangeArrowheads="1"/>
          </p:cNvSpPr>
          <p:nvPr/>
        </p:nvSpPr>
        <p:spPr bwMode="auto">
          <a:xfrm>
            <a:off x="1612525" y="2304031"/>
            <a:ext cx="15869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1050" b="1" dirty="0">
                <a:solidFill>
                  <a:srgbClr val="000000"/>
                </a:solidFill>
                <a:latin typeface="Imago" panose="02000500060000020004" pitchFamily="2" charset="0"/>
              </a:rPr>
              <a:t>0,6</a:t>
            </a:r>
          </a:p>
        </p:txBody>
      </p:sp>
      <p:sp>
        <p:nvSpPr>
          <p:cNvPr id="1188" name="TextBox 1248"/>
          <p:cNvSpPr txBox="1">
            <a:spLocks noChangeArrowheads="1"/>
          </p:cNvSpPr>
          <p:nvPr/>
        </p:nvSpPr>
        <p:spPr bwMode="auto">
          <a:xfrm>
            <a:off x="1612525" y="1780752"/>
            <a:ext cx="15869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1050" b="1" dirty="0">
                <a:solidFill>
                  <a:srgbClr val="000000"/>
                </a:solidFill>
                <a:latin typeface="Imago" panose="02000500060000020004" pitchFamily="2" charset="0"/>
              </a:rPr>
              <a:t>0,8</a:t>
            </a:r>
          </a:p>
        </p:txBody>
      </p:sp>
      <p:sp>
        <p:nvSpPr>
          <p:cNvPr id="1189" name="TextBox 1249"/>
          <p:cNvSpPr txBox="1">
            <a:spLocks noChangeArrowheads="1"/>
          </p:cNvSpPr>
          <p:nvPr/>
        </p:nvSpPr>
        <p:spPr bwMode="auto">
          <a:xfrm>
            <a:off x="1612525" y="1257471"/>
            <a:ext cx="15869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de-CH" sz="1050" b="1" dirty="0">
                <a:solidFill>
                  <a:srgbClr val="000000"/>
                </a:solidFill>
                <a:latin typeface="Imago" panose="02000500060000020004" pitchFamily="2" charset="0"/>
              </a:rPr>
              <a:t>1,0</a:t>
            </a:r>
          </a:p>
        </p:txBody>
      </p:sp>
      <p:sp>
        <p:nvSpPr>
          <p:cNvPr id="1190" name="Freeform 32"/>
          <p:cNvSpPr>
            <a:spLocks/>
          </p:cNvSpPr>
          <p:nvPr/>
        </p:nvSpPr>
        <p:spPr bwMode="auto">
          <a:xfrm>
            <a:off x="1906954" y="1335883"/>
            <a:ext cx="5319713" cy="1631156"/>
          </a:xfrm>
          <a:custGeom>
            <a:avLst/>
            <a:gdLst>
              <a:gd name="T0" fmla="*/ 2147483647 w 4809"/>
              <a:gd name="T1" fmla="*/ 2147483647 h 1384"/>
              <a:gd name="T2" fmla="*/ 2147483647 w 4809"/>
              <a:gd name="T3" fmla="*/ 2147483647 h 1384"/>
              <a:gd name="T4" fmla="*/ 2147483647 w 4809"/>
              <a:gd name="T5" fmla="*/ 2147483647 h 1384"/>
              <a:gd name="T6" fmla="*/ 2147483647 w 4809"/>
              <a:gd name="T7" fmla="*/ 2147483647 h 1384"/>
              <a:gd name="T8" fmla="*/ 2147483647 w 4809"/>
              <a:gd name="T9" fmla="*/ 2147483647 h 1384"/>
              <a:gd name="T10" fmla="*/ 2147483647 w 4809"/>
              <a:gd name="T11" fmla="*/ 2147483647 h 1384"/>
              <a:gd name="T12" fmla="*/ 2147483647 w 4809"/>
              <a:gd name="T13" fmla="*/ 2147483647 h 1384"/>
              <a:gd name="T14" fmla="*/ 2147483647 w 4809"/>
              <a:gd name="T15" fmla="*/ 2147483647 h 1384"/>
              <a:gd name="T16" fmla="*/ 2147483647 w 4809"/>
              <a:gd name="T17" fmla="*/ 2147483647 h 1384"/>
              <a:gd name="T18" fmla="*/ 2147483647 w 4809"/>
              <a:gd name="T19" fmla="*/ 2147483647 h 1384"/>
              <a:gd name="T20" fmla="*/ 2147483647 w 4809"/>
              <a:gd name="T21" fmla="*/ 2147483647 h 1384"/>
              <a:gd name="T22" fmla="*/ 2147483647 w 4809"/>
              <a:gd name="T23" fmla="*/ 2147483647 h 1384"/>
              <a:gd name="T24" fmla="*/ 2147483647 w 4809"/>
              <a:gd name="T25" fmla="*/ 2147483647 h 1384"/>
              <a:gd name="T26" fmla="*/ 2147483647 w 4809"/>
              <a:gd name="T27" fmla="*/ 2147483647 h 1384"/>
              <a:gd name="T28" fmla="*/ 2147483647 w 4809"/>
              <a:gd name="T29" fmla="*/ 2147483647 h 1384"/>
              <a:gd name="T30" fmla="*/ 2147483647 w 4809"/>
              <a:gd name="T31" fmla="*/ 2147483647 h 1384"/>
              <a:gd name="T32" fmla="*/ 2147483647 w 4809"/>
              <a:gd name="T33" fmla="*/ 2147483647 h 1384"/>
              <a:gd name="T34" fmla="*/ 2147483647 w 4809"/>
              <a:gd name="T35" fmla="*/ 2147483647 h 1384"/>
              <a:gd name="T36" fmla="*/ 2147483647 w 4809"/>
              <a:gd name="T37" fmla="*/ 2147483647 h 1384"/>
              <a:gd name="T38" fmla="*/ 2147483647 w 4809"/>
              <a:gd name="T39" fmla="*/ 2147483647 h 1384"/>
              <a:gd name="T40" fmla="*/ 2147483647 w 4809"/>
              <a:gd name="T41" fmla="*/ 2147483647 h 1384"/>
              <a:gd name="T42" fmla="*/ 2147483647 w 4809"/>
              <a:gd name="T43" fmla="*/ 2147483647 h 1384"/>
              <a:gd name="T44" fmla="*/ 2147483647 w 4809"/>
              <a:gd name="T45" fmla="*/ 2147483647 h 1384"/>
              <a:gd name="T46" fmla="*/ 2147483647 w 4809"/>
              <a:gd name="T47" fmla="*/ 2147483647 h 1384"/>
              <a:gd name="T48" fmla="*/ 2147483647 w 4809"/>
              <a:gd name="T49" fmla="*/ 2147483647 h 1384"/>
              <a:gd name="T50" fmla="*/ 2147483647 w 4809"/>
              <a:gd name="T51" fmla="*/ 2147483647 h 1384"/>
              <a:gd name="T52" fmla="*/ 2147483647 w 4809"/>
              <a:gd name="T53" fmla="*/ 2147483647 h 1384"/>
              <a:gd name="T54" fmla="*/ 2147483647 w 4809"/>
              <a:gd name="T55" fmla="*/ 2147483647 h 1384"/>
              <a:gd name="T56" fmla="*/ 2147483647 w 4809"/>
              <a:gd name="T57" fmla="*/ 2147483647 h 1384"/>
              <a:gd name="T58" fmla="*/ 2147483647 w 4809"/>
              <a:gd name="T59" fmla="*/ 2147483647 h 1384"/>
              <a:gd name="T60" fmla="*/ 2147483647 w 4809"/>
              <a:gd name="T61" fmla="*/ 2147483647 h 1384"/>
              <a:gd name="T62" fmla="*/ 2147483647 w 4809"/>
              <a:gd name="T63" fmla="*/ 2147483647 h 1384"/>
              <a:gd name="T64" fmla="*/ 2147483647 w 4809"/>
              <a:gd name="T65" fmla="*/ 2147483647 h 1384"/>
              <a:gd name="T66" fmla="*/ 2147483647 w 4809"/>
              <a:gd name="T67" fmla="*/ 2147483647 h 1384"/>
              <a:gd name="T68" fmla="*/ 2147483647 w 4809"/>
              <a:gd name="T69" fmla="*/ 2147483647 h 1384"/>
              <a:gd name="T70" fmla="*/ 2147483647 w 4809"/>
              <a:gd name="T71" fmla="*/ 2147483647 h 1384"/>
              <a:gd name="T72" fmla="*/ 2147483647 w 4809"/>
              <a:gd name="T73" fmla="*/ 2147483647 h 1384"/>
              <a:gd name="T74" fmla="*/ 2147483647 w 4809"/>
              <a:gd name="T75" fmla="*/ 2147483647 h 1384"/>
              <a:gd name="T76" fmla="*/ 2147483647 w 4809"/>
              <a:gd name="T77" fmla="*/ 2147483647 h 1384"/>
              <a:gd name="T78" fmla="*/ 2147483647 w 4809"/>
              <a:gd name="T79" fmla="*/ 2147483647 h 1384"/>
              <a:gd name="T80" fmla="*/ 2147483647 w 4809"/>
              <a:gd name="T81" fmla="*/ 2147483647 h 1384"/>
              <a:gd name="T82" fmla="*/ 2147483647 w 4809"/>
              <a:gd name="T83" fmla="*/ 2147483647 h 1384"/>
              <a:gd name="T84" fmla="*/ 2147483647 w 4809"/>
              <a:gd name="T85" fmla="*/ 2147483647 h 1384"/>
              <a:gd name="T86" fmla="*/ 2147483647 w 4809"/>
              <a:gd name="T87" fmla="*/ 2147483647 h 1384"/>
              <a:gd name="T88" fmla="*/ 2147483647 w 4809"/>
              <a:gd name="T89" fmla="*/ 2147483647 h 1384"/>
              <a:gd name="T90" fmla="*/ 2147483647 w 4809"/>
              <a:gd name="T91" fmla="*/ 2147483647 h 1384"/>
              <a:gd name="T92" fmla="*/ 2147483647 w 4809"/>
              <a:gd name="T93" fmla="*/ 2147483647 h 1384"/>
              <a:gd name="T94" fmla="*/ 2147483647 w 4809"/>
              <a:gd name="T95" fmla="*/ 2147483647 h 1384"/>
              <a:gd name="T96" fmla="*/ 2147483647 w 4809"/>
              <a:gd name="T97" fmla="*/ 2147483647 h 1384"/>
              <a:gd name="T98" fmla="*/ 2147483647 w 4809"/>
              <a:gd name="T99" fmla="*/ 2147483647 h 1384"/>
              <a:gd name="T100" fmla="*/ 2147483647 w 4809"/>
              <a:gd name="T101" fmla="*/ 2147483647 h 1384"/>
              <a:gd name="T102" fmla="*/ 2147483647 w 4809"/>
              <a:gd name="T103" fmla="*/ 2147483647 h 1384"/>
              <a:gd name="T104" fmla="*/ 2147483647 w 4809"/>
              <a:gd name="T105" fmla="*/ 2147483647 h 13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09"/>
              <a:gd name="T160" fmla="*/ 0 h 1384"/>
              <a:gd name="T161" fmla="*/ 4809 w 4809"/>
              <a:gd name="T162" fmla="*/ 1384 h 13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09" h="1384">
                <a:moveTo>
                  <a:pt x="0" y="0"/>
                </a:moveTo>
                <a:lnTo>
                  <a:pt x="349" y="0"/>
                </a:lnTo>
                <a:lnTo>
                  <a:pt x="349" y="5"/>
                </a:lnTo>
                <a:lnTo>
                  <a:pt x="482" y="5"/>
                </a:lnTo>
                <a:lnTo>
                  <a:pt x="482" y="14"/>
                </a:lnTo>
                <a:lnTo>
                  <a:pt x="510" y="14"/>
                </a:lnTo>
                <a:lnTo>
                  <a:pt x="510" y="24"/>
                </a:lnTo>
                <a:lnTo>
                  <a:pt x="548" y="24"/>
                </a:lnTo>
                <a:lnTo>
                  <a:pt x="548" y="33"/>
                </a:lnTo>
                <a:lnTo>
                  <a:pt x="605" y="33"/>
                </a:lnTo>
                <a:lnTo>
                  <a:pt x="605" y="43"/>
                </a:lnTo>
                <a:lnTo>
                  <a:pt x="690" y="43"/>
                </a:lnTo>
                <a:lnTo>
                  <a:pt x="690" y="52"/>
                </a:lnTo>
                <a:lnTo>
                  <a:pt x="737" y="52"/>
                </a:lnTo>
                <a:lnTo>
                  <a:pt x="737" y="61"/>
                </a:lnTo>
                <a:lnTo>
                  <a:pt x="756" y="61"/>
                </a:lnTo>
                <a:lnTo>
                  <a:pt x="756" y="71"/>
                </a:lnTo>
                <a:lnTo>
                  <a:pt x="794" y="71"/>
                </a:lnTo>
                <a:lnTo>
                  <a:pt x="794" y="76"/>
                </a:lnTo>
                <a:lnTo>
                  <a:pt x="864" y="76"/>
                </a:lnTo>
                <a:lnTo>
                  <a:pt x="864" y="90"/>
                </a:lnTo>
                <a:lnTo>
                  <a:pt x="938" y="90"/>
                </a:lnTo>
                <a:lnTo>
                  <a:pt x="938" y="99"/>
                </a:lnTo>
                <a:lnTo>
                  <a:pt x="947" y="99"/>
                </a:lnTo>
                <a:lnTo>
                  <a:pt x="947" y="109"/>
                </a:lnTo>
                <a:lnTo>
                  <a:pt x="964" y="109"/>
                </a:lnTo>
                <a:lnTo>
                  <a:pt x="964" y="118"/>
                </a:lnTo>
                <a:lnTo>
                  <a:pt x="1030" y="118"/>
                </a:lnTo>
                <a:lnTo>
                  <a:pt x="1030" y="125"/>
                </a:lnTo>
                <a:lnTo>
                  <a:pt x="1049" y="125"/>
                </a:lnTo>
                <a:lnTo>
                  <a:pt x="1049" y="137"/>
                </a:lnTo>
                <a:lnTo>
                  <a:pt x="1068" y="137"/>
                </a:lnTo>
                <a:lnTo>
                  <a:pt x="1068" y="147"/>
                </a:lnTo>
                <a:lnTo>
                  <a:pt x="1115" y="147"/>
                </a:lnTo>
                <a:lnTo>
                  <a:pt x="1115" y="156"/>
                </a:lnTo>
                <a:lnTo>
                  <a:pt x="1162" y="156"/>
                </a:lnTo>
                <a:lnTo>
                  <a:pt x="1162" y="165"/>
                </a:lnTo>
                <a:lnTo>
                  <a:pt x="1219" y="165"/>
                </a:lnTo>
                <a:lnTo>
                  <a:pt x="1219" y="175"/>
                </a:lnTo>
                <a:lnTo>
                  <a:pt x="1238" y="175"/>
                </a:lnTo>
                <a:lnTo>
                  <a:pt x="1238" y="189"/>
                </a:lnTo>
                <a:lnTo>
                  <a:pt x="1275" y="189"/>
                </a:lnTo>
                <a:lnTo>
                  <a:pt x="1275" y="194"/>
                </a:lnTo>
                <a:lnTo>
                  <a:pt x="1294" y="194"/>
                </a:lnTo>
                <a:lnTo>
                  <a:pt x="1294" y="203"/>
                </a:lnTo>
                <a:lnTo>
                  <a:pt x="1332" y="203"/>
                </a:lnTo>
                <a:lnTo>
                  <a:pt x="1332" y="210"/>
                </a:lnTo>
                <a:lnTo>
                  <a:pt x="1351" y="210"/>
                </a:lnTo>
                <a:lnTo>
                  <a:pt x="1351" y="220"/>
                </a:lnTo>
                <a:lnTo>
                  <a:pt x="1370" y="220"/>
                </a:lnTo>
                <a:lnTo>
                  <a:pt x="1370" y="227"/>
                </a:lnTo>
                <a:lnTo>
                  <a:pt x="1398" y="227"/>
                </a:lnTo>
                <a:lnTo>
                  <a:pt x="1398" y="236"/>
                </a:lnTo>
                <a:lnTo>
                  <a:pt x="1436" y="236"/>
                </a:lnTo>
                <a:lnTo>
                  <a:pt x="1436" y="246"/>
                </a:lnTo>
                <a:lnTo>
                  <a:pt x="1446" y="246"/>
                </a:lnTo>
                <a:lnTo>
                  <a:pt x="1446" y="258"/>
                </a:lnTo>
                <a:lnTo>
                  <a:pt x="1460" y="258"/>
                </a:lnTo>
                <a:lnTo>
                  <a:pt x="1460" y="267"/>
                </a:lnTo>
                <a:lnTo>
                  <a:pt x="1479" y="267"/>
                </a:lnTo>
                <a:lnTo>
                  <a:pt x="1479" y="274"/>
                </a:lnTo>
                <a:lnTo>
                  <a:pt x="1502" y="274"/>
                </a:lnTo>
                <a:lnTo>
                  <a:pt x="1502" y="284"/>
                </a:lnTo>
                <a:lnTo>
                  <a:pt x="1531" y="284"/>
                </a:lnTo>
                <a:lnTo>
                  <a:pt x="1531" y="293"/>
                </a:lnTo>
                <a:lnTo>
                  <a:pt x="1549" y="293"/>
                </a:lnTo>
                <a:lnTo>
                  <a:pt x="1549" y="302"/>
                </a:lnTo>
                <a:lnTo>
                  <a:pt x="1568" y="302"/>
                </a:lnTo>
                <a:lnTo>
                  <a:pt x="1568" y="312"/>
                </a:lnTo>
                <a:lnTo>
                  <a:pt x="1606" y="312"/>
                </a:lnTo>
                <a:lnTo>
                  <a:pt x="1606" y="321"/>
                </a:lnTo>
                <a:lnTo>
                  <a:pt x="1625" y="321"/>
                </a:lnTo>
                <a:lnTo>
                  <a:pt x="1625" y="331"/>
                </a:lnTo>
                <a:lnTo>
                  <a:pt x="1653" y="331"/>
                </a:lnTo>
                <a:lnTo>
                  <a:pt x="1653" y="336"/>
                </a:lnTo>
                <a:lnTo>
                  <a:pt x="1682" y="336"/>
                </a:lnTo>
                <a:lnTo>
                  <a:pt x="1682" y="340"/>
                </a:lnTo>
                <a:lnTo>
                  <a:pt x="1701" y="340"/>
                </a:lnTo>
                <a:lnTo>
                  <a:pt x="1701" y="350"/>
                </a:lnTo>
                <a:lnTo>
                  <a:pt x="1738" y="350"/>
                </a:lnTo>
                <a:lnTo>
                  <a:pt x="1738" y="357"/>
                </a:lnTo>
                <a:lnTo>
                  <a:pt x="1753" y="357"/>
                </a:lnTo>
                <a:lnTo>
                  <a:pt x="1753" y="371"/>
                </a:lnTo>
                <a:lnTo>
                  <a:pt x="1767" y="371"/>
                </a:lnTo>
                <a:lnTo>
                  <a:pt x="1767" y="378"/>
                </a:lnTo>
                <a:lnTo>
                  <a:pt x="1786" y="378"/>
                </a:lnTo>
                <a:lnTo>
                  <a:pt x="1786" y="387"/>
                </a:lnTo>
                <a:lnTo>
                  <a:pt x="1805" y="387"/>
                </a:lnTo>
                <a:lnTo>
                  <a:pt x="1805" y="399"/>
                </a:lnTo>
                <a:lnTo>
                  <a:pt x="1880" y="399"/>
                </a:lnTo>
                <a:lnTo>
                  <a:pt x="1880" y="409"/>
                </a:lnTo>
                <a:lnTo>
                  <a:pt x="1918" y="409"/>
                </a:lnTo>
                <a:lnTo>
                  <a:pt x="1918" y="421"/>
                </a:lnTo>
                <a:lnTo>
                  <a:pt x="1927" y="421"/>
                </a:lnTo>
                <a:lnTo>
                  <a:pt x="1927" y="425"/>
                </a:lnTo>
                <a:lnTo>
                  <a:pt x="1942" y="425"/>
                </a:lnTo>
                <a:lnTo>
                  <a:pt x="1942" y="435"/>
                </a:lnTo>
                <a:lnTo>
                  <a:pt x="1956" y="435"/>
                </a:lnTo>
                <a:lnTo>
                  <a:pt x="1956" y="444"/>
                </a:lnTo>
                <a:lnTo>
                  <a:pt x="1970" y="444"/>
                </a:lnTo>
                <a:lnTo>
                  <a:pt x="1970" y="454"/>
                </a:lnTo>
                <a:lnTo>
                  <a:pt x="1982" y="454"/>
                </a:lnTo>
                <a:lnTo>
                  <a:pt x="1982" y="463"/>
                </a:lnTo>
                <a:lnTo>
                  <a:pt x="2041" y="463"/>
                </a:lnTo>
                <a:lnTo>
                  <a:pt x="2041" y="473"/>
                </a:lnTo>
                <a:lnTo>
                  <a:pt x="2060" y="473"/>
                </a:lnTo>
                <a:lnTo>
                  <a:pt x="2060" y="480"/>
                </a:lnTo>
                <a:lnTo>
                  <a:pt x="2107" y="480"/>
                </a:lnTo>
                <a:lnTo>
                  <a:pt x="2107" y="491"/>
                </a:lnTo>
                <a:lnTo>
                  <a:pt x="2119" y="491"/>
                </a:lnTo>
                <a:lnTo>
                  <a:pt x="2119" y="501"/>
                </a:lnTo>
                <a:lnTo>
                  <a:pt x="2164" y="501"/>
                </a:lnTo>
                <a:lnTo>
                  <a:pt x="2164" y="510"/>
                </a:lnTo>
                <a:lnTo>
                  <a:pt x="2183" y="510"/>
                </a:lnTo>
                <a:lnTo>
                  <a:pt x="2183" y="520"/>
                </a:lnTo>
                <a:lnTo>
                  <a:pt x="2230" y="520"/>
                </a:lnTo>
                <a:lnTo>
                  <a:pt x="2230" y="529"/>
                </a:lnTo>
                <a:lnTo>
                  <a:pt x="2294" y="529"/>
                </a:lnTo>
                <a:lnTo>
                  <a:pt x="2294" y="536"/>
                </a:lnTo>
                <a:lnTo>
                  <a:pt x="2315" y="536"/>
                </a:lnTo>
                <a:lnTo>
                  <a:pt x="2315" y="548"/>
                </a:lnTo>
                <a:lnTo>
                  <a:pt x="2343" y="548"/>
                </a:lnTo>
                <a:lnTo>
                  <a:pt x="2343" y="558"/>
                </a:lnTo>
                <a:lnTo>
                  <a:pt x="2400" y="558"/>
                </a:lnTo>
                <a:lnTo>
                  <a:pt x="2400" y="567"/>
                </a:lnTo>
                <a:lnTo>
                  <a:pt x="2447" y="567"/>
                </a:lnTo>
                <a:lnTo>
                  <a:pt x="2447" y="574"/>
                </a:lnTo>
                <a:lnTo>
                  <a:pt x="2485" y="574"/>
                </a:lnTo>
                <a:lnTo>
                  <a:pt x="2485" y="586"/>
                </a:lnTo>
                <a:lnTo>
                  <a:pt x="2504" y="586"/>
                </a:lnTo>
                <a:lnTo>
                  <a:pt x="2504" y="595"/>
                </a:lnTo>
                <a:lnTo>
                  <a:pt x="2570" y="595"/>
                </a:lnTo>
                <a:lnTo>
                  <a:pt x="2570" y="614"/>
                </a:lnTo>
                <a:lnTo>
                  <a:pt x="2584" y="614"/>
                </a:lnTo>
                <a:lnTo>
                  <a:pt x="2584" y="619"/>
                </a:lnTo>
                <a:lnTo>
                  <a:pt x="2598" y="619"/>
                </a:lnTo>
                <a:lnTo>
                  <a:pt x="2598" y="624"/>
                </a:lnTo>
                <a:lnTo>
                  <a:pt x="2636" y="624"/>
                </a:lnTo>
                <a:lnTo>
                  <a:pt x="2636" y="638"/>
                </a:lnTo>
                <a:lnTo>
                  <a:pt x="2697" y="638"/>
                </a:lnTo>
                <a:lnTo>
                  <a:pt x="2697" y="647"/>
                </a:lnTo>
                <a:lnTo>
                  <a:pt x="2759" y="647"/>
                </a:lnTo>
                <a:lnTo>
                  <a:pt x="2759" y="657"/>
                </a:lnTo>
                <a:lnTo>
                  <a:pt x="2778" y="657"/>
                </a:lnTo>
                <a:lnTo>
                  <a:pt x="2778" y="666"/>
                </a:lnTo>
                <a:lnTo>
                  <a:pt x="2834" y="666"/>
                </a:lnTo>
                <a:lnTo>
                  <a:pt x="2834" y="676"/>
                </a:lnTo>
                <a:lnTo>
                  <a:pt x="2872" y="676"/>
                </a:lnTo>
                <a:lnTo>
                  <a:pt x="2872" y="685"/>
                </a:lnTo>
                <a:lnTo>
                  <a:pt x="2882" y="685"/>
                </a:lnTo>
                <a:lnTo>
                  <a:pt x="2882" y="690"/>
                </a:lnTo>
                <a:lnTo>
                  <a:pt x="2901" y="690"/>
                </a:lnTo>
                <a:lnTo>
                  <a:pt x="2901" y="699"/>
                </a:lnTo>
                <a:lnTo>
                  <a:pt x="2929" y="699"/>
                </a:lnTo>
                <a:lnTo>
                  <a:pt x="2929" y="709"/>
                </a:lnTo>
                <a:lnTo>
                  <a:pt x="2971" y="709"/>
                </a:lnTo>
                <a:lnTo>
                  <a:pt x="2971" y="716"/>
                </a:lnTo>
                <a:lnTo>
                  <a:pt x="3066" y="716"/>
                </a:lnTo>
                <a:lnTo>
                  <a:pt x="3066" y="728"/>
                </a:lnTo>
                <a:lnTo>
                  <a:pt x="3075" y="728"/>
                </a:lnTo>
                <a:lnTo>
                  <a:pt x="3075" y="754"/>
                </a:lnTo>
                <a:lnTo>
                  <a:pt x="3080" y="754"/>
                </a:lnTo>
                <a:lnTo>
                  <a:pt x="3080" y="782"/>
                </a:lnTo>
                <a:lnTo>
                  <a:pt x="3260" y="782"/>
                </a:lnTo>
                <a:lnTo>
                  <a:pt x="3260" y="794"/>
                </a:lnTo>
                <a:lnTo>
                  <a:pt x="3274" y="794"/>
                </a:lnTo>
                <a:lnTo>
                  <a:pt x="3274" y="822"/>
                </a:lnTo>
                <a:lnTo>
                  <a:pt x="3300" y="822"/>
                </a:lnTo>
                <a:lnTo>
                  <a:pt x="3300" y="832"/>
                </a:lnTo>
                <a:lnTo>
                  <a:pt x="3316" y="832"/>
                </a:lnTo>
                <a:lnTo>
                  <a:pt x="3316" y="841"/>
                </a:lnTo>
                <a:lnTo>
                  <a:pt x="3328" y="841"/>
                </a:lnTo>
                <a:lnTo>
                  <a:pt x="3328" y="848"/>
                </a:lnTo>
                <a:lnTo>
                  <a:pt x="3423" y="848"/>
                </a:lnTo>
                <a:lnTo>
                  <a:pt x="3423" y="858"/>
                </a:lnTo>
                <a:lnTo>
                  <a:pt x="3434" y="858"/>
                </a:lnTo>
                <a:lnTo>
                  <a:pt x="3434" y="862"/>
                </a:lnTo>
                <a:lnTo>
                  <a:pt x="3456" y="862"/>
                </a:lnTo>
                <a:lnTo>
                  <a:pt x="3456" y="874"/>
                </a:lnTo>
                <a:lnTo>
                  <a:pt x="3505" y="874"/>
                </a:lnTo>
                <a:lnTo>
                  <a:pt x="3505" y="881"/>
                </a:lnTo>
                <a:lnTo>
                  <a:pt x="3515" y="881"/>
                </a:lnTo>
                <a:lnTo>
                  <a:pt x="3515" y="893"/>
                </a:lnTo>
                <a:lnTo>
                  <a:pt x="3543" y="893"/>
                </a:lnTo>
                <a:lnTo>
                  <a:pt x="3543" y="910"/>
                </a:lnTo>
                <a:lnTo>
                  <a:pt x="3562" y="910"/>
                </a:lnTo>
                <a:lnTo>
                  <a:pt x="3562" y="921"/>
                </a:lnTo>
                <a:lnTo>
                  <a:pt x="3571" y="921"/>
                </a:lnTo>
                <a:lnTo>
                  <a:pt x="3571" y="931"/>
                </a:lnTo>
                <a:lnTo>
                  <a:pt x="3581" y="931"/>
                </a:lnTo>
                <a:lnTo>
                  <a:pt x="3581" y="938"/>
                </a:lnTo>
                <a:lnTo>
                  <a:pt x="3609" y="938"/>
                </a:lnTo>
                <a:lnTo>
                  <a:pt x="3609" y="978"/>
                </a:lnTo>
                <a:lnTo>
                  <a:pt x="3647" y="978"/>
                </a:lnTo>
                <a:lnTo>
                  <a:pt x="3647" y="992"/>
                </a:lnTo>
                <a:lnTo>
                  <a:pt x="3746" y="992"/>
                </a:lnTo>
                <a:lnTo>
                  <a:pt x="3746" y="1009"/>
                </a:lnTo>
                <a:lnTo>
                  <a:pt x="3822" y="1009"/>
                </a:lnTo>
                <a:lnTo>
                  <a:pt x="3822" y="1030"/>
                </a:lnTo>
                <a:lnTo>
                  <a:pt x="4006" y="1030"/>
                </a:lnTo>
                <a:lnTo>
                  <a:pt x="4006" y="1061"/>
                </a:lnTo>
                <a:lnTo>
                  <a:pt x="4025" y="1061"/>
                </a:lnTo>
                <a:lnTo>
                  <a:pt x="4025" y="1091"/>
                </a:lnTo>
                <a:lnTo>
                  <a:pt x="4157" y="1091"/>
                </a:lnTo>
                <a:lnTo>
                  <a:pt x="4157" y="1125"/>
                </a:lnTo>
                <a:lnTo>
                  <a:pt x="4294" y="1125"/>
                </a:lnTo>
                <a:lnTo>
                  <a:pt x="4294" y="1162"/>
                </a:lnTo>
                <a:lnTo>
                  <a:pt x="4559" y="1162"/>
                </a:lnTo>
                <a:lnTo>
                  <a:pt x="4559" y="1229"/>
                </a:lnTo>
                <a:lnTo>
                  <a:pt x="4592" y="1229"/>
                </a:lnTo>
                <a:lnTo>
                  <a:pt x="4592" y="1309"/>
                </a:lnTo>
                <a:lnTo>
                  <a:pt x="4613" y="1309"/>
                </a:lnTo>
                <a:lnTo>
                  <a:pt x="4613" y="1384"/>
                </a:lnTo>
                <a:lnTo>
                  <a:pt x="4809" y="1384"/>
                </a:lnTo>
              </a:path>
            </a:pathLst>
          </a:custGeom>
          <a:noFill/>
          <a:ln w="28575" cap="flat">
            <a:solidFill>
              <a:srgbClr val="006AB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de-CH" sz="1350" dirty="0">
              <a:solidFill>
                <a:prstClr val="black"/>
              </a:solidFill>
            </a:endParaRPr>
          </a:p>
        </p:txBody>
      </p:sp>
      <p:sp>
        <p:nvSpPr>
          <p:cNvPr id="1191" name="Freeform 33"/>
          <p:cNvSpPr>
            <a:spLocks/>
          </p:cNvSpPr>
          <p:nvPr/>
        </p:nvSpPr>
        <p:spPr bwMode="auto">
          <a:xfrm>
            <a:off x="1906954" y="1335881"/>
            <a:ext cx="5330428" cy="1649016"/>
          </a:xfrm>
          <a:custGeom>
            <a:avLst/>
            <a:gdLst>
              <a:gd name="T0" fmla="*/ 2147483647 w 4819"/>
              <a:gd name="T1" fmla="*/ 2147483647 h 1399"/>
              <a:gd name="T2" fmla="*/ 2147483647 w 4819"/>
              <a:gd name="T3" fmla="*/ 2147483647 h 1399"/>
              <a:gd name="T4" fmla="*/ 2147483647 w 4819"/>
              <a:gd name="T5" fmla="*/ 2147483647 h 1399"/>
              <a:gd name="T6" fmla="*/ 2147483647 w 4819"/>
              <a:gd name="T7" fmla="*/ 2147483647 h 1399"/>
              <a:gd name="T8" fmla="*/ 2147483647 w 4819"/>
              <a:gd name="T9" fmla="*/ 2147483647 h 1399"/>
              <a:gd name="T10" fmla="*/ 2147483647 w 4819"/>
              <a:gd name="T11" fmla="*/ 2147483647 h 1399"/>
              <a:gd name="T12" fmla="*/ 2147483647 w 4819"/>
              <a:gd name="T13" fmla="*/ 2147483647 h 1399"/>
              <a:gd name="T14" fmla="*/ 2147483647 w 4819"/>
              <a:gd name="T15" fmla="*/ 2147483647 h 1399"/>
              <a:gd name="T16" fmla="*/ 2147483647 w 4819"/>
              <a:gd name="T17" fmla="*/ 2147483647 h 1399"/>
              <a:gd name="T18" fmla="*/ 2147483647 w 4819"/>
              <a:gd name="T19" fmla="*/ 2147483647 h 1399"/>
              <a:gd name="T20" fmla="*/ 2147483647 w 4819"/>
              <a:gd name="T21" fmla="*/ 2147483647 h 1399"/>
              <a:gd name="T22" fmla="*/ 2147483647 w 4819"/>
              <a:gd name="T23" fmla="*/ 2147483647 h 1399"/>
              <a:gd name="T24" fmla="*/ 2147483647 w 4819"/>
              <a:gd name="T25" fmla="*/ 2147483647 h 1399"/>
              <a:gd name="T26" fmla="*/ 2147483647 w 4819"/>
              <a:gd name="T27" fmla="*/ 2147483647 h 1399"/>
              <a:gd name="T28" fmla="*/ 2147483647 w 4819"/>
              <a:gd name="T29" fmla="*/ 2147483647 h 1399"/>
              <a:gd name="T30" fmla="*/ 2147483647 w 4819"/>
              <a:gd name="T31" fmla="*/ 2147483647 h 1399"/>
              <a:gd name="T32" fmla="*/ 2147483647 w 4819"/>
              <a:gd name="T33" fmla="*/ 2147483647 h 1399"/>
              <a:gd name="T34" fmla="*/ 2147483647 w 4819"/>
              <a:gd name="T35" fmla="*/ 2147483647 h 1399"/>
              <a:gd name="T36" fmla="*/ 2147483647 w 4819"/>
              <a:gd name="T37" fmla="*/ 2147483647 h 1399"/>
              <a:gd name="T38" fmla="*/ 2147483647 w 4819"/>
              <a:gd name="T39" fmla="*/ 2147483647 h 1399"/>
              <a:gd name="T40" fmla="*/ 2147483647 w 4819"/>
              <a:gd name="T41" fmla="*/ 2147483647 h 1399"/>
              <a:gd name="T42" fmla="*/ 2147483647 w 4819"/>
              <a:gd name="T43" fmla="*/ 2147483647 h 1399"/>
              <a:gd name="T44" fmla="*/ 2147483647 w 4819"/>
              <a:gd name="T45" fmla="*/ 2147483647 h 1399"/>
              <a:gd name="T46" fmla="*/ 2147483647 w 4819"/>
              <a:gd name="T47" fmla="*/ 2147483647 h 1399"/>
              <a:gd name="T48" fmla="*/ 2147483647 w 4819"/>
              <a:gd name="T49" fmla="*/ 2147483647 h 1399"/>
              <a:gd name="T50" fmla="*/ 2147483647 w 4819"/>
              <a:gd name="T51" fmla="*/ 2147483647 h 1399"/>
              <a:gd name="T52" fmla="*/ 2147483647 w 4819"/>
              <a:gd name="T53" fmla="*/ 2147483647 h 1399"/>
              <a:gd name="T54" fmla="*/ 2147483647 w 4819"/>
              <a:gd name="T55" fmla="*/ 2147483647 h 1399"/>
              <a:gd name="T56" fmla="*/ 2147483647 w 4819"/>
              <a:gd name="T57" fmla="*/ 2147483647 h 1399"/>
              <a:gd name="T58" fmla="*/ 2147483647 w 4819"/>
              <a:gd name="T59" fmla="*/ 2147483647 h 1399"/>
              <a:gd name="T60" fmla="*/ 2147483647 w 4819"/>
              <a:gd name="T61" fmla="*/ 2147483647 h 1399"/>
              <a:gd name="T62" fmla="*/ 2147483647 w 4819"/>
              <a:gd name="T63" fmla="*/ 2147483647 h 1399"/>
              <a:gd name="T64" fmla="*/ 2147483647 w 4819"/>
              <a:gd name="T65" fmla="*/ 2147483647 h 1399"/>
              <a:gd name="T66" fmla="*/ 2147483647 w 4819"/>
              <a:gd name="T67" fmla="*/ 2147483647 h 1399"/>
              <a:gd name="T68" fmla="*/ 2147483647 w 4819"/>
              <a:gd name="T69" fmla="*/ 2147483647 h 1399"/>
              <a:gd name="T70" fmla="*/ 2147483647 w 4819"/>
              <a:gd name="T71" fmla="*/ 2147483647 h 1399"/>
              <a:gd name="T72" fmla="*/ 2147483647 w 4819"/>
              <a:gd name="T73" fmla="*/ 2147483647 h 1399"/>
              <a:gd name="T74" fmla="*/ 2147483647 w 4819"/>
              <a:gd name="T75" fmla="*/ 2147483647 h 1399"/>
              <a:gd name="T76" fmla="*/ 2147483647 w 4819"/>
              <a:gd name="T77" fmla="*/ 2147483647 h 1399"/>
              <a:gd name="T78" fmla="*/ 2147483647 w 4819"/>
              <a:gd name="T79" fmla="*/ 2147483647 h 1399"/>
              <a:gd name="T80" fmla="*/ 2147483647 w 4819"/>
              <a:gd name="T81" fmla="*/ 2147483647 h 1399"/>
              <a:gd name="T82" fmla="*/ 2147483647 w 4819"/>
              <a:gd name="T83" fmla="*/ 2147483647 h 1399"/>
              <a:gd name="T84" fmla="*/ 2147483647 w 4819"/>
              <a:gd name="T85" fmla="*/ 2147483647 h 1399"/>
              <a:gd name="T86" fmla="*/ 2147483647 w 4819"/>
              <a:gd name="T87" fmla="*/ 2147483647 h 1399"/>
              <a:gd name="T88" fmla="*/ 2147483647 w 4819"/>
              <a:gd name="T89" fmla="*/ 2147483647 h 1399"/>
              <a:gd name="T90" fmla="*/ 2147483647 w 4819"/>
              <a:gd name="T91" fmla="*/ 2147483647 h 1399"/>
              <a:gd name="T92" fmla="*/ 2147483647 w 4819"/>
              <a:gd name="T93" fmla="*/ 2147483647 h 1399"/>
              <a:gd name="T94" fmla="*/ 2147483647 w 4819"/>
              <a:gd name="T95" fmla="*/ 2147483647 h 1399"/>
              <a:gd name="T96" fmla="*/ 2147483647 w 4819"/>
              <a:gd name="T97" fmla="*/ 2147483647 h 1399"/>
              <a:gd name="T98" fmla="*/ 2147483647 w 4819"/>
              <a:gd name="T99" fmla="*/ 2147483647 h 1399"/>
              <a:gd name="T100" fmla="*/ 2147483647 w 4819"/>
              <a:gd name="T101" fmla="*/ 2147483647 h 1399"/>
              <a:gd name="T102" fmla="*/ 2147483647 w 4819"/>
              <a:gd name="T103" fmla="*/ 2147483647 h 1399"/>
              <a:gd name="T104" fmla="*/ 2147483647 w 4819"/>
              <a:gd name="T105" fmla="*/ 2147483647 h 1399"/>
              <a:gd name="T106" fmla="*/ 2147483647 w 4819"/>
              <a:gd name="T107" fmla="*/ 2147483647 h 1399"/>
              <a:gd name="T108" fmla="*/ 2147483647 w 4819"/>
              <a:gd name="T109" fmla="*/ 2147483647 h 1399"/>
              <a:gd name="T110" fmla="*/ 2147483647 w 4819"/>
              <a:gd name="T111" fmla="*/ 2147483647 h 1399"/>
              <a:gd name="T112" fmla="*/ 2147483647 w 4819"/>
              <a:gd name="T113" fmla="*/ 2147483647 h 1399"/>
              <a:gd name="T114" fmla="*/ 2147483647 w 4819"/>
              <a:gd name="T115" fmla="*/ 2147483647 h 1399"/>
              <a:gd name="T116" fmla="*/ 2147483647 w 4819"/>
              <a:gd name="T117" fmla="*/ 2147483647 h 1399"/>
              <a:gd name="T118" fmla="*/ 2147483647 w 4819"/>
              <a:gd name="T119" fmla="*/ 2147483647 h 13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19"/>
              <a:gd name="T181" fmla="*/ 0 h 1399"/>
              <a:gd name="T182" fmla="*/ 4819 w 4819"/>
              <a:gd name="T183" fmla="*/ 1399 h 13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19" h="1399">
                <a:moveTo>
                  <a:pt x="0" y="0"/>
                </a:moveTo>
                <a:lnTo>
                  <a:pt x="142" y="0"/>
                </a:lnTo>
                <a:lnTo>
                  <a:pt x="142" y="14"/>
                </a:lnTo>
                <a:lnTo>
                  <a:pt x="189" y="14"/>
                </a:lnTo>
                <a:lnTo>
                  <a:pt x="189" y="24"/>
                </a:lnTo>
                <a:lnTo>
                  <a:pt x="215" y="24"/>
                </a:lnTo>
                <a:lnTo>
                  <a:pt x="215" y="33"/>
                </a:lnTo>
                <a:lnTo>
                  <a:pt x="354" y="33"/>
                </a:lnTo>
                <a:lnTo>
                  <a:pt x="354" y="43"/>
                </a:lnTo>
                <a:lnTo>
                  <a:pt x="394" y="43"/>
                </a:lnTo>
                <a:lnTo>
                  <a:pt x="394" y="52"/>
                </a:lnTo>
                <a:lnTo>
                  <a:pt x="453" y="52"/>
                </a:lnTo>
                <a:lnTo>
                  <a:pt x="453" y="61"/>
                </a:lnTo>
                <a:lnTo>
                  <a:pt x="520" y="61"/>
                </a:lnTo>
                <a:lnTo>
                  <a:pt x="520" y="66"/>
                </a:lnTo>
                <a:lnTo>
                  <a:pt x="543" y="66"/>
                </a:lnTo>
                <a:lnTo>
                  <a:pt x="543" y="76"/>
                </a:lnTo>
                <a:lnTo>
                  <a:pt x="666" y="76"/>
                </a:lnTo>
                <a:lnTo>
                  <a:pt x="666" y="90"/>
                </a:lnTo>
                <a:lnTo>
                  <a:pt x="678" y="90"/>
                </a:lnTo>
                <a:lnTo>
                  <a:pt x="678" y="99"/>
                </a:lnTo>
                <a:lnTo>
                  <a:pt x="727" y="99"/>
                </a:lnTo>
                <a:lnTo>
                  <a:pt x="727" y="109"/>
                </a:lnTo>
                <a:lnTo>
                  <a:pt x="772" y="109"/>
                </a:lnTo>
                <a:lnTo>
                  <a:pt x="772" y="118"/>
                </a:lnTo>
                <a:lnTo>
                  <a:pt x="794" y="118"/>
                </a:lnTo>
                <a:lnTo>
                  <a:pt x="794" y="128"/>
                </a:lnTo>
                <a:lnTo>
                  <a:pt x="831" y="128"/>
                </a:lnTo>
                <a:lnTo>
                  <a:pt x="831" y="147"/>
                </a:lnTo>
                <a:lnTo>
                  <a:pt x="841" y="147"/>
                </a:lnTo>
                <a:lnTo>
                  <a:pt x="841" y="161"/>
                </a:lnTo>
                <a:lnTo>
                  <a:pt x="864" y="161"/>
                </a:lnTo>
                <a:lnTo>
                  <a:pt x="864" y="168"/>
                </a:lnTo>
                <a:lnTo>
                  <a:pt x="869" y="168"/>
                </a:lnTo>
                <a:lnTo>
                  <a:pt x="869" y="184"/>
                </a:lnTo>
                <a:lnTo>
                  <a:pt x="893" y="184"/>
                </a:lnTo>
                <a:lnTo>
                  <a:pt x="893" y="191"/>
                </a:lnTo>
                <a:lnTo>
                  <a:pt x="933" y="191"/>
                </a:lnTo>
                <a:lnTo>
                  <a:pt x="933" y="203"/>
                </a:lnTo>
                <a:lnTo>
                  <a:pt x="983" y="203"/>
                </a:lnTo>
                <a:lnTo>
                  <a:pt x="983" y="213"/>
                </a:lnTo>
                <a:lnTo>
                  <a:pt x="1001" y="213"/>
                </a:lnTo>
                <a:lnTo>
                  <a:pt x="1001" y="222"/>
                </a:lnTo>
                <a:lnTo>
                  <a:pt x="1020" y="222"/>
                </a:lnTo>
                <a:lnTo>
                  <a:pt x="1020" y="232"/>
                </a:lnTo>
                <a:lnTo>
                  <a:pt x="1030" y="232"/>
                </a:lnTo>
                <a:lnTo>
                  <a:pt x="1030" y="241"/>
                </a:lnTo>
                <a:lnTo>
                  <a:pt x="1039" y="241"/>
                </a:lnTo>
                <a:lnTo>
                  <a:pt x="1039" y="250"/>
                </a:lnTo>
                <a:lnTo>
                  <a:pt x="1056" y="250"/>
                </a:lnTo>
                <a:lnTo>
                  <a:pt x="1056" y="260"/>
                </a:lnTo>
                <a:lnTo>
                  <a:pt x="1086" y="260"/>
                </a:lnTo>
                <a:lnTo>
                  <a:pt x="1086" y="269"/>
                </a:lnTo>
                <a:lnTo>
                  <a:pt x="1124" y="269"/>
                </a:lnTo>
                <a:lnTo>
                  <a:pt x="1124" y="279"/>
                </a:lnTo>
                <a:lnTo>
                  <a:pt x="1157" y="279"/>
                </a:lnTo>
                <a:lnTo>
                  <a:pt x="1157" y="288"/>
                </a:lnTo>
                <a:lnTo>
                  <a:pt x="1162" y="288"/>
                </a:lnTo>
                <a:lnTo>
                  <a:pt x="1162" y="298"/>
                </a:lnTo>
                <a:lnTo>
                  <a:pt x="1200" y="298"/>
                </a:lnTo>
                <a:lnTo>
                  <a:pt x="1200" y="307"/>
                </a:lnTo>
                <a:lnTo>
                  <a:pt x="1238" y="307"/>
                </a:lnTo>
                <a:lnTo>
                  <a:pt x="1238" y="317"/>
                </a:lnTo>
                <a:lnTo>
                  <a:pt x="1285" y="317"/>
                </a:lnTo>
                <a:lnTo>
                  <a:pt x="1285" y="331"/>
                </a:lnTo>
                <a:lnTo>
                  <a:pt x="1304" y="331"/>
                </a:lnTo>
                <a:lnTo>
                  <a:pt x="1304" y="338"/>
                </a:lnTo>
                <a:lnTo>
                  <a:pt x="1323" y="338"/>
                </a:lnTo>
                <a:lnTo>
                  <a:pt x="1323" y="352"/>
                </a:lnTo>
                <a:lnTo>
                  <a:pt x="1342" y="352"/>
                </a:lnTo>
                <a:lnTo>
                  <a:pt x="1342" y="359"/>
                </a:lnTo>
                <a:lnTo>
                  <a:pt x="1356" y="359"/>
                </a:lnTo>
                <a:lnTo>
                  <a:pt x="1356" y="369"/>
                </a:lnTo>
                <a:lnTo>
                  <a:pt x="1379" y="369"/>
                </a:lnTo>
                <a:lnTo>
                  <a:pt x="1379" y="385"/>
                </a:lnTo>
                <a:lnTo>
                  <a:pt x="1398" y="385"/>
                </a:lnTo>
                <a:lnTo>
                  <a:pt x="1398" y="395"/>
                </a:lnTo>
                <a:lnTo>
                  <a:pt x="1417" y="395"/>
                </a:lnTo>
                <a:lnTo>
                  <a:pt x="1417" y="404"/>
                </a:lnTo>
                <a:lnTo>
                  <a:pt x="1446" y="404"/>
                </a:lnTo>
                <a:lnTo>
                  <a:pt x="1446" y="416"/>
                </a:lnTo>
                <a:lnTo>
                  <a:pt x="1483" y="416"/>
                </a:lnTo>
                <a:lnTo>
                  <a:pt x="1483" y="425"/>
                </a:lnTo>
                <a:lnTo>
                  <a:pt x="1521" y="425"/>
                </a:lnTo>
                <a:lnTo>
                  <a:pt x="1521" y="432"/>
                </a:lnTo>
                <a:lnTo>
                  <a:pt x="1531" y="432"/>
                </a:lnTo>
                <a:lnTo>
                  <a:pt x="1531" y="444"/>
                </a:lnTo>
                <a:lnTo>
                  <a:pt x="1573" y="444"/>
                </a:lnTo>
                <a:lnTo>
                  <a:pt x="1573" y="451"/>
                </a:lnTo>
                <a:lnTo>
                  <a:pt x="1592" y="451"/>
                </a:lnTo>
                <a:lnTo>
                  <a:pt x="1592" y="463"/>
                </a:lnTo>
                <a:lnTo>
                  <a:pt x="1606" y="463"/>
                </a:lnTo>
                <a:lnTo>
                  <a:pt x="1606" y="477"/>
                </a:lnTo>
                <a:lnTo>
                  <a:pt x="1625" y="477"/>
                </a:lnTo>
                <a:lnTo>
                  <a:pt x="1625" y="480"/>
                </a:lnTo>
                <a:lnTo>
                  <a:pt x="1644" y="480"/>
                </a:lnTo>
                <a:lnTo>
                  <a:pt x="1644" y="489"/>
                </a:lnTo>
                <a:lnTo>
                  <a:pt x="1663" y="489"/>
                </a:lnTo>
                <a:lnTo>
                  <a:pt x="1663" y="499"/>
                </a:lnTo>
                <a:lnTo>
                  <a:pt x="1679" y="499"/>
                </a:lnTo>
                <a:lnTo>
                  <a:pt x="1679" y="508"/>
                </a:lnTo>
                <a:lnTo>
                  <a:pt x="1701" y="508"/>
                </a:lnTo>
                <a:lnTo>
                  <a:pt x="1701" y="517"/>
                </a:lnTo>
                <a:lnTo>
                  <a:pt x="1715" y="517"/>
                </a:lnTo>
                <a:lnTo>
                  <a:pt x="1715" y="527"/>
                </a:lnTo>
                <a:lnTo>
                  <a:pt x="1724" y="527"/>
                </a:lnTo>
                <a:lnTo>
                  <a:pt x="1724" y="536"/>
                </a:lnTo>
                <a:lnTo>
                  <a:pt x="1729" y="536"/>
                </a:lnTo>
                <a:lnTo>
                  <a:pt x="1729" y="550"/>
                </a:lnTo>
                <a:lnTo>
                  <a:pt x="1738" y="550"/>
                </a:lnTo>
                <a:lnTo>
                  <a:pt x="1738" y="562"/>
                </a:lnTo>
                <a:lnTo>
                  <a:pt x="1767" y="562"/>
                </a:lnTo>
                <a:lnTo>
                  <a:pt x="1767" y="576"/>
                </a:lnTo>
                <a:lnTo>
                  <a:pt x="1786" y="576"/>
                </a:lnTo>
                <a:lnTo>
                  <a:pt x="1786" y="586"/>
                </a:lnTo>
                <a:lnTo>
                  <a:pt x="1795" y="586"/>
                </a:lnTo>
                <a:lnTo>
                  <a:pt x="1795" y="595"/>
                </a:lnTo>
                <a:lnTo>
                  <a:pt x="1828" y="595"/>
                </a:lnTo>
                <a:lnTo>
                  <a:pt x="1828" y="602"/>
                </a:lnTo>
                <a:lnTo>
                  <a:pt x="1847" y="602"/>
                </a:lnTo>
                <a:lnTo>
                  <a:pt x="1847" y="614"/>
                </a:lnTo>
                <a:lnTo>
                  <a:pt x="1866" y="614"/>
                </a:lnTo>
                <a:lnTo>
                  <a:pt x="1866" y="624"/>
                </a:lnTo>
                <a:lnTo>
                  <a:pt x="1894" y="624"/>
                </a:lnTo>
                <a:lnTo>
                  <a:pt x="1894" y="633"/>
                </a:lnTo>
                <a:lnTo>
                  <a:pt x="1906" y="633"/>
                </a:lnTo>
                <a:lnTo>
                  <a:pt x="1906" y="638"/>
                </a:lnTo>
                <a:lnTo>
                  <a:pt x="1946" y="638"/>
                </a:lnTo>
                <a:lnTo>
                  <a:pt x="1946" y="647"/>
                </a:lnTo>
                <a:lnTo>
                  <a:pt x="1956" y="647"/>
                </a:lnTo>
                <a:lnTo>
                  <a:pt x="1956" y="652"/>
                </a:lnTo>
                <a:lnTo>
                  <a:pt x="1972" y="652"/>
                </a:lnTo>
                <a:lnTo>
                  <a:pt x="1972" y="657"/>
                </a:lnTo>
                <a:lnTo>
                  <a:pt x="1996" y="657"/>
                </a:lnTo>
                <a:lnTo>
                  <a:pt x="1996" y="666"/>
                </a:lnTo>
                <a:lnTo>
                  <a:pt x="2053" y="666"/>
                </a:lnTo>
                <a:lnTo>
                  <a:pt x="2053" y="671"/>
                </a:lnTo>
                <a:lnTo>
                  <a:pt x="2069" y="671"/>
                </a:lnTo>
                <a:lnTo>
                  <a:pt x="2069" y="678"/>
                </a:lnTo>
                <a:lnTo>
                  <a:pt x="2090" y="678"/>
                </a:lnTo>
                <a:lnTo>
                  <a:pt x="2090" y="685"/>
                </a:lnTo>
                <a:lnTo>
                  <a:pt x="2105" y="685"/>
                </a:lnTo>
                <a:lnTo>
                  <a:pt x="2105" y="692"/>
                </a:lnTo>
                <a:lnTo>
                  <a:pt x="2105" y="695"/>
                </a:lnTo>
                <a:lnTo>
                  <a:pt x="2159" y="695"/>
                </a:lnTo>
                <a:lnTo>
                  <a:pt x="2159" y="714"/>
                </a:lnTo>
                <a:lnTo>
                  <a:pt x="2211" y="714"/>
                </a:lnTo>
                <a:lnTo>
                  <a:pt x="2211" y="721"/>
                </a:lnTo>
                <a:lnTo>
                  <a:pt x="2220" y="721"/>
                </a:lnTo>
                <a:lnTo>
                  <a:pt x="2220" y="735"/>
                </a:lnTo>
                <a:lnTo>
                  <a:pt x="2230" y="735"/>
                </a:lnTo>
                <a:lnTo>
                  <a:pt x="2230" y="747"/>
                </a:lnTo>
                <a:lnTo>
                  <a:pt x="2268" y="747"/>
                </a:lnTo>
                <a:lnTo>
                  <a:pt x="2268" y="756"/>
                </a:lnTo>
                <a:lnTo>
                  <a:pt x="2312" y="756"/>
                </a:lnTo>
                <a:lnTo>
                  <a:pt x="2312" y="765"/>
                </a:lnTo>
                <a:lnTo>
                  <a:pt x="2320" y="765"/>
                </a:lnTo>
                <a:lnTo>
                  <a:pt x="2320" y="770"/>
                </a:lnTo>
                <a:lnTo>
                  <a:pt x="2334" y="770"/>
                </a:lnTo>
                <a:lnTo>
                  <a:pt x="2334" y="784"/>
                </a:lnTo>
                <a:lnTo>
                  <a:pt x="2348" y="784"/>
                </a:lnTo>
                <a:lnTo>
                  <a:pt x="2348" y="794"/>
                </a:lnTo>
                <a:lnTo>
                  <a:pt x="2362" y="794"/>
                </a:lnTo>
                <a:lnTo>
                  <a:pt x="2362" y="803"/>
                </a:lnTo>
                <a:lnTo>
                  <a:pt x="2381" y="803"/>
                </a:lnTo>
                <a:lnTo>
                  <a:pt x="2381" y="817"/>
                </a:lnTo>
                <a:lnTo>
                  <a:pt x="2475" y="817"/>
                </a:lnTo>
                <a:lnTo>
                  <a:pt x="2475" y="822"/>
                </a:lnTo>
                <a:lnTo>
                  <a:pt x="2494" y="822"/>
                </a:lnTo>
                <a:lnTo>
                  <a:pt x="2494" y="829"/>
                </a:lnTo>
                <a:lnTo>
                  <a:pt x="2504" y="829"/>
                </a:lnTo>
                <a:lnTo>
                  <a:pt x="2504" y="839"/>
                </a:lnTo>
                <a:lnTo>
                  <a:pt x="2553" y="839"/>
                </a:lnTo>
                <a:lnTo>
                  <a:pt x="2553" y="846"/>
                </a:lnTo>
                <a:lnTo>
                  <a:pt x="2560" y="846"/>
                </a:lnTo>
                <a:lnTo>
                  <a:pt x="2560" y="853"/>
                </a:lnTo>
                <a:lnTo>
                  <a:pt x="2572" y="853"/>
                </a:lnTo>
                <a:lnTo>
                  <a:pt x="2572" y="860"/>
                </a:lnTo>
                <a:lnTo>
                  <a:pt x="2598" y="860"/>
                </a:lnTo>
                <a:lnTo>
                  <a:pt x="2598" y="872"/>
                </a:lnTo>
                <a:lnTo>
                  <a:pt x="2690" y="872"/>
                </a:lnTo>
                <a:lnTo>
                  <a:pt x="2690" y="879"/>
                </a:lnTo>
                <a:lnTo>
                  <a:pt x="2740" y="879"/>
                </a:lnTo>
                <a:lnTo>
                  <a:pt x="2740" y="886"/>
                </a:lnTo>
                <a:lnTo>
                  <a:pt x="2749" y="886"/>
                </a:lnTo>
                <a:lnTo>
                  <a:pt x="2749" y="912"/>
                </a:lnTo>
                <a:lnTo>
                  <a:pt x="2816" y="912"/>
                </a:lnTo>
                <a:lnTo>
                  <a:pt x="2816" y="919"/>
                </a:lnTo>
                <a:lnTo>
                  <a:pt x="2834" y="919"/>
                </a:lnTo>
                <a:lnTo>
                  <a:pt x="2834" y="931"/>
                </a:lnTo>
                <a:lnTo>
                  <a:pt x="2920" y="931"/>
                </a:lnTo>
                <a:lnTo>
                  <a:pt x="2920" y="940"/>
                </a:lnTo>
                <a:lnTo>
                  <a:pt x="2929" y="940"/>
                </a:lnTo>
                <a:lnTo>
                  <a:pt x="2929" y="950"/>
                </a:lnTo>
                <a:lnTo>
                  <a:pt x="2948" y="950"/>
                </a:lnTo>
                <a:lnTo>
                  <a:pt x="2948" y="957"/>
                </a:lnTo>
                <a:lnTo>
                  <a:pt x="3045" y="957"/>
                </a:lnTo>
                <a:lnTo>
                  <a:pt x="3045" y="969"/>
                </a:lnTo>
                <a:lnTo>
                  <a:pt x="3061" y="969"/>
                </a:lnTo>
                <a:lnTo>
                  <a:pt x="3061" y="1004"/>
                </a:lnTo>
                <a:lnTo>
                  <a:pt x="3111" y="1004"/>
                </a:lnTo>
                <a:lnTo>
                  <a:pt x="3111" y="1014"/>
                </a:lnTo>
                <a:lnTo>
                  <a:pt x="3120" y="1014"/>
                </a:lnTo>
                <a:lnTo>
                  <a:pt x="3120" y="1025"/>
                </a:lnTo>
                <a:lnTo>
                  <a:pt x="3127" y="1025"/>
                </a:lnTo>
                <a:lnTo>
                  <a:pt x="3127" y="1035"/>
                </a:lnTo>
                <a:lnTo>
                  <a:pt x="3146" y="1035"/>
                </a:lnTo>
                <a:lnTo>
                  <a:pt x="3146" y="1044"/>
                </a:lnTo>
                <a:lnTo>
                  <a:pt x="3175" y="1044"/>
                </a:lnTo>
                <a:lnTo>
                  <a:pt x="3175" y="1054"/>
                </a:lnTo>
                <a:lnTo>
                  <a:pt x="3184" y="1054"/>
                </a:lnTo>
                <a:lnTo>
                  <a:pt x="3184" y="1070"/>
                </a:lnTo>
                <a:lnTo>
                  <a:pt x="3312" y="1070"/>
                </a:lnTo>
                <a:lnTo>
                  <a:pt x="3312" y="1082"/>
                </a:lnTo>
                <a:lnTo>
                  <a:pt x="3335" y="1082"/>
                </a:lnTo>
                <a:lnTo>
                  <a:pt x="3335" y="1101"/>
                </a:lnTo>
                <a:lnTo>
                  <a:pt x="3383" y="1101"/>
                </a:lnTo>
                <a:lnTo>
                  <a:pt x="3383" y="1110"/>
                </a:lnTo>
                <a:lnTo>
                  <a:pt x="3392" y="1110"/>
                </a:lnTo>
                <a:lnTo>
                  <a:pt x="3392" y="1122"/>
                </a:lnTo>
                <a:lnTo>
                  <a:pt x="3401" y="1122"/>
                </a:lnTo>
                <a:lnTo>
                  <a:pt x="3401" y="1143"/>
                </a:lnTo>
                <a:lnTo>
                  <a:pt x="3477" y="1143"/>
                </a:lnTo>
                <a:lnTo>
                  <a:pt x="3477" y="1158"/>
                </a:lnTo>
                <a:lnTo>
                  <a:pt x="3614" y="1158"/>
                </a:lnTo>
                <a:lnTo>
                  <a:pt x="3614" y="1177"/>
                </a:lnTo>
                <a:lnTo>
                  <a:pt x="3652" y="1177"/>
                </a:lnTo>
                <a:lnTo>
                  <a:pt x="3652" y="1200"/>
                </a:lnTo>
                <a:lnTo>
                  <a:pt x="3742" y="1200"/>
                </a:lnTo>
                <a:lnTo>
                  <a:pt x="3742" y="1214"/>
                </a:lnTo>
                <a:lnTo>
                  <a:pt x="3751" y="1214"/>
                </a:lnTo>
                <a:lnTo>
                  <a:pt x="3751" y="1238"/>
                </a:lnTo>
                <a:lnTo>
                  <a:pt x="3760" y="1238"/>
                </a:lnTo>
                <a:lnTo>
                  <a:pt x="3760" y="1247"/>
                </a:lnTo>
                <a:lnTo>
                  <a:pt x="3770" y="1247"/>
                </a:lnTo>
                <a:lnTo>
                  <a:pt x="3770" y="1259"/>
                </a:lnTo>
                <a:lnTo>
                  <a:pt x="3850" y="1259"/>
                </a:lnTo>
                <a:lnTo>
                  <a:pt x="3850" y="1285"/>
                </a:lnTo>
                <a:lnTo>
                  <a:pt x="4564" y="1285"/>
                </a:lnTo>
                <a:lnTo>
                  <a:pt x="4564" y="1399"/>
                </a:lnTo>
                <a:lnTo>
                  <a:pt x="4819" y="1399"/>
                </a:lnTo>
              </a:path>
            </a:pathLst>
          </a:custGeom>
          <a:noFill/>
          <a:ln w="28575" cap="flat">
            <a:solidFill>
              <a:schemeClr val="bg1">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de-CH" sz="1350" dirty="0">
              <a:solidFill>
                <a:prstClr val="black"/>
              </a:solidFill>
            </a:endParaRPr>
          </a:p>
        </p:txBody>
      </p:sp>
      <p:sp>
        <p:nvSpPr>
          <p:cNvPr id="1192" name="TextBox 1625"/>
          <p:cNvSpPr txBox="1">
            <a:spLocks noChangeArrowheads="1"/>
          </p:cNvSpPr>
          <p:nvPr/>
        </p:nvSpPr>
        <p:spPr bwMode="auto">
          <a:xfrm rot="-5400000">
            <a:off x="585360" y="2538353"/>
            <a:ext cx="156091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de-CH" sz="1200" b="1" dirty="0">
                <a:solidFill>
                  <a:srgbClr val="000000"/>
                </a:solidFill>
                <a:latin typeface="Imago" panose="02000500060000020004" pitchFamily="2" charset="0"/>
                <a:ea typeface="ＭＳ Ｐゴシック" pitchFamily="34" charset="-128"/>
              </a:rPr>
              <a:t>Gesamtüberleben</a:t>
            </a:r>
          </a:p>
        </p:txBody>
      </p:sp>
      <p:sp>
        <p:nvSpPr>
          <p:cNvPr id="1193" name="Line 7"/>
          <p:cNvSpPr>
            <a:spLocks noChangeShapeType="1"/>
          </p:cNvSpPr>
          <p:nvPr/>
        </p:nvSpPr>
        <p:spPr bwMode="auto">
          <a:xfrm>
            <a:off x="1858137" y="1597819"/>
            <a:ext cx="33338" cy="0"/>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1194" name="Line 8"/>
          <p:cNvSpPr>
            <a:spLocks noChangeShapeType="1"/>
          </p:cNvSpPr>
          <p:nvPr/>
        </p:nvSpPr>
        <p:spPr bwMode="auto">
          <a:xfrm>
            <a:off x="1858137" y="2120504"/>
            <a:ext cx="33338" cy="0"/>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1195" name="Line 9"/>
          <p:cNvSpPr>
            <a:spLocks noChangeShapeType="1"/>
          </p:cNvSpPr>
          <p:nvPr/>
        </p:nvSpPr>
        <p:spPr bwMode="auto">
          <a:xfrm>
            <a:off x="1858137" y="2644379"/>
            <a:ext cx="33338" cy="0"/>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1196" name="Line 10"/>
          <p:cNvSpPr>
            <a:spLocks noChangeShapeType="1"/>
          </p:cNvSpPr>
          <p:nvPr/>
        </p:nvSpPr>
        <p:spPr bwMode="auto">
          <a:xfrm>
            <a:off x="1858137" y="3168254"/>
            <a:ext cx="33338" cy="0"/>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sp>
        <p:nvSpPr>
          <p:cNvPr id="1197" name="Line 11"/>
          <p:cNvSpPr>
            <a:spLocks noChangeShapeType="1"/>
          </p:cNvSpPr>
          <p:nvPr/>
        </p:nvSpPr>
        <p:spPr bwMode="auto">
          <a:xfrm>
            <a:off x="1858137" y="3692129"/>
            <a:ext cx="33338" cy="0"/>
          </a:xfrm>
          <a:prstGeom prst="line">
            <a:avLst/>
          </a:prstGeom>
          <a:noFill/>
          <a:ln w="28575">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de-CH" sz="1350" dirty="0">
              <a:solidFill>
                <a:prstClr val="black"/>
              </a:solidFill>
            </a:endParaRPr>
          </a:p>
        </p:txBody>
      </p:sp>
      <p:graphicFrame>
        <p:nvGraphicFramePr>
          <p:cNvPr id="1198" name="Table 1232"/>
          <p:cNvGraphicFramePr>
            <a:graphicFrameLocks noGrp="1"/>
          </p:cNvGraphicFramePr>
          <p:nvPr>
            <p:extLst/>
          </p:nvPr>
        </p:nvGraphicFramePr>
        <p:xfrm>
          <a:off x="4463989" y="657187"/>
          <a:ext cx="3409615" cy="1387144"/>
        </p:xfrm>
        <a:graphic>
          <a:graphicData uri="http://schemas.openxmlformats.org/drawingml/2006/table">
            <a:tbl>
              <a:tblPr/>
              <a:tblGrid>
                <a:gridCol w="1142741"/>
                <a:gridCol w="1261098"/>
                <a:gridCol w="1005776"/>
              </a:tblGrid>
              <a:tr h="361235">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de-CH" sz="1100" b="1" i="0" u="none" strike="noStrike" cap="none" normalizeH="0" baseline="0" dirty="0" smtClean="0">
                        <a:ln>
                          <a:noFill/>
                        </a:ln>
                        <a:solidFill>
                          <a:srgbClr val="000000"/>
                        </a:solidFill>
                        <a:effectLst/>
                        <a:latin typeface="Imago" panose="02000500060000020004" pitchFamily="2" charset="0"/>
                        <a:ea typeface="ＭＳ Ｐゴシック" pitchFamily="34" charset="-128"/>
                      </a:endParaRPr>
                    </a:p>
                  </a:txBody>
                  <a:tcPr marL="20579" marR="20579" marT="20597" marB="20597" anchor="b"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de-CH" sz="1100" b="1" i="0" u="none" strike="noStrike" cap="none" normalizeH="0" baseline="0" dirty="0" smtClean="0">
                          <a:ln>
                            <a:noFill/>
                          </a:ln>
                          <a:solidFill>
                            <a:srgbClr val="000000"/>
                          </a:solidFill>
                          <a:effectLst/>
                          <a:latin typeface="Imago" panose="02000500060000020004" pitchFamily="2" charset="0"/>
                          <a:ea typeface="ＭＳ Ｐゴシック" pitchFamily="34" charset="-128"/>
                        </a:rPr>
                        <a:t>Median </a:t>
                      </a:r>
                      <a:br>
                        <a:rPr kumimoji="0" lang="de-CH" sz="1100" b="1" i="0" u="none" strike="noStrike" cap="none" normalizeH="0" baseline="0" dirty="0" smtClean="0">
                          <a:ln>
                            <a:noFill/>
                          </a:ln>
                          <a:solidFill>
                            <a:srgbClr val="000000"/>
                          </a:solidFill>
                          <a:effectLst/>
                          <a:latin typeface="Imago" panose="02000500060000020004" pitchFamily="2" charset="0"/>
                          <a:ea typeface="ＭＳ Ｐゴシック" pitchFamily="34" charset="-128"/>
                        </a:rPr>
                      </a:br>
                      <a:r>
                        <a:rPr kumimoji="0" lang="de-CH" sz="1100" b="1" i="0" u="none" strike="noStrike" cap="none" normalizeH="0" baseline="0" dirty="0" smtClean="0">
                          <a:ln>
                            <a:noFill/>
                          </a:ln>
                          <a:solidFill>
                            <a:srgbClr val="000000"/>
                          </a:solidFill>
                          <a:effectLst/>
                          <a:latin typeface="Imago" panose="02000500060000020004" pitchFamily="2" charset="0"/>
                          <a:ea typeface="ＭＳ Ｐゴシック" pitchFamily="34" charset="-128"/>
                        </a:rPr>
                        <a:t>(in Monaten)</a:t>
                      </a:r>
                    </a:p>
                  </a:txBody>
                  <a:tcPr marL="20579" marR="20579" marT="20597" marB="20597" anchor="b"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de-CH" sz="1100" b="1" i="0" u="none" strike="noStrike" cap="none" normalizeH="0" baseline="0" dirty="0" smtClean="0">
                          <a:ln>
                            <a:noFill/>
                          </a:ln>
                          <a:solidFill>
                            <a:srgbClr val="000000"/>
                          </a:solidFill>
                          <a:effectLst/>
                          <a:latin typeface="Imago" panose="02000500060000020004" pitchFamily="2" charset="0"/>
                          <a:ea typeface="ＭＳ Ｐゴシック" pitchFamily="34" charset="-128"/>
                        </a:rPr>
                        <a:t>Anzahl der Ereignisse</a:t>
                      </a:r>
                    </a:p>
                  </a:txBody>
                  <a:tcPr marL="20579" marR="20579" marT="20597" marB="20597" anchor="b"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r>
              <a:tr h="212681">
                <a:tc>
                  <a:txBody>
                    <a:bodyPr/>
                    <a:lstStyle/>
                    <a:p>
                      <a:pPr marL="57150" marR="0" lvl="0" indent="0" algn="l" defTabSz="457200" rtl="0" eaLnBrk="1" fontAlgn="b" latinLnBrk="0" hangingPunct="1">
                        <a:lnSpc>
                          <a:spcPct val="100000"/>
                        </a:lnSpc>
                        <a:spcBef>
                          <a:spcPct val="0"/>
                        </a:spcBef>
                        <a:spcAft>
                          <a:spcPct val="0"/>
                        </a:spcAft>
                        <a:buClrTx/>
                        <a:buSzTx/>
                        <a:buFontTx/>
                        <a:buNone/>
                        <a:tabLst/>
                      </a:pPr>
                      <a:r>
                        <a:rPr lang="de-CH" sz="1100" b="1" kern="1200" dirty="0" smtClean="0">
                          <a:solidFill>
                            <a:schemeClr val="bg1">
                              <a:lumMod val="50000"/>
                            </a:schemeClr>
                          </a:solidFill>
                          <a:latin typeface="Imago" panose="02000500060000020004" pitchFamily="2" charset="0"/>
                          <a:ea typeface="MS PGothic"/>
                          <a:cs typeface="Arial" pitchFamily="34" charset="0"/>
                        </a:rPr>
                        <a:t>Cap + </a:t>
                      </a:r>
                      <a:r>
                        <a:rPr lang="de-CH" sz="1100" b="1" kern="1200" dirty="0" err="1" smtClean="0">
                          <a:solidFill>
                            <a:schemeClr val="bg1">
                              <a:lumMod val="50000"/>
                            </a:schemeClr>
                          </a:solidFill>
                          <a:latin typeface="Imago" panose="02000500060000020004" pitchFamily="2" charset="0"/>
                          <a:ea typeface="MS PGothic"/>
                          <a:cs typeface="Arial" pitchFamily="34" charset="0"/>
                        </a:rPr>
                        <a:t>Lap</a:t>
                      </a:r>
                      <a:endParaRPr kumimoji="0" lang="de-CH" sz="1100" b="1" i="0" u="none" strike="noStrike" cap="none" normalizeH="0" baseline="0" dirty="0" smtClean="0">
                        <a:ln>
                          <a:noFill/>
                        </a:ln>
                        <a:solidFill>
                          <a:schemeClr val="bg1">
                            <a:lumMod val="50000"/>
                          </a:schemeClr>
                        </a:solidFill>
                        <a:effectLst/>
                        <a:latin typeface="Imago" panose="02000500060000020004" pitchFamily="2" charset="0"/>
                        <a:ea typeface="ＭＳ Ｐゴシック" pitchFamily="34" charset="-128"/>
                        <a:cs typeface="Arial" pitchFamily="34" charset="0"/>
                      </a:endParaRPr>
                    </a:p>
                  </a:txBody>
                  <a:tcPr marL="20579" marR="20579" marT="20597" marB="20597" anchor="ctr" horzOverflow="overflow">
                    <a:lnL>
                      <a:noFill/>
                    </a:lnL>
                    <a:lnR>
                      <a:noFill/>
                    </a:lnR>
                    <a:lnT w="190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de-CH" sz="1100" b="1" i="0" u="none" strike="noStrike" cap="none" normalizeH="0" baseline="0" dirty="0" smtClean="0">
                          <a:ln>
                            <a:noFill/>
                          </a:ln>
                          <a:solidFill>
                            <a:srgbClr val="000000"/>
                          </a:solidFill>
                          <a:effectLst/>
                          <a:latin typeface="Imago" panose="02000500060000020004" pitchFamily="2" charset="0"/>
                          <a:ea typeface="ＭＳ Ｐゴシック" pitchFamily="34" charset="-128"/>
                        </a:rPr>
                        <a:t>25,1</a:t>
                      </a:r>
                    </a:p>
                  </a:txBody>
                  <a:tcPr marL="20579" marR="20579" marT="20597" marB="20597" anchor="ctr" horzOverflow="overflow">
                    <a:lnL>
                      <a:noFill/>
                    </a:lnL>
                    <a:lnR>
                      <a:noFill/>
                    </a:lnR>
                    <a:lnT w="190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de-CH" sz="1100" b="1" i="0" u="none" strike="noStrike" cap="none" normalizeH="0" baseline="0" dirty="0" smtClean="0">
                          <a:ln>
                            <a:noFill/>
                          </a:ln>
                          <a:solidFill>
                            <a:srgbClr val="000000"/>
                          </a:solidFill>
                          <a:effectLst/>
                          <a:latin typeface="Imago" panose="02000500060000020004" pitchFamily="2" charset="0"/>
                          <a:ea typeface="ＭＳ Ｐゴシック" pitchFamily="34" charset="-128"/>
                        </a:rPr>
                        <a:t>182</a:t>
                      </a:r>
                    </a:p>
                  </a:txBody>
                  <a:tcPr marL="20579" marR="20579" marT="20597" marB="20597" anchor="ctr" horzOverflow="overflow">
                    <a:lnL>
                      <a:noFill/>
                    </a:lnL>
                    <a:lnR>
                      <a:noFill/>
                    </a:lnR>
                    <a:lnT w="19050" cap="flat" cmpd="sng" algn="ctr">
                      <a:solidFill>
                        <a:srgbClr val="000000"/>
                      </a:solidFill>
                      <a:prstDash val="solid"/>
                      <a:round/>
                      <a:headEnd type="none" w="med" len="med"/>
                      <a:tailEnd type="none" w="med" len="med"/>
                    </a:lnT>
                    <a:lnB>
                      <a:noFill/>
                    </a:lnB>
                    <a:lnTlToBr>
                      <a:noFill/>
                    </a:lnTlToBr>
                    <a:lnBlToTr>
                      <a:noFill/>
                    </a:lnBlToTr>
                    <a:noFill/>
                  </a:tcPr>
                </a:tc>
              </a:tr>
              <a:tr h="212681">
                <a:tc>
                  <a:txBody>
                    <a:bodyPr/>
                    <a:lstStyle/>
                    <a:p>
                      <a:pPr marL="57150" marR="0" lvl="0" indent="0" algn="l" defTabSz="457200" rtl="0" eaLnBrk="1" fontAlgn="b" latinLnBrk="0" hangingPunct="1">
                        <a:lnSpc>
                          <a:spcPct val="100000"/>
                        </a:lnSpc>
                        <a:spcBef>
                          <a:spcPct val="0"/>
                        </a:spcBef>
                        <a:spcAft>
                          <a:spcPct val="0"/>
                        </a:spcAft>
                        <a:buClrTx/>
                        <a:buSzTx/>
                        <a:buFontTx/>
                        <a:buNone/>
                        <a:tabLst/>
                      </a:pPr>
                      <a:r>
                        <a:rPr kumimoji="0" lang="de-CH" sz="1100" b="1" i="0" u="none" strike="noStrike" cap="none" normalizeH="0" baseline="0" dirty="0" err="1" smtClean="0">
                          <a:ln>
                            <a:noFill/>
                          </a:ln>
                          <a:solidFill>
                            <a:srgbClr val="006AB3"/>
                          </a:solidFill>
                          <a:effectLst/>
                          <a:latin typeface="Imago" panose="02000500060000020004" pitchFamily="2" charset="0"/>
                          <a:ea typeface="ＭＳ Ｐゴシック" pitchFamily="34" charset="-128"/>
                        </a:rPr>
                        <a:t>Kadcyla</a:t>
                      </a:r>
                      <a:endParaRPr kumimoji="0" lang="de-CH" sz="1100" b="1" i="0" u="none" strike="noStrike" cap="none" normalizeH="0" baseline="0" dirty="0" smtClean="0">
                        <a:ln>
                          <a:noFill/>
                        </a:ln>
                        <a:solidFill>
                          <a:srgbClr val="006AB3"/>
                        </a:solidFill>
                        <a:effectLst/>
                        <a:latin typeface="Imago" panose="02000500060000020004" pitchFamily="2" charset="0"/>
                        <a:ea typeface="ＭＳ Ｐゴシック" pitchFamily="34" charset="-128"/>
                      </a:endParaRPr>
                    </a:p>
                  </a:txBody>
                  <a:tcPr marL="20579" marR="20579" marT="20597" marB="20597" anchor="ctr"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de-CH" sz="1100" b="1" i="0" u="none" strike="noStrike" cap="none" normalizeH="0" baseline="0" dirty="0" smtClean="0">
                          <a:ln>
                            <a:noFill/>
                          </a:ln>
                          <a:solidFill>
                            <a:srgbClr val="000000"/>
                          </a:solidFill>
                          <a:effectLst/>
                          <a:latin typeface="Imago" panose="02000500060000020004" pitchFamily="2" charset="0"/>
                          <a:ea typeface="ＭＳ Ｐゴシック" pitchFamily="34" charset="-128"/>
                        </a:rPr>
                        <a:t>30,9</a:t>
                      </a:r>
                    </a:p>
                  </a:txBody>
                  <a:tcPr marL="20579" marR="20579" marT="20597" marB="20597" anchor="ctr"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de-CH" sz="1100" b="1" i="0" u="none" strike="noStrike" cap="none" normalizeH="0" baseline="0" dirty="0" smtClean="0">
                          <a:ln>
                            <a:noFill/>
                          </a:ln>
                          <a:solidFill>
                            <a:srgbClr val="000000"/>
                          </a:solidFill>
                          <a:effectLst/>
                          <a:latin typeface="Imago" panose="02000500060000020004" pitchFamily="2" charset="0"/>
                          <a:ea typeface="ＭＳ Ｐゴシック" pitchFamily="34" charset="-128"/>
                        </a:rPr>
                        <a:t> 149</a:t>
                      </a:r>
                    </a:p>
                  </a:txBody>
                  <a:tcPr marL="20579" marR="20579" marT="20597" marB="20597" anchor="ctr"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r>
              <a:tr h="212681">
                <a:tc gridSpan="3">
                  <a:txBody>
                    <a:bodyPr/>
                    <a:lstStyle/>
                    <a:p>
                      <a:pPr marL="0" marR="0" lvl="0" indent="0" algn="ctr" defTabSz="457200" rtl="0" eaLnBrk="1" fontAlgn="b" latinLnBrk="0" hangingPunct="1">
                        <a:lnSpc>
                          <a:spcPct val="100000"/>
                        </a:lnSpc>
                        <a:spcBef>
                          <a:spcPct val="0"/>
                        </a:spcBef>
                        <a:spcAft>
                          <a:spcPct val="0"/>
                        </a:spcAft>
                        <a:buClrTx/>
                        <a:buSzTx/>
                        <a:buFontTx/>
                        <a:buNone/>
                        <a:tabLst/>
                      </a:pPr>
                      <a:r>
                        <a:rPr lang="de-CH" sz="1100" b="0" kern="1200" dirty="0" smtClean="0">
                          <a:solidFill>
                            <a:srgbClr val="000000"/>
                          </a:solidFill>
                          <a:latin typeface="Imago" panose="02000500060000020004" pitchFamily="2" charset="0"/>
                          <a:ea typeface="MS PGothic"/>
                          <a:cs typeface="Arial" pitchFamily="34" charset="0"/>
                        </a:rPr>
                        <a:t>Stratifizierte HR</a:t>
                      </a:r>
                      <a:r>
                        <a:rPr kumimoji="0" lang="de-CH" sz="1100" b="0" i="0" u="none" strike="noStrike" cap="none" normalizeH="0" baseline="0" dirty="0" smtClean="0">
                          <a:ln>
                            <a:noFill/>
                          </a:ln>
                          <a:solidFill>
                            <a:srgbClr val="000000"/>
                          </a:solidFill>
                          <a:effectLst/>
                          <a:latin typeface="Imago" panose="02000500060000020004" pitchFamily="2" charset="0"/>
                          <a:ea typeface="ＭＳ Ｐゴシック" pitchFamily="34" charset="-128"/>
                        </a:rPr>
                        <a:t>= 0,682 (95% CI, 0,55-0,85); </a:t>
                      </a:r>
                      <a:r>
                        <a:rPr kumimoji="0" lang="de-CH" sz="1100" b="0" i="1" u="none" strike="noStrike" cap="none" normalizeH="0" baseline="0" dirty="0" smtClean="0">
                          <a:ln>
                            <a:noFill/>
                          </a:ln>
                          <a:solidFill>
                            <a:srgbClr val="000000"/>
                          </a:solidFill>
                          <a:effectLst/>
                          <a:latin typeface="Imago" panose="02000500060000020004" pitchFamily="2" charset="0"/>
                          <a:ea typeface="ＭＳ Ｐゴシック" pitchFamily="34" charset="-128"/>
                        </a:rPr>
                        <a:t>P </a:t>
                      </a:r>
                      <a:r>
                        <a:rPr kumimoji="0" lang="de-CH" sz="1100" b="0" i="0" u="none" strike="noStrike" cap="none" normalizeH="0" baseline="0" dirty="0" smtClean="0">
                          <a:ln>
                            <a:noFill/>
                          </a:ln>
                          <a:solidFill>
                            <a:srgbClr val="000000"/>
                          </a:solidFill>
                          <a:effectLst/>
                          <a:latin typeface="Imago" panose="02000500060000020004" pitchFamily="2" charset="0"/>
                          <a:ea typeface="ＭＳ Ｐゴシック" pitchFamily="34" charset="-128"/>
                        </a:rPr>
                        <a:t>&lt; 0,001</a:t>
                      </a:r>
                      <a:r>
                        <a:rPr lang="de-CH" sz="1100" b="0" dirty="0" smtClean="0">
                          <a:solidFill>
                            <a:srgbClr val="000000"/>
                          </a:solidFill>
                          <a:latin typeface="Imago" panose="02000500060000020004" pitchFamily="2" charset="0"/>
                          <a:ea typeface="ＭＳ Ｐゴシック" charset="-128"/>
                          <a:cs typeface="Arial" charset="0"/>
                        </a:rPr>
                        <a:t> </a:t>
                      </a:r>
                      <a:endParaRPr lang="de-CH" sz="1100" b="0" i="1" dirty="0" smtClean="0">
                        <a:solidFill>
                          <a:srgbClr val="080808"/>
                        </a:solidFill>
                        <a:latin typeface="Imago" panose="02000500060000020004" pitchFamily="2" charset="0"/>
                      </a:endParaRPr>
                    </a:p>
                  </a:txBody>
                  <a:tcPr marL="20579" marR="20579" marT="20597" marB="20597" anchor="ctr" horzOverflow="overflow">
                    <a:lnL>
                      <a:noFill/>
                    </a:lnL>
                    <a:lnR>
                      <a:noFill/>
                    </a:lnR>
                    <a:lnT w="19050" cap="flat" cmpd="sng" algn="ctr">
                      <a:solidFill>
                        <a:srgbClr val="00000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000000"/>
                        </a:solidFill>
                        <a:effectLst/>
                        <a:latin typeface="Arial" pitchFamily="34" charset="0"/>
                        <a:ea typeface="ＭＳ Ｐゴシック" pitchFamily="34" charset="-128"/>
                      </a:endParaRPr>
                    </a:p>
                  </a:txBody>
                  <a:tcPr marL="27439" marR="27439" marT="27457" marB="27457" anchor="ctr"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000000"/>
                        </a:solidFill>
                        <a:effectLst/>
                        <a:latin typeface="Arial" pitchFamily="34" charset="0"/>
                        <a:ea typeface="ＭＳ Ｐゴシック" pitchFamily="34" charset="-128"/>
                      </a:endParaRPr>
                    </a:p>
                  </a:txBody>
                  <a:tcPr marL="27439" marR="27439" marT="27457" marB="27457" anchor="ctr"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noFill/>
                  </a:tcPr>
                </a:tc>
              </a:tr>
              <a:tr h="201248">
                <a:tc gridSpan="3">
                  <a:txBody>
                    <a:bodyPr/>
                    <a:lstStyle/>
                    <a:p>
                      <a:pPr marL="0" marR="0" lvl="0" indent="0" algn="ctr" defTabSz="457200" rtl="0" eaLnBrk="1" fontAlgn="b" latinLnBrk="0" hangingPunct="1">
                        <a:lnSpc>
                          <a:spcPct val="100000"/>
                        </a:lnSpc>
                        <a:spcBef>
                          <a:spcPct val="0"/>
                        </a:spcBef>
                        <a:spcAft>
                          <a:spcPct val="0"/>
                        </a:spcAft>
                        <a:buClrTx/>
                        <a:buSzTx/>
                        <a:buFontTx/>
                        <a:buNone/>
                        <a:tabLst/>
                      </a:pPr>
                      <a:r>
                        <a:rPr lang="de-CH" sz="1100" b="0" i="1" dirty="0" err="1" smtClean="0">
                          <a:solidFill>
                            <a:srgbClr val="080808"/>
                          </a:solidFill>
                          <a:latin typeface="Imago" panose="02000500060000020004" pitchFamily="2" charset="0"/>
                        </a:rPr>
                        <a:t>Efficacy</a:t>
                      </a:r>
                      <a:r>
                        <a:rPr lang="de-CH" sz="1100" b="0" i="1" baseline="0" dirty="0" smtClean="0">
                          <a:solidFill>
                            <a:srgbClr val="080808"/>
                          </a:solidFill>
                          <a:latin typeface="Imago" panose="02000500060000020004" pitchFamily="2" charset="0"/>
                        </a:rPr>
                        <a:t> </a:t>
                      </a:r>
                      <a:r>
                        <a:rPr lang="de-CH" sz="1100" b="0" i="1" dirty="0" err="1" smtClean="0">
                          <a:solidFill>
                            <a:srgbClr val="080808"/>
                          </a:solidFill>
                          <a:latin typeface="Imago" panose="02000500060000020004" pitchFamily="2" charset="0"/>
                        </a:rPr>
                        <a:t>stopping</a:t>
                      </a:r>
                      <a:r>
                        <a:rPr lang="de-CH" sz="1100" b="0" i="1" dirty="0" smtClean="0">
                          <a:solidFill>
                            <a:srgbClr val="080808"/>
                          </a:solidFill>
                          <a:latin typeface="Imago" panose="02000500060000020004" pitchFamily="2" charset="0"/>
                        </a:rPr>
                        <a:t> </a:t>
                      </a:r>
                      <a:r>
                        <a:rPr lang="de-CH" sz="1100" b="0" i="1" dirty="0" err="1" smtClean="0">
                          <a:solidFill>
                            <a:srgbClr val="080808"/>
                          </a:solidFill>
                          <a:latin typeface="Imago" panose="02000500060000020004" pitchFamily="2" charset="0"/>
                        </a:rPr>
                        <a:t>boundary</a:t>
                      </a:r>
                      <a:r>
                        <a:rPr lang="de-CH" sz="1100" b="0" i="1" dirty="0" smtClean="0">
                          <a:solidFill>
                            <a:srgbClr val="080808"/>
                          </a:solidFill>
                          <a:latin typeface="Imago" panose="02000500060000020004" pitchFamily="2" charset="0"/>
                        </a:rPr>
                        <a:t> P=0,0037 </a:t>
                      </a:r>
                      <a:r>
                        <a:rPr lang="de-CH" sz="1100" b="0" i="1" dirty="0" err="1" smtClean="0">
                          <a:solidFill>
                            <a:srgbClr val="080808"/>
                          </a:solidFill>
                          <a:latin typeface="Imago" panose="02000500060000020004" pitchFamily="2" charset="0"/>
                        </a:rPr>
                        <a:t>or</a:t>
                      </a:r>
                      <a:r>
                        <a:rPr lang="de-CH" sz="1100" b="0" i="1" dirty="0" smtClean="0">
                          <a:solidFill>
                            <a:srgbClr val="080808"/>
                          </a:solidFill>
                          <a:latin typeface="Imago" panose="02000500060000020004" pitchFamily="2" charset="0"/>
                        </a:rPr>
                        <a:t> H</a:t>
                      </a:r>
                      <a:r>
                        <a:rPr lang="de-CH" sz="1100" b="0" i="1" baseline="0" dirty="0" smtClean="0">
                          <a:solidFill>
                            <a:srgbClr val="080808"/>
                          </a:solidFill>
                          <a:latin typeface="Imago" panose="02000500060000020004" pitchFamily="2" charset="0"/>
                        </a:rPr>
                        <a:t>R=0,727</a:t>
                      </a:r>
                      <a:endParaRPr lang="de-CH" sz="1100" b="0" i="1" dirty="0" smtClean="0">
                        <a:solidFill>
                          <a:srgbClr val="080808"/>
                        </a:solidFill>
                        <a:latin typeface="Imago" panose="02000500060000020004" pitchFamily="2" charset="0"/>
                      </a:endParaRPr>
                    </a:p>
                  </a:txBody>
                  <a:tcPr marL="20579" marR="20579" marT="20597" marB="20597" anchor="ctr" horzOverflow="overflow">
                    <a:lnL>
                      <a:noFill/>
                    </a:lnL>
                    <a:lnR>
                      <a:noFill/>
                    </a:lnR>
                    <a:lnT w="19050" cap="flat" cmpd="sng" algn="ctr">
                      <a:no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
        <p:nvSpPr>
          <p:cNvPr id="1199" name="TextBox 821"/>
          <p:cNvSpPr txBox="1">
            <a:spLocks noChangeArrowheads="1"/>
          </p:cNvSpPr>
          <p:nvPr/>
        </p:nvSpPr>
        <p:spPr bwMode="auto">
          <a:xfrm>
            <a:off x="1210127" y="4266994"/>
            <a:ext cx="100989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r>
              <a:rPr lang="de-CH" sz="825" b="1" kern="0" dirty="0">
                <a:solidFill>
                  <a:srgbClr val="000000"/>
                </a:solidFill>
                <a:latin typeface="Imago" panose="02000500060000020004" pitchFamily="2" charset="0"/>
              </a:rPr>
              <a:t>Patientinnen unter Risiko:</a:t>
            </a:r>
          </a:p>
        </p:txBody>
      </p:sp>
      <p:sp>
        <p:nvSpPr>
          <p:cNvPr id="1200" name="TextBox 6"/>
          <p:cNvSpPr txBox="1">
            <a:spLocks noChangeArrowheads="1"/>
          </p:cNvSpPr>
          <p:nvPr/>
        </p:nvSpPr>
        <p:spPr bwMode="auto">
          <a:xfrm>
            <a:off x="1218107" y="4731990"/>
            <a:ext cx="6501971" cy="241402"/>
          </a:xfrm>
          <a:prstGeom prst="rect">
            <a:avLst/>
          </a:prstGeom>
          <a:noFill/>
          <a:ln>
            <a:noFill/>
          </a:ln>
        </p:spPr>
        <p:txBody>
          <a:bodyPr wrap="square" lIns="0" tIns="0" rIns="0" bIns="0" anchor="ctr" anchorCtr="0">
            <a:no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a:pPr>
            <a:r>
              <a:rPr lang="de-CH" sz="750" kern="0" dirty="0">
                <a:solidFill>
                  <a:srgbClr val="000000"/>
                </a:solidFill>
                <a:latin typeface="Imago" panose="02000500060000020004" pitchFamily="2" charset="0"/>
              </a:rPr>
              <a:t>Data </a:t>
            </a:r>
            <a:r>
              <a:rPr lang="de-CH" sz="750" kern="0" dirty="0" err="1">
                <a:solidFill>
                  <a:srgbClr val="000000"/>
                </a:solidFill>
                <a:latin typeface="Imago" panose="02000500060000020004" pitchFamily="2" charset="0"/>
              </a:rPr>
              <a:t>cut</a:t>
            </a:r>
            <a:r>
              <a:rPr lang="de-CH" sz="750" kern="0" dirty="0">
                <a:solidFill>
                  <a:srgbClr val="000000"/>
                </a:solidFill>
                <a:latin typeface="Imago" panose="02000500060000020004" pitchFamily="2" charset="0"/>
              </a:rPr>
              <a:t>-off 31. Juli 2012; medianes Follow-</a:t>
            </a:r>
            <a:r>
              <a:rPr lang="de-CH" sz="750" kern="0" dirty="0" err="1">
                <a:solidFill>
                  <a:srgbClr val="000000"/>
                </a:solidFill>
                <a:latin typeface="Imago" panose="02000500060000020004" pitchFamily="2" charset="0"/>
              </a:rPr>
              <a:t>up</a:t>
            </a:r>
            <a:r>
              <a:rPr lang="de-CH" sz="750" kern="0" dirty="0">
                <a:solidFill>
                  <a:srgbClr val="000000"/>
                </a:solidFill>
                <a:latin typeface="Imago" panose="02000500060000020004" pitchFamily="2" charset="0"/>
              </a:rPr>
              <a:t> im Vergleichsarm 18,6 Monate und im </a:t>
            </a:r>
            <a:r>
              <a:rPr lang="de-CH" sz="750" kern="0" dirty="0" err="1">
                <a:solidFill>
                  <a:srgbClr val="000000"/>
                </a:solidFill>
                <a:latin typeface="Imago" panose="02000500060000020004" pitchFamily="2" charset="0"/>
              </a:rPr>
              <a:t>Kadcyla</a:t>
            </a:r>
            <a:r>
              <a:rPr lang="de-CH" sz="750" kern="0" dirty="0">
                <a:solidFill>
                  <a:srgbClr val="000000"/>
                </a:solidFill>
                <a:latin typeface="Imago" panose="02000500060000020004" pitchFamily="2" charset="0"/>
              </a:rPr>
              <a:t>-Arm 19,1. Nicht-stratifizierte HR=0,70 (</a:t>
            </a:r>
            <a:r>
              <a:rPr lang="de-CH" sz="750" i="1" kern="0" dirty="0">
                <a:solidFill>
                  <a:srgbClr val="000000"/>
                </a:solidFill>
                <a:latin typeface="Imago" panose="02000500060000020004" pitchFamily="2" charset="0"/>
              </a:rPr>
              <a:t>p=0,0012).</a:t>
            </a:r>
            <a:endParaRPr lang="de-CH" sz="750" kern="0" dirty="0">
              <a:solidFill>
                <a:srgbClr val="000000"/>
              </a:solidFill>
              <a:latin typeface="Imago" panose="02000500060000020004" pitchFamily="2" charset="0"/>
              <a:cs typeface="Arial" pitchFamily="34" charset="0"/>
            </a:endParaRPr>
          </a:p>
        </p:txBody>
      </p:sp>
      <p:sp>
        <p:nvSpPr>
          <p:cNvPr id="1201" name="Textfeld 1200"/>
          <p:cNvSpPr txBox="1"/>
          <p:nvPr/>
        </p:nvSpPr>
        <p:spPr>
          <a:xfrm>
            <a:off x="1146213" y="4950019"/>
            <a:ext cx="2340705" cy="219291"/>
          </a:xfrm>
          <a:prstGeom prst="rect">
            <a:avLst/>
          </a:prstGeom>
          <a:noFill/>
        </p:spPr>
        <p:txBody>
          <a:bodyPr wrap="none" rtlCol="0">
            <a:spAutoFit/>
          </a:bodyPr>
          <a:lstStyle/>
          <a:p>
            <a:pPr eaLnBrk="0" fontAlgn="base" hangingPunct="0">
              <a:spcAft>
                <a:spcPct val="0"/>
              </a:spcAft>
            </a:pPr>
            <a:r>
              <a:rPr lang="de-CH" sz="825" dirty="0" err="1">
                <a:solidFill>
                  <a:srgbClr val="000000"/>
                </a:solidFill>
              </a:rPr>
              <a:t>Verma</a:t>
            </a:r>
            <a:r>
              <a:rPr lang="de-CH" sz="825" dirty="0">
                <a:solidFill>
                  <a:srgbClr val="000000"/>
                </a:solidFill>
              </a:rPr>
              <a:t> S, et al. NEJM 2012. 367(19): 1783-91</a:t>
            </a:r>
          </a:p>
        </p:txBody>
      </p:sp>
    </p:spTree>
    <p:extLst>
      <p:ext uri="{BB962C8B-B14F-4D97-AF65-F5344CB8AC3E}">
        <p14:creationId xmlns:p14="http://schemas.microsoft.com/office/powerpoint/2010/main" val="3670732381"/>
      </p:ext>
    </p:extLst>
  </p:cSld>
  <p:clrMapOvr>
    <a:masterClrMapping/>
  </p:clrMapOvr>
  <p:timing>
    <p:tnLst>
      <p:par>
        <p:cTn id="1" dur="indefinite" restart="never" nodeType="tmRoot"/>
      </p:par>
    </p:tnLst>
  </p:timing>
</p:sld>
</file>

<file path=ppt/theme/theme1.xml><?xml version="1.0" encoding="utf-8"?>
<a:theme xmlns:a="http://schemas.openxmlformats.org/drawingml/2006/main" name="folie1">
  <a:themeElements>
    <a:clrScheme name="Custom 17">
      <a:dk1>
        <a:sysClr val="windowText" lastClr="000000"/>
      </a:dk1>
      <a:lt1>
        <a:sysClr val="window" lastClr="FFFFFF"/>
      </a:lt1>
      <a:dk2>
        <a:srgbClr val="004D74"/>
      </a:dk2>
      <a:lt2>
        <a:srgbClr val="B2D234"/>
      </a:lt2>
      <a:accent1>
        <a:srgbClr val="004D74"/>
      </a:accent1>
      <a:accent2>
        <a:srgbClr val="B2D234"/>
      </a:accent2>
      <a:accent3>
        <a:srgbClr val="F7931D"/>
      </a:accent3>
      <a:accent4>
        <a:srgbClr val="3B638A"/>
      </a:accent4>
      <a:accent5>
        <a:srgbClr val="7856A8"/>
      </a:accent5>
      <a:accent6>
        <a:srgbClr val="297673"/>
      </a:accent6>
      <a:hlink>
        <a:srgbClr val="B2D234"/>
      </a:hlink>
      <a:folHlink>
        <a:srgbClr val="004D7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4D74"/>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tx1"/>
          </a:solidFill>
          <a:headEnd type="none" w="med" len="med"/>
          <a:tailEnd type="triangle"/>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E27542F-9922-C640-B7C5-D77B56564473}">
  <we:reference id="wa104381063" version="1.0.0.0" store="en-US" storeType="OMEX"/>
  <we:alternateReferences>
    <we:reference id="WA104381063" version="1.0.0.0"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1ee89e71-04cd-405e-9ca3-99e020c1694d" ContentTypeId="0x01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Keyword xmlns="44a56295-c29e-4898-8136-a54736c65b82" xsi:nil="true"/>
    <Descriptions xmlns="44a56295-c29e-4898-8136-a54736c65b82" xsi:nil="true"/>
    <Studie xmlns="0ac91411-1cab-4942-a86a-cbc62f9d79dd"/>
    <MSLedit xmlns="0ac91411-1cab-4942-a86a-cbc62f9d79dd">true</MSLedit>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45CC14AC4EE5474CA15AEE136275BFA9" ma:contentTypeVersion="17" ma:contentTypeDescription="Create a new document." ma:contentTypeScope="" ma:versionID="8c40ad66a77b8d6f2efe24a38e307c91">
  <xsd:schema xmlns:xsd="http://www.w3.org/2001/XMLSchema" xmlns:xs="http://www.w3.org/2001/XMLSchema" xmlns:p="http://schemas.microsoft.com/office/2006/metadata/properties" xmlns:ns2="44a56295-c29e-4898-8136-a54736c65b82" xmlns:ns3="0ac91411-1cab-4942-a86a-cbc62f9d79dd" xmlns:ns4="a3567a69-ec12-46cf-8323-40e7a6f41cc0" targetNamespace="http://schemas.microsoft.com/office/2006/metadata/properties" ma:root="true" ma:fieldsID="d158bea3d357accb56a658b5d51d3ace" ns2:_="" ns3:_="" ns4:_="">
    <xsd:import namespace="44a56295-c29e-4898-8136-a54736c65b82"/>
    <xsd:import namespace="0ac91411-1cab-4942-a86a-cbc62f9d79dd"/>
    <xsd:import namespace="a3567a69-ec12-46cf-8323-40e7a6f41cc0"/>
    <xsd:element name="properties">
      <xsd:complexType>
        <xsd:sequence>
          <xsd:element name="documentManagement">
            <xsd:complexType>
              <xsd:all>
                <xsd:element ref="ns2:Descriptions" minOccurs="0"/>
                <xsd:element ref="ns2:Keyword"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3:MSLedit" minOccurs="0"/>
                <xsd:element ref="ns3:MediaServiceDateTaken" minOccurs="0"/>
                <xsd:element ref="ns3:MediaServiceAutoKeyPoints" minOccurs="0"/>
                <xsd:element ref="ns3:MediaServiceKeyPoints" minOccurs="0"/>
                <xsd:element ref="ns3:Studi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a56295-c29e-4898-8136-a54736c65b82" elementFormDefault="qualified">
    <xsd:import namespace="http://schemas.microsoft.com/office/2006/documentManagement/types"/>
    <xsd:import namespace="http://schemas.microsoft.com/office/infopath/2007/PartnerControls"/>
    <xsd:element name="Descriptions" ma:index="8" nillable="true" ma:displayName="Descriptions" ma:description="Describe your document to make it appear at the top of search results" ma:internalName="Descriptions">
      <xsd:simpleType>
        <xsd:restriction base="dms:Note">
          <xsd:maxLength value="255"/>
        </xsd:restriction>
      </xsd:simpleType>
    </xsd:element>
    <xsd:element name="Keyword" ma:index="9" nillable="true" ma:displayName="Keyword" ma:description="Enter list of terms separated by semi-colon(;)" ma:internalName="Keywor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ac91411-1cab-4942-a86a-cbc62f9d79d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SLedit" ma:index="18" nillable="true" ma:displayName="MSL edit" ma:default="1" ma:description="Bearbeitung durch MSL möglich?" ma:format="Dropdown" ma:internalName="MSLedit">
      <xsd:simpleType>
        <xsd:restriction base="dms:Boolean"/>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Studie" ma:index="22" nillable="true" ma:displayName="Studie" ma:list="{64719cd7-acfe-4416-bfbe-5d91726b1578}" ma:internalName="Studie" ma:readOnly="false" ma:showField="Title">
      <xsd:complexType>
        <xsd:complexContent>
          <xsd:extension base="dms:MultiChoiceLookup">
            <xsd:sequence>
              <xsd:element name="Value" type="dms:Lookup" maxOccurs="unbounded" minOccurs="0" nillable="true"/>
            </xsd:sequence>
          </xsd:extension>
        </xsd:complexContent>
      </xsd:complex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567a69-ec12-46cf-8323-40e7a6f41cc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EA5EBB-3E34-4C10-8BBD-84DE7406831C}">
  <ds:schemaRefs>
    <ds:schemaRef ds:uri="Microsoft.SharePoint.Taxonomy.ContentTypeSync"/>
  </ds:schemaRefs>
</ds:datastoreItem>
</file>

<file path=customXml/itemProps2.xml><?xml version="1.0" encoding="utf-8"?>
<ds:datastoreItem xmlns:ds="http://schemas.openxmlformats.org/officeDocument/2006/customXml" ds:itemID="{378BB391-C2CE-42DC-B1B1-64FB6FF3C379}">
  <ds:schemaRefs>
    <ds:schemaRef ds:uri="http://schemas.microsoft.com/sharepoint/v3/contenttype/forms"/>
  </ds:schemaRefs>
</ds:datastoreItem>
</file>

<file path=customXml/itemProps3.xml><?xml version="1.0" encoding="utf-8"?>
<ds:datastoreItem xmlns:ds="http://schemas.openxmlformats.org/officeDocument/2006/customXml" ds:itemID="{6E8716D7-B358-40A2-A3DA-48FFE836C863}">
  <ds:schemaRefs>
    <ds:schemaRef ds:uri="a3567a69-ec12-46cf-8323-40e7a6f41cc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4a56295-c29e-4898-8136-a54736c65b82"/>
    <ds:schemaRef ds:uri="0ac91411-1cab-4942-a86a-cbc62f9d79dd"/>
    <ds:schemaRef ds:uri="http://www.w3.org/XML/1998/namespace"/>
    <ds:schemaRef ds:uri="http://purl.org/dc/dcmitype/"/>
  </ds:schemaRefs>
</ds:datastoreItem>
</file>

<file path=customXml/itemProps4.xml><?xml version="1.0" encoding="utf-8"?>
<ds:datastoreItem xmlns:ds="http://schemas.openxmlformats.org/officeDocument/2006/customXml" ds:itemID="{E42AA84E-3D4A-46A9-9D6B-6E0F183A9A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a56295-c29e-4898-8136-a54736c65b82"/>
    <ds:schemaRef ds:uri="0ac91411-1cab-4942-a86a-cbc62f9d79dd"/>
    <ds:schemaRef ds:uri="a3567a69-ec12-46cf-8323-40e7a6f41c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4306</Words>
  <Application>Microsoft Office PowerPoint</Application>
  <PresentationFormat>Bildschirmpräsentation (16:9)</PresentationFormat>
  <Paragraphs>826</Paragraphs>
  <Slides>60</Slides>
  <Notes>19</Notes>
  <HiddenSlides>0</HiddenSlides>
  <MMClips>0</MMClips>
  <ScaleCrop>false</ScaleCrop>
  <HeadingPairs>
    <vt:vector size="6" baseType="variant">
      <vt:variant>
        <vt:lpstr>Verwendete Schriftarten</vt:lpstr>
      </vt:variant>
      <vt:variant>
        <vt:i4>15</vt:i4>
      </vt:variant>
      <vt:variant>
        <vt:lpstr>Design</vt:lpstr>
      </vt:variant>
      <vt:variant>
        <vt:i4>1</vt:i4>
      </vt:variant>
      <vt:variant>
        <vt:lpstr>Folientitel</vt:lpstr>
      </vt:variant>
      <vt:variant>
        <vt:i4>60</vt:i4>
      </vt:variant>
    </vt:vector>
  </HeadingPairs>
  <TitlesOfParts>
    <vt:vector size="76" baseType="lpstr">
      <vt:lpstr>Arial Unicode MS</vt:lpstr>
      <vt:lpstr>MS PGothic</vt:lpstr>
      <vt:lpstr>MS PGothic</vt:lpstr>
      <vt:lpstr>Arial</vt:lpstr>
      <vt:lpstr>Calibri</vt:lpstr>
      <vt:lpstr>Comic Sans MS</vt:lpstr>
      <vt:lpstr>Georgia</vt:lpstr>
      <vt:lpstr>Imago</vt:lpstr>
      <vt:lpstr>Minion</vt:lpstr>
      <vt:lpstr>Open Sans</vt:lpstr>
      <vt:lpstr>Open Sans Light</vt:lpstr>
      <vt:lpstr>Symbol</vt:lpstr>
      <vt:lpstr>Times New Roman</vt:lpstr>
      <vt:lpstr>Wingdings</vt:lpstr>
      <vt:lpstr>ヒラギノ角ゴ Pro W3</vt:lpstr>
      <vt:lpstr>folie1</vt:lpstr>
      <vt:lpstr>PowerPoint-Präsentation</vt:lpstr>
      <vt:lpstr>Signalwege &amp; Crosstalk Ansatzpunkte für Therapiestragien1-12</vt:lpstr>
      <vt:lpstr>Häufig verwendete Begriffe und Abkürzungen:</vt:lpstr>
      <vt:lpstr>PowerPoint-Präsentation</vt:lpstr>
      <vt:lpstr>PowerPoint-Präsentation</vt:lpstr>
      <vt:lpstr>PowerPoint-Präsentation</vt:lpstr>
      <vt:lpstr>CLEOPATRA (WO20698) Finale Analyse des Gesamtüberlebens* </vt:lpstr>
      <vt:lpstr>EMILIA (BO21977)  Unabhängig geprüftes PFS, 2. Interimsanalyse </vt:lpstr>
      <vt:lpstr>EMILIA (BO21977)  Gesamtüberleben – 2. Interimsanalyse</vt:lpstr>
      <vt:lpstr>PowerPoint-Präsentation</vt:lpstr>
      <vt:lpstr>PowerPoint-Präsentation</vt:lpstr>
      <vt:lpstr>PowerPoint-Präsentation</vt:lpstr>
      <vt:lpstr>DESTINY-Breast01 Subgruppenanalyse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HER2CLIMB</vt:lpstr>
      <vt:lpstr>Zusammenfassung:</vt:lpstr>
      <vt:lpstr>Ausblick für die Zukunft: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OlympiA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NEOTALA</vt:lpstr>
      <vt:lpstr>NEOTALA</vt:lpstr>
      <vt:lpstr>NEOTALA</vt:lpstr>
      <vt:lpstr>NEOTALA</vt:lpstr>
      <vt:lpstr>PowerPoint-Präsentation</vt:lpstr>
      <vt:lpstr>Der Krebsimmunzyklus</vt:lpstr>
      <vt:lpstr>PowerPoint-Präsentation</vt:lpstr>
      <vt:lpstr>GeparNUEVO</vt:lpstr>
      <vt:lpstr>PowerPoint-Präsentation</vt:lpstr>
      <vt:lpstr>PowerPoint-Präsentation</vt:lpstr>
      <vt:lpstr>PowerPoint-Präsentation</vt:lpstr>
      <vt:lpstr>PowerPoint-Präsentation</vt:lpstr>
      <vt:lpstr>PowerPoint-Präsentation</vt:lpstr>
      <vt:lpstr>ZEBRA &amp; ABCSG-05 Studie (CMF vs. GnRH) </vt:lpstr>
      <vt:lpstr>PowerPoint-Präsentation</vt:lpstr>
      <vt:lpstr>Entwicklung einer endokrinen Resistenz</vt:lpstr>
      <vt:lpstr>Der CDK4/6-Cyclin D Signalweg beim MammaCa</vt:lpstr>
      <vt:lpstr>PowerPoint-Präsentation</vt:lpstr>
      <vt:lpstr>MONALEESA-3</vt:lpstr>
      <vt:lpstr>MONALEESA-3</vt:lpstr>
    </vt:vector>
  </TitlesOfParts>
  <Company>Coreslide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Heidi Schörken</dc:creator>
  <cp:lastModifiedBy>Köhler, Christine [UMR]</cp:lastModifiedBy>
  <cp:revision>69</cp:revision>
  <dcterms:created xsi:type="dcterms:W3CDTF">2018-09-06T14:39:41Z</dcterms:created>
  <dcterms:modified xsi:type="dcterms:W3CDTF">2021-09-30T06:11:46Z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0x01010045CC14AC4EE5474CA15AEE136275BFA9</vt:lpwstr>
  </property>
</Properties>
</file>