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1" r:id="rId6"/>
    <p:sldId id="264" r:id="rId7"/>
    <p:sldId id="268" r:id="rId8"/>
    <p:sldId id="265" r:id="rId9"/>
    <p:sldId id="266" r:id="rId10"/>
    <p:sldId id="267" r:id="rId11"/>
    <p:sldId id="275" r:id="rId12"/>
    <p:sldId id="277" r:id="rId13"/>
    <p:sldId id="278" r:id="rId14"/>
    <p:sldId id="279" r:id="rId15"/>
    <p:sldId id="280" r:id="rId16"/>
    <p:sldId id="263" r:id="rId17"/>
    <p:sldId id="281" r:id="rId18"/>
  </p:sldIdLst>
  <p:sldSz cx="9144000" cy="6858000" type="screen4x3"/>
  <p:notesSz cx="9926638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  <a:srgbClr val="66CCFF"/>
    <a:srgbClr val="3399FF"/>
    <a:srgbClr val="00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58" y="1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412F1-FF51-418A-950F-B2EA455567AC}" type="datetimeFigureOut">
              <a:rPr lang="de-DE" smtClean="0"/>
              <a:t>14.09.2015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CA5F1-2513-45BC-92D3-D8D357335B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6480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D4676-F8FB-47AD-9A06-4F0EDD2C1F13}" type="datetimeFigureOut">
              <a:rPr lang="de-DE" smtClean="0"/>
              <a:t>14.09.2015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98008-E48B-493F-9C8F-ECF1B8D2EF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16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 userDrawn="1"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4624"/>
            <a:ext cx="1632181" cy="1224136"/>
          </a:xfrm>
          <a:prstGeom prst="rect">
            <a:avLst/>
          </a:prstGeom>
        </p:spPr>
      </p:pic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2400" y="6407944"/>
            <a:ext cx="840632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extLst/>
          </a:lstStyle>
          <a:p>
            <a:fld id="{28090B87-32F0-42CD-A735-AE7425A2EE8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28090B87-32F0-42CD-A735-AE7425A2EE8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28090B87-32F0-42CD-A735-AE7425A2EE8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2400" y="6407944"/>
            <a:ext cx="840632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extLst/>
          </a:lstStyle>
          <a:p>
            <a:fld id="{28090B87-32F0-42CD-A735-AE7425A2EE8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" name="Textfeld 1"/>
          <p:cNvSpPr txBox="1"/>
          <p:nvPr userDrawn="1"/>
        </p:nvSpPr>
        <p:spPr>
          <a:xfrm>
            <a:off x="-18588" y="6300609"/>
            <a:ext cx="1653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Maria Mahler</a:t>
            </a:r>
            <a:br>
              <a:rPr lang="de-DE" sz="1600" dirty="0" smtClean="0">
                <a:solidFill>
                  <a:schemeClr val="bg1"/>
                </a:solidFill>
              </a:rPr>
            </a:br>
            <a:r>
              <a:rPr lang="de-DE" sz="1600" dirty="0" smtClean="0">
                <a:solidFill>
                  <a:schemeClr val="bg1"/>
                </a:solidFill>
              </a:rPr>
              <a:t>Julia </a:t>
            </a:r>
            <a:r>
              <a:rPr lang="de-DE" sz="1600" dirty="0" err="1" smtClean="0">
                <a:solidFill>
                  <a:schemeClr val="bg1"/>
                </a:solidFill>
              </a:rPr>
              <a:t>Dolscheid</a:t>
            </a:r>
            <a:endParaRPr lang="de-DE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28090B87-32F0-42CD-A735-AE7425A2EE80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28090B87-32F0-42CD-A735-AE7425A2EE80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28090B87-32F0-42CD-A735-AE7425A2EE80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28090B87-32F0-42CD-A735-AE7425A2EE80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28090B87-32F0-42CD-A735-AE7425A2EE8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28090B87-32F0-42CD-A735-AE7425A2EE80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8090B87-32F0-42CD-A735-AE7425A2EE80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4624"/>
            <a:ext cx="1632181" cy="12241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hyperlink" Target="http://www.bi-marburg.de/" TargetMode="External"/><Relationship Id="rId18" Type="http://schemas.openxmlformats.org/officeDocument/2006/relationships/image" Target="../media/image12.jp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http://www.aura-ggmbh.de/ggmbh.png" TargetMode="External"/><Relationship Id="rId17" Type="http://schemas.openxmlformats.org/officeDocument/2006/relationships/image" Target="../media/image11.jpg"/><Relationship Id="rId2" Type="http://schemas.openxmlformats.org/officeDocument/2006/relationships/image" Target="../media/image3.jpeg"/><Relationship Id="rId16" Type="http://schemas.openxmlformats.org/officeDocument/2006/relationships/image" Target="../media/image10.jp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marburg.de/sixcms/media.php/280/thumbnails/image001.85979.jpg.85982.jpg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5.jpeg"/><Relationship Id="rId15" Type="http://schemas.openxmlformats.org/officeDocument/2006/relationships/image" Target="http://www.bi-marburg.de/wp-content/uploads/2013/05/logo_40_jahre.png" TargetMode="External"/><Relationship Id="rId10" Type="http://schemas.openxmlformats.org/officeDocument/2006/relationships/hyperlink" Target="http://www.aura-ggmbh.de/wp" TargetMode="External"/><Relationship Id="rId19" Type="http://schemas.openxmlformats.org/officeDocument/2006/relationships/image" Target="../media/image13.jpg"/><Relationship Id="rId4" Type="http://schemas.openxmlformats.org/officeDocument/2006/relationships/image" Target="http://www.marburg.de/sixcms/media.php/20/thumbnails/Marburg.85079.jpg.85082.jpg" TargetMode="External"/><Relationship Id="rId9" Type="http://schemas.openxmlformats.org/officeDocument/2006/relationships/image" Target="http://www.alzheimer-mr.de/files/logo_alzg.gif" TargetMode="External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Marburger Allianz für Menschen mit Demenz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3000" dirty="0" smtClean="0"/>
              <a:t>Tätigkeitsübersicht und Ausblick</a:t>
            </a:r>
          </a:p>
          <a:p>
            <a:endParaRPr lang="de-DE" sz="1800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107504" y="6128429"/>
            <a:ext cx="8807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Sitzung des Ausschuss für Soziales, </a:t>
            </a:r>
            <a:r>
              <a:rPr lang="de-DE" sz="1600" dirty="0" smtClean="0">
                <a:solidFill>
                  <a:schemeClr val="bg1"/>
                </a:solidFill>
              </a:rPr>
              <a:t/>
            </a:r>
            <a:br>
              <a:rPr lang="de-DE" sz="1600" dirty="0" smtClean="0">
                <a:solidFill>
                  <a:schemeClr val="bg1"/>
                </a:solidFill>
              </a:rPr>
            </a:br>
            <a:r>
              <a:rPr lang="de-DE" sz="1600" dirty="0" smtClean="0">
                <a:solidFill>
                  <a:schemeClr val="bg1"/>
                </a:solidFill>
              </a:rPr>
              <a:t>Jugend </a:t>
            </a:r>
            <a:r>
              <a:rPr lang="de-DE" sz="1600" dirty="0">
                <a:solidFill>
                  <a:schemeClr val="bg1"/>
                </a:solidFill>
              </a:rPr>
              <a:t>und Frauen der </a:t>
            </a:r>
            <a:r>
              <a:rPr lang="de-DE" sz="1600" dirty="0" smtClean="0">
                <a:solidFill>
                  <a:schemeClr val="bg1"/>
                </a:solidFill>
              </a:rPr>
              <a:t>Universitätsstadt Marburg			09.09.2015 </a:t>
            </a:r>
            <a:endParaRPr 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60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467544" y="1412776"/>
            <a:ext cx="8064896" cy="115212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67544" y="2708920"/>
            <a:ext cx="8064896" cy="3168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de-DE" dirty="0" smtClean="0"/>
              <a:t>Aktives Netzwerk mit dem gemeinsamen Ziel: Marburg als „demenzfreundliche“ Kommune</a:t>
            </a:r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r>
              <a:rPr lang="de-DE" b="1" dirty="0" smtClean="0"/>
              <a:t>Veranstaltungen und Projekte in 2016</a:t>
            </a:r>
            <a:r>
              <a:rPr lang="de-DE" dirty="0" smtClean="0"/>
              <a:t>:</a:t>
            </a:r>
          </a:p>
          <a:p>
            <a:r>
              <a:rPr lang="de-DE" sz="2200" dirty="0" err="1" smtClean="0"/>
              <a:t>DemenzWG</a:t>
            </a:r>
            <a:r>
              <a:rPr lang="de-DE" sz="2200" dirty="0" smtClean="0"/>
              <a:t> in der </a:t>
            </a:r>
            <a:r>
              <a:rPr lang="de-DE" sz="2200" dirty="0" err="1" smtClean="0"/>
              <a:t>Weintrautstraße</a:t>
            </a:r>
            <a:endParaRPr lang="de-DE" sz="2200" dirty="0"/>
          </a:p>
          <a:p>
            <a:r>
              <a:rPr lang="de-DE" sz="2200" dirty="0" smtClean="0"/>
              <a:t>Demenz-</a:t>
            </a:r>
            <a:r>
              <a:rPr lang="de-DE" sz="2200" dirty="0"/>
              <a:t>W</a:t>
            </a:r>
            <a:r>
              <a:rPr lang="de-DE" sz="2200" dirty="0" smtClean="0"/>
              <a:t>egweiser Marburg</a:t>
            </a:r>
          </a:p>
          <a:p>
            <a:r>
              <a:rPr lang="de-DE" sz="2200" dirty="0" smtClean="0"/>
              <a:t>Kooperationsveranstaltung „Demenz </a:t>
            </a:r>
            <a:r>
              <a:rPr lang="de-DE" sz="2200" dirty="0"/>
              <a:t>und </a:t>
            </a:r>
            <a:r>
              <a:rPr lang="de-DE" sz="2200" dirty="0" smtClean="0"/>
              <a:t>Depression“</a:t>
            </a:r>
          </a:p>
          <a:p>
            <a:r>
              <a:rPr lang="de-DE" sz="2200" dirty="0" smtClean="0"/>
              <a:t>Schulungsreihe „Demenz erkennen – adäquat handeln“</a:t>
            </a:r>
          </a:p>
          <a:p>
            <a:r>
              <a:rPr lang="de-DE" sz="2200" dirty="0" smtClean="0"/>
              <a:t>Großveranstaltung: „Gut leben trotz Demenz“</a:t>
            </a:r>
          </a:p>
          <a:p>
            <a:r>
              <a:rPr lang="de-DE" sz="2200" dirty="0" smtClean="0"/>
              <a:t>Demenz in Film und Kino</a:t>
            </a:r>
            <a:endParaRPr lang="de-DE" sz="2200" dirty="0"/>
          </a:p>
          <a:p>
            <a:endParaRPr lang="de-DE" sz="2000" b="1" dirty="0" smtClean="0"/>
          </a:p>
          <a:p>
            <a:endParaRPr lang="de-DE" dirty="0" smtClean="0"/>
          </a:p>
          <a:p>
            <a:endParaRPr lang="de-DE" dirty="0"/>
          </a:p>
          <a:p>
            <a:pPr marL="109728" indent="0"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 stehen wir jetzt?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0B87-32F0-42CD-A735-AE7425A2EE8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074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755030" y="6414266"/>
            <a:ext cx="840632" cy="365125"/>
          </a:xfrm>
        </p:spPr>
        <p:txBody>
          <a:bodyPr/>
          <a:lstStyle/>
          <a:p>
            <a:fld id="{28090B87-32F0-42CD-A735-AE7425A2EE80}" type="slidenum">
              <a:rPr lang="de-DE" smtClean="0"/>
              <a:t>11</a:t>
            </a:fld>
            <a:endParaRPr lang="de-DE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3203848" y="1196752"/>
            <a:ext cx="5400000" cy="5400000"/>
            <a:chOff x="2987824" y="1052736"/>
            <a:chExt cx="5400000" cy="5400000"/>
          </a:xfrm>
        </p:grpSpPr>
        <p:grpSp>
          <p:nvGrpSpPr>
            <p:cNvPr id="9" name="Gruppieren 8"/>
            <p:cNvGrpSpPr/>
            <p:nvPr/>
          </p:nvGrpSpPr>
          <p:grpSpPr>
            <a:xfrm>
              <a:off x="2987824" y="1052736"/>
              <a:ext cx="5400000" cy="5400000"/>
              <a:chOff x="2952000" y="656992"/>
              <a:chExt cx="5400000" cy="5400000"/>
            </a:xfrm>
          </p:grpSpPr>
          <p:sp>
            <p:nvSpPr>
              <p:cNvPr id="7" name="Ellipse 6"/>
              <p:cNvSpPr>
                <a:spLocks noChangeAspect="1"/>
              </p:cNvSpPr>
              <p:nvPr/>
            </p:nvSpPr>
            <p:spPr>
              <a:xfrm>
                <a:off x="2952000" y="656992"/>
                <a:ext cx="5400000" cy="5400000"/>
              </a:xfrm>
              <a:prstGeom prst="ellipse">
                <a:avLst/>
              </a:prstGeom>
              <a:solidFill>
                <a:srgbClr val="0000FF">
                  <a:alpha val="80000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" name="Ellipse 4"/>
              <p:cNvSpPr>
                <a:spLocks noChangeAspect="1"/>
              </p:cNvSpPr>
              <p:nvPr/>
            </p:nvSpPr>
            <p:spPr>
              <a:xfrm>
                <a:off x="3491760" y="1196752"/>
                <a:ext cx="4320480" cy="4320480"/>
              </a:xfrm>
              <a:prstGeom prst="ellipse">
                <a:avLst/>
              </a:prstGeom>
              <a:solidFill>
                <a:srgbClr val="0066FF">
                  <a:alpha val="80000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" name="Ellipse 10"/>
              <p:cNvSpPr>
                <a:spLocks noChangeAspect="1"/>
              </p:cNvSpPr>
              <p:nvPr/>
            </p:nvSpPr>
            <p:spPr>
              <a:xfrm>
                <a:off x="4032000" y="1736992"/>
                <a:ext cx="3240000" cy="3240000"/>
              </a:xfrm>
              <a:prstGeom prst="ellipse">
                <a:avLst/>
              </a:prstGeom>
              <a:solidFill>
                <a:srgbClr val="3399FF">
                  <a:alpha val="80000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" name="Ellipse 11"/>
              <p:cNvSpPr>
                <a:spLocks noChangeAspect="1"/>
              </p:cNvSpPr>
              <p:nvPr/>
            </p:nvSpPr>
            <p:spPr>
              <a:xfrm>
                <a:off x="4572000" y="2276992"/>
                <a:ext cx="2160000" cy="2160000"/>
              </a:xfrm>
              <a:prstGeom prst="ellipse">
                <a:avLst/>
              </a:prstGeom>
              <a:solidFill>
                <a:srgbClr val="66CCFF">
                  <a:alpha val="80000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" name="Gruppieren 2"/>
            <p:cNvGrpSpPr/>
            <p:nvPr/>
          </p:nvGrpSpPr>
          <p:grpSpPr>
            <a:xfrm>
              <a:off x="3272502" y="1417793"/>
              <a:ext cx="4860000" cy="4860000"/>
              <a:chOff x="3257824" y="1426123"/>
              <a:chExt cx="4860000" cy="4860000"/>
            </a:xfrm>
          </p:grpSpPr>
          <p:sp>
            <p:nvSpPr>
              <p:cNvPr id="17" name="Textfeld 16"/>
              <p:cNvSpPr txBox="1">
                <a:spLocks noChangeAspect="1"/>
              </p:cNvSpPr>
              <p:nvPr/>
            </p:nvSpPr>
            <p:spPr>
              <a:xfrm rot="201212">
                <a:off x="4337824" y="2506123"/>
                <a:ext cx="2700000" cy="2700000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Button">
                  <a:avLst>
                    <a:gd name="adj" fmla="val 10981859"/>
                  </a:avLst>
                </a:prstTxWarp>
                <a:spAutoFit/>
              </a:bodyPr>
              <a:lstStyle/>
              <a:p>
                <a:r>
                  <a:rPr lang="de-DE" sz="2400" dirty="0" smtClean="0">
                    <a:solidFill>
                      <a:schemeClr val="bg1"/>
                    </a:solidFill>
                  </a:rPr>
                  <a:t>      Angehörige und </a:t>
                </a:r>
              </a:p>
              <a:p>
                <a:endParaRPr lang="de-DE" sz="2400" dirty="0">
                  <a:solidFill>
                    <a:schemeClr val="bg1"/>
                  </a:solidFill>
                </a:endParaRPr>
              </a:p>
              <a:p>
                <a:r>
                  <a:rPr lang="de-DE" sz="2400" dirty="0" smtClean="0">
                    <a:solidFill>
                      <a:schemeClr val="bg1"/>
                    </a:solidFill>
                  </a:rPr>
                  <a:t>       Menschen mit Demenz</a:t>
                </a:r>
                <a:endParaRPr lang="de-DE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Textfeld 17"/>
              <p:cNvSpPr txBox="1">
                <a:spLocks noChangeAspect="1"/>
              </p:cNvSpPr>
              <p:nvPr/>
            </p:nvSpPr>
            <p:spPr>
              <a:xfrm rot="1566418">
                <a:off x="3797824" y="1966123"/>
                <a:ext cx="3780000" cy="3780000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Button">
                  <a:avLst>
                    <a:gd name="adj" fmla="val 9300437"/>
                  </a:avLst>
                </a:prstTxWarp>
                <a:spAutoFit/>
              </a:bodyPr>
              <a:lstStyle/>
              <a:p>
                <a:r>
                  <a:rPr lang="de-DE" sz="2400" dirty="0" smtClean="0">
                    <a:solidFill>
                      <a:schemeClr val="bg1"/>
                    </a:solidFill>
                  </a:rPr>
                  <a:t>      Ehrenamtliche und</a:t>
                </a:r>
              </a:p>
              <a:p>
                <a:endParaRPr lang="de-DE" sz="2400" dirty="0">
                  <a:solidFill>
                    <a:schemeClr val="bg1"/>
                  </a:solidFill>
                </a:endParaRPr>
              </a:p>
              <a:p>
                <a:r>
                  <a:rPr lang="de-DE" sz="2400" dirty="0" smtClean="0">
                    <a:solidFill>
                      <a:schemeClr val="bg1"/>
                    </a:solidFill>
                  </a:rPr>
                  <a:t>       professionelle Helfer, Dienstleister</a:t>
                </a:r>
                <a:endParaRPr lang="de-DE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feld 18"/>
              <p:cNvSpPr txBox="1">
                <a:spLocks noChangeAspect="1"/>
              </p:cNvSpPr>
              <p:nvPr/>
            </p:nvSpPr>
            <p:spPr>
              <a:xfrm>
                <a:off x="3257824" y="1426123"/>
                <a:ext cx="4860000" cy="4860000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Button">
                  <a:avLst>
                    <a:gd name="adj" fmla="val 9300437"/>
                  </a:avLst>
                </a:prstTxWarp>
                <a:spAutoFit/>
              </a:bodyPr>
              <a:lstStyle/>
              <a:p>
                <a:r>
                  <a:rPr lang="de-DE" sz="2400" dirty="0" smtClean="0">
                    <a:solidFill>
                      <a:schemeClr val="bg1"/>
                    </a:solidFill>
                  </a:rPr>
                  <a:t>      Bewusstseinswandel, Aufklärung, Sensibilisierung</a:t>
                </a:r>
              </a:p>
              <a:p>
                <a:endParaRPr lang="de-DE" sz="2400" dirty="0">
                  <a:solidFill>
                    <a:schemeClr val="bg1"/>
                  </a:solidFill>
                </a:endParaRPr>
              </a:p>
              <a:p>
                <a:r>
                  <a:rPr lang="de-DE" sz="2400" dirty="0" smtClean="0">
                    <a:solidFill>
                      <a:schemeClr val="bg1"/>
                    </a:solidFill>
                  </a:rPr>
                  <a:t>       Stadtgesellschaft, Dienstleistung, Handel, etc…</a:t>
                </a:r>
                <a:endParaRPr lang="de-DE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4686588" y="3350684"/>
                <a:ext cx="200247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2400" dirty="0" smtClean="0">
                    <a:solidFill>
                      <a:schemeClr val="bg1"/>
                    </a:solidFill>
                  </a:rPr>
                  <a:t>Menschen </a:t>
                </a:r>
                <a:br>
                  <a:rPr lang="de-DE" sz="2400" dirty="0" smtClean="0">
                    <a:solidFill>
                      <a:schemeClr val="bg1"/>
                    </a:solidFill>
                  </a:rPr>
                </a:br>
                <a:r>
                  <a:rPr lang="de-DE" sz="2400" dirty="0" smtClean="0">
                    <a:solidFill>
                      <a:schemeClr val="bg1"/>
                    </a:solidFill>
                  </a:rPr>
                  <a:t>mit Demenz</a:t>
                </a:r>
                <a:endParaRPr lang="de-DE" sz="24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4" name="Titel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29600" cy="1143000"/>
          </a:xfrm>
        </p:spPr>
        <p:txBody>
          <a:bodyPr>
            <a:normAutofit/>
          </a:bodyPr>
          <a:lstStyle/>
          <a:p>
            <a:r>
              <a:rPr lang="de-DE" sz="3200" dirty="0" smtClean="0"/>
              <a:t>Ziel: „Demenzfreundliche“ Kommune</a:t>
            </a:r>
            <a:endParaRPr lang="de-DE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400698" y="1888041"/>
            <a:ext cx="25922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7030A0"/>
                </a:solidFill>
              </a:rPr>
              <a:t>Die Marburger Allianz:</a:t>
            </a:r>
          </a:p>
          <a:p>
            <a:endParaRPr lang="de-DE" sz="2400" b="1" dirty="0" smtClean="0">
              <a:solidFill>
                <a:srgbClr val="7030A0"/>
              </a:solidFill>
            </a:endParaRPr>
          </a:p>
          <a:p>
            <a:r>
              <a:rPr lang="de-DE" sz="2400" b="1" dirty="0" smtClean="0">
                <a:solidFill>
                  <a:srgbClr val="7030A0"/>
                </a:solidFill>
              </a:rPr>
              <a:t>Differenzierte Arbeitsimpulse und systemischer Arbeitsansatz</a:t>
            </a:r>
          </a:p>
          <a:p>
            <a:pPr marL="285750" indent="-285750"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84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755030" y="6414266"/>
            <a:ext cx="840632" cy="365125"/>
          </a:xfrm>
        </p:spPr>
        <p:txBody>
          <a:bodyPr/>
          <a:lstStyle/>
          <a:p>
            <a:fld id="{28090B87-32F0-42CD-A735-AE7425A2EE80}" type="slidenum">
              <a:rPr lang="de-DE" smtClean="0"/>
              <a:t>12</a:t>
            </a:fld>
            <a:endParaRPr lang="de-DE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3203848" y="1196752"/>
            <a:ext cx="5400000" cy="5400000"/>
            <a:chOff x="2987824" y="1052736"/>
            <a:chExt cx="5400000" cy="5400000"/>
          </a:xfrm>
        </p:grpSpPr>
        <p:grpSp>
          <p:nvGrpSpPr>
            <p:cNvPr id="9" name="Gruppieren 8"/>
            <p:cNvGrpSpPr/>
            <p:nvPr/>
          </p:nvGrpSpPr>
          <p:grpSpPr>
            <a:xfrm>
              <a:off x="2987824" y="1052736"/>
              <a:ext cx="5400000" cy="5400000"/>
              <a:chOff x="2952000" y="656992"/>
              <a:chExt cx="5400000" cy="5400000"/>
            </a:xfrm>
          </p:grpSpPr>
          <p:sp>
            <p:nvSpPr>
              <p:cNvPr id="7" name="Ellipse 6"/>
              <p:cNvSpPr>
                <a:spLocks noChangeAspect="1"/>
              </p:cNvSpPr>
              <p:nvPr/>
            </p:nvSpPr>
            <p:spPr>
              <a:xfrm>
                <a:off x="2952000" y="656992"/>
                <a:ext cx="5400000" cy="5400000"/>
              </a:xfrm>
              <a:prstGeom prst="ellipse">
                <a:avLst/>
              </a:prstGeom>
              <a:solidFill>
                <a:srgbClr val="0000FF">
                  <a:alpha val="80000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" name="Ellipse 4"/>
              <p:cNvSpPr>
                <a:spLocks noChangeAspect="1"/>
              </p:cNvSpPr>
              <p:nvPr/>
            </p:nvSpPr>
            <p:spPr>
              <a:xfrm>
                <a:off x="3491760" y="1196752"/>
                <a:ext cx="4320480" cy="4320480"/>
              </a:xfrm>
              <a:prstGeom prst="ellipse">
                <a:avLst/>
              </a:prstGeom>
              <a:solidFill>
                <a:srgbClr val="0066FF">
                  <a:alpha val="80000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" name="Ellipse 10"/>
              <p:cNvSpPr>
                <a:spLocks noChangeAspect="1"/>
              </p:cNvSpPr>
              <p:nvPr/>
            </p:nvSpPr>
            <p:spPr>
              <a:xfrm>
                <a:off x="4032000" y="1736992"/>
                <a:ext cx="3240000" cy="3240000"/>
              </a:xfrm>
              <a:prstGeom prst="ellipse">
                <a:avLst/>
              </a:prstGeom>
              <a:solidFill>
                <a:srgbClr val="3399FF">
                  <a:alpha val="80000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" name="Ellipse 11"/>
              <p:cNvSpPr>
                <a:spLocks noChangeAspect="1"/>
              </p:cNvSpPr>
              <p:nvPr/>
            </p:nvSpPr>
            <p:spPr>
              <a:xfrm>
                <a:off x="4572000" y="2276992"/>
                <a:ext cx="2160000" cy="2160000"/>
              </a:xfrm>
              <a:prstGeom prst="ellipse">
                <a:avLst/>
              </a:prstGeom>
              <a:solidFill>
                <a:srgbClr val="66CCFF">
                  <a:alpha val="80000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" name="Gruppieren 2"/>
            <p:cNvGrpSpPr/>
            <p:nvPr/>
          </p:nvGrpSpPr>
          <p:grpSpPr>
            <a:xfrm>
              <a:off x="3272502" y="1417793"/>
              <a:ext cx="4860000" cy="4860000"/>
              <a:chOff x="3257824" y="1426123"/>
              <a:chExt cx="4860000" cy="4860000"/>
            </a:xfrm>
          </p:grpSpPr>
          <p:sp>
            <p:nvSpPr>
              <p:cNvPr id="17" name="Textfeld 16"/>
              <p:cNvSpPr txBox="1">
                <a:spLocks noChangeAspect="1"/>
              </p:cNvSpPr>
              <p:nvPr/>
            </p:nvSpPr>
            <p:spPr>
              <a:xfrm rot="201212">
                <a:off x="4337824" y="2506123"/>
                <a:ext cx="2700000" cy="2700000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Button">
                  <a:avLst>
                    <a:gd name="adj" fmla="val 10981859"/>
                  </a:avLst>
                </a:prstTxWarp>
                <a:spAutoFit/>
              </a:bodyPr>
              <a:lstStyle/>
              <a:p>
                <a:r>
                  <a:rPr lang="de-DE" sz="2400" dirty="0" smtClean="0">
                    <a:solidFill>
                      <a:schemeClr val="bg1"/>
                    </a:solidFill>
                  </a:rPr>
                  <a:t>      Angehörige und </a:t>
                </a:r>
              </a:p>
              <a:p>
                <a:endParaRPr lang="de-DE" sz="2400" dirty="0">
                  <a:solidFill>
                    <a:schemeClr val="bg1"/>
                  </a:solidFill>
                </a:endParaRPr>
              </a:p>
              <a:p>
                <a:r>
                  <a:rPr lang="de-DE" sz="2400" dirty="0" smtClean="0">
                    <a:solidFill>
                      <a:schemeClr val="bg1"/>
                    </a:solidFill>
                  </a:rPr>
                  <a:t>       Menschen mit Demenz</a:t>
                </a:r>
                <a:endParaRPr lang="de-DE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Textfeld 17"/>
              <p:cNvSpPr txBox="1">
                <a:spLocks noChangeAspect="1"/>
              </p:cNvSpPr>
              <p:nvPr/>
            </p:nvSpPr>
            <p:spPr>
              <a:xfrm rot="1566418">
                <a:off x="3797824" y="1966123"/>
                <a:ext cx="3780000" cy="3780000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Button">
                  <a:avLst>
                    <a:gd name="adj" fmla="val 9300437"/>
                  </a:avLst>
                </a:prstTxWarp>
                <a:spAutoFit/>
              </a:bodyPr>
              <a:lstStyle/>
              <a:p>
                <a:r>
                  <a:rPr lang="de-DE" sz="2400" dirty="0" smtClean="0">
                    <a:solidFill>
                      <a:schemeClr val="bg1"/>
                    </a:solidFill>
                  </a:rPr>
                  <a:t>      Ehrenamtliche und</a:t>
                </a:r>
              </a:p>
              <a:p>
                <a:endParaRPr lang="de-DE" sz="2400" dirty="0">
                  <a:solidFill>
                    <a:schemeClr val="bg1"/>
                  </a:solidFill>
                </a:endParaRPr>
              </a:p>
              <a:p>
                <a:r>
                  <a:rPr lang="de-DE" sz="2400" dirty="0" smtClean="0">
                    <a:solidFill>
                      <a:schemeClr val="bg1"/>
                    </a:solidFill>
                  </a:rPr>
                  <a:t>       professionelle Helfer, Dienstleister</a:t>
                </a:r>
                <a:endParaRPr lang="de-DE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feld 18"/>
              <p:cNvSpPr txBox="1">
                <a:spLocks noChangeAspect="1"/>
              </p:cNvSpPr>
              <p:nvPr/>
            </p:nvSpPr>
            <p:spPr>
              <a:xfrm>
                <a:off x="3257824" y="1426123"/>
                <a:ext cx="4860000" cy="4860000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Button">
                  <a:avLst>
                    <a:gd name="adj" fmla="val 9300437"/>
                  </a:avLst>
                </a:prstTxWarp>
                <a:spAutoFit/>
              </a:bodyPr>
              <a:lstStyle/>
              <a:p>
                <a:r>
                  <a:rPr lang="de-DE" sz="2400" dirty="0" smtClean="0">
                    <a:solidFill>
                      <a:schemeClr val="bg1"/>
                    </a:solidFill>
                  </a:rPr>
                  <a:t>      Bewusstseinswandel, Aufklärung, Sensibilisierung</a:t>
                </a:r>
              </a:p>
              <a:p>
                <a:endParaRPr lang="de-DE" sz="2400" dirty="0">
                  <a:solidFill>
                    <a:schemeClr val="bg1"/>
                  </a:solidFill>
                </a:endParaRPr>
              </a:p>
              <a:p>
                <a:r>
                  <a:rPr lang="de-DE" sz="2400" dirty="0" smtClean="0">
                    <a:solidFill>
                      <a:schemeClr val="bg1"/>
                    </a:solidFill>
                  </a:rPr>
                  <a:t>       Stadtgesellschaft, Dienstleistung, Handel, etc…</a:t>
                </a:r>
                <a:endParaRPr lang="de-DE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4686588" y="3350684"/>
                <a:ext cx="200247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2400" dirty="0" smtClean="0">
                    <a:solidFill>
                      <a:schemeClr val="bg1"/>
                    </a:solidFill>
                  </a:rPr>
                  <a:t>Menschen </a:t>
                </a:r>
                <a:br>
                  <a:rPr lang="de-DE" sz="2400" dirty="0" smtClean="0">
                    <a:solidFill>
                      <a:schemeClr val="bg1"/>
                    </a:solidFill>
                  </a:rPr>
                </a:br>
                <a:r>
                  <a:rPr lang="de-DE" sz="2400" dirty="0" smtClean="0">
                    <a:solidFill>
                      <a:schemeClr val="bg1"/>
                    </a:solidFill>
                  </a:rPr>
                  <a:t>mit Demenz</a:t>
                </a:r>
                <a:endParaRPr lang="de-DE" sz="24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4" name="Titel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29600" cy="1143000"/>
          </a:xfrm>
        </p:spPr>
        <p:txBody>
          <a:bodyPr>
            <a:normAutofit/>
          </a:bodyPr>
          <a:lstStyle/>
          <a:p>
            <a:r>
              <a:rPr lang="de-DE" sz="3200" dirty="0"/>
              <a:t>Ziel: </a:t>
            </a:r>
            <a:r>
              <a:rPr lang="de-DE" sz="3200" dirty="0" smtClean="0"/>
              <a:t>„Demenzfreundliche“ Kommune</a:t>
            </a:r>
            <a:endParaRPr lang="de-DE" sz="3200" dirty="0"/>
          </a:p>
        </p:txBody>
      </p:sp>
      <p:sp>
        <p:nvSpPr>
          <p:cNvPr id="23" name="Textfeld 22"/>
          <p:cNvSpPr txBox="1"/>
          <p:nvPr/>
        </p:nvSpPr>
        <p:spPr>
          <a:xfrm>
            <a:off x="228940" y="1340768"/>
            <a:ext cx="38390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7030A0"/>
                </a:solidFill>
              </a:rPr>
              <a:t>Auftrag der Marburger Allianz</a:t>
            </a:r>
          </a:p>
          <a:p>
            <a:endParaRPr lang="de-DE" b="1" dirty="0" smtClean="0">
              <a:solidFill>
                <a:srgbClr val="7030A0"/>
              </a:solidFill>
            </a:endParaRPr>
          </a:p>
          <a:p>
            <a:r>
              <a:rPr lang="de-DE" b="1" dirty="0" smtClean="0">
                <a:solidFill>
                  <a:srgbClr val="7030A0"/>
                </a:solidFill>
              </a:rPr>
              <a:t>Gestaltung </a:t>
            </a:r>
            <a:r>
              <a:rPr lang="de-DE" b="1" dirty="0">
                <a:solidFill>
                  <a:srgbClr val="7030A0"/>
                </a:solidFill>
              </a:rPr>
              <a:t>der </a:t>
            </a:r>
            <a:endParaRPr lang="de-DE" b="1" dirty="0" smtClean="0">
              <a:solidFill>
                <a:srgbClr val="7030A0"/>
              </a:solidFill>
            </a:endParaRPr>
          </a:p>
          <a:p>
            <a:r>
              <a:rPr lang="de-DE" b="1" dirty="0" smtClean="0">
                <a:solidFill>
                  <a:srgbClr val="7030A0"/>
                </a:solidFill>
              </a:rPr>
              <a:t>Voraussetzungen </a:t>
            </a:r>
            <a:r>
              <a:rPr lang="de-DE" b="1" dirty="0">
                <a:solidFill>
                  <a:srgbClr val="7030A0"/>
                </a:solidFill>
              </a:rPr>
              <a:t>bzw. </a:t>
            </a:r>
            <a:endParaRPr lang="de-DE" b="1" dirty="0" smtClean="0">
              <a:solidFill>
                <a:srgbClr val="7030A0"/>
              </a:solidFill>
            </a:endParaRPr>
          </a:p>
          <a:p>
            <a:r>
              <a:rPr lang="de-DE" b="1" dirty="0" smtClean="0">
                <a:solidFill>
                  <a:srgbClr val="7030A0"/>
                </a:solidFill>
              </a:rPr>
              <a:t>des Umfelds </a:t>
            </a:r>
            <a:r>
              <a:rPr lang="de-DE" b="1" dirty="0">
                <a:solidFill>
                  <a:srgbClr val="7030A0"/>
                </a:solidFill>
              </a:rPr>
              <a:t>zur </a:t>
            </a:r>
            <a:endParaRPr lang="de-DE" b="1" dirty="0" smtClean="0">
              <a:solidFill>
                <a:srgbClr val="7030A0"/>
              </a:solidFill>
            </a:endParaRPr>
          </a:p>
          <a:p>
            <a:r>
              <a:rPr lang="de-DE" b="1" dirty="0" smtClean="0">
                <a:solidFill>
                  <a:srgbClr val="7030A0"/>
                </a:solidFill>
              </a:rPr>
              <a:t>Schaffung </a:t>
            </a:r>
          </a:p>
          <a:p>
            <a:r>
              <a:rPr lang="de-DE" b="1" dirty="0" smtClean="0">
                <a:solidFill>
                  <a:srgbClr val="7030A0"/>
                </a:solidFill>
              </a:rPr>
              <a:t>neuer Angebotsstrukturen </a:t>
            </a:r>
          </a:p>
          <a:p>
            <a:r>
              <a:rPr lang="de-DE" b="1" dirty="0" smtClean="0">
                <a:solidFill>
                  <a:srgbClr val="7030A0"/>
                </a:solidFill>
              </a:rPr>
              <a:t>für </a:t>
            </a:r>
            <a:r>
              <a:rPr lang="de-DE" b="1" dirty="0">
                <a:solidFill>
                  <a:srgbClr val="7030A0"/>
                </a:solidFill>
              </a:rPr>
              <a:t>Menschen mit </a:t>
            </a:r>
            <a:endParaRPr lang="de-DE" b="1" dirty="0" smtClean="0">
              <a:solidFill>
                <a:srgbClr val="7030A0"/>
              </a:solidFill>
            </a:endParaRPr>
          </a:p>
          <a:p>
            <a:r>
              <a:rPr lang="de-DE" b="1" dirty="0" smtClean="0">
                <a:solidFill>
                  <a:srgbClr val="7030A0"/>
                </a:solidFill>
              </a:rPr>
              <a:t>Demenz</a:t>
            </a:r>
          </a:p>
          <a:p>
            <a:endParaRPr lang="de-DE" b="1" dirty="0" smtClean="0">
              <a:solidFill>
                <a:srgbClr val="7030A0"/>
              </a:solidFill>
            </a:endParaRPr>
          </a:p>
          <a:p>
            <a:r>
              <a:rPr lang="de-DE" b="1" dirty="0" smtClean="0">
                <a:solidFill>
                  <a:srgbClr val="7030A0"/>
                </a:solidFill>
              </a:rPr>
              <a:t>z.B.: </a:t>
            </a:r>
            <a:r>
              <a:rPr lang="de-DE" b="1" dirty="0" err="1" smtClean="0">
                <a:solidFill>
                  <a:srgbClr val="7030A0"/>
                </a:solidFill>
              </a:rPr>
              <a:t>DemenzWG</a:t>
            </a:r>
            <a:endParaRPr lang="de-DE" b="1" dirty="0" smtClean="0">
              <a:solidFill>
                <a:srgbClr val="7030A0"/>
              </a:solidFill>
            </a:endParaRPr>
          </a:p>
        </p:txBody>
      </p:sp>
      <p:cxnSp>
        <p:nvCxnSpPr>
          <p:cNvPr id="26" name="Gerade Verbindung mit Pfeil 25"/>
          <p:cNvCxnSpPr/>
          <p:nvPr/>
        </p:nvCxnSpPr>
        <p:spPr>
          <a:xfrm>
            <a:off x="2625751" y="1736512"/>
            <a:ext cx="2432916" cy="1997412"/>
          </a:xfrm>
          <a:prstGeom prst="straightConnector1">
            <a:avLst/>
          </a:prstGeom>
          <a:ln w="4762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90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755030" y="6414266"/>
            <a:ext cx="840632" cy="365125"/>
          </a:xfrm>
        </p:spPr>
        <p:txBody>
          <a:bodyPr/>
          <a:lstStyle/>
          <a:p>
            <a:fld id="{28090B87-32F0-42CD-A735-AE7425A2EE80}" type="slidenum">
              <a:rPr lang="de-DE" smtClean="0"/>
              <a:t>13</a:t>
            </a:fld>
            <a:endParaRPr lang="de-DE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3203848" y="1196752"/>
            <a:ext cx="5400000" cy="5400000"/>
            <a:chOff x="2987824" y="1052736"/>
            <a:chExt cx="5400000" cy="5400000"/>
          </a:xfrm>
        </p:grpSpPr>
        <p:grpSp>
          <p:nvGrpSpPr>
            <p:cNvPr id="9" name="Gruppieren 8"/>
            <p:cNvGrpSpPr/>
            <p:nvPr/>
          </p:nvGrpSpPr>
          <p:grpSpPr>
            <a:xfrm>
              <a:off x="2987824" y="1052736"/>
              <a:ext cx="5400000" cy="5400000"/>
              <a:chOff x="2952000" y="656992"/>
              <a:chExt cx="5400000" cy="5400000"/>
            </a:xfrm>
          </p:grpSpPr>
          <p:sp>
            <p:nvSpPr>
              <p:cNvPr id="7" name="Ellipse 6"/>
              <p:cNvSpPr>
                <a:spLocks noChangeAspect="1"/>
              </p:cNvSpPr>
              <p:nvPr/>
            </p:nvSpPr>
            <p:spPr>
              <a:xfrm>
                <a:off x="2952000" y="656992"/>
                <a:ext cx="5400000" cy="5400000"/>
              </a:xfrm>
              <a:prstGeom prst="ellipse">
                <a:avLst/>
              </a:prstGeom>
              <a:solidFill>
                <a:srgbClr val="0000FF">
                  <a:alpha val="80000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" name="Ellipse 4"/>
              <p:cNvSpPr>
                <a:spLocks noChangeAspect="1"/>
              </p:cNvSpPr>
              <p:nvPr/>
            </p:nvSpPr>
            <p:spPr>
              <a:xfrm>
                <a:off x="3491760" y="1196752"/>
                <a:ext cx="4320480" cy="4320480"/>
              </a:xfrm>
              <a:prstGeom prst="ellipse">
                <a:avLst/>
              </a:prstGeom>
              <a:solidFill>
                <a:srgbClr val="0066FF">
                  <a:alpha val="80000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" name="Ellipse 10"/>
              <p:cNvSpPr>
                <a:spLocks noChangeAspect="1"/>
              </p:cNvSpPr>
              <p:nvPr/>
            </p:nvSpPr>
            <p:spPr>
              <a:xfrm>
                <a:off x="4032000" y="1736992"/>
                <a:ext cx="3240000" cy="3240000"/>
              </a:xfrm>
              <a:prstGeom prst="ellipse">
                <a:avLst/>
              </a:prstGeom>
              <a:solidFill>
                <a:srgbClr val="3399FF">
                  <a:alpha val="80000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" name="Ellipse 11"/>
              <p:cNvSpPr>
                <a:spLocks noChangeAspect="1"/>
              </p:cNvSpPr>
              <p:nvPr/>
            </p:nvSpPr>
            <p:spPr>
              <a:xfrm>
                <a:off x="4572000" y="2276992"/>
                <a:ext cx="2160000" cy="2160000"/>
              </a:xfrm>
              <a:prstGeom prst="ellipse">
                <a:avLst/>
              </a:prstGeom>
              <a:solidFill>
                <a:srgbClr val="66CCFF">
                  <a:alpha val="80000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" name="Gruppieren 2"/>
            <p:cNvGrpSpPr/>
            <p:nvPr/>
          </p:nvGrpSpPr>
          <p:grpSpPr>
            <a:xfrm>
              <a:off x="3272502" y="1417793"/>
              <a:ext cx="4860000" cy="4860000"/>
              <a:chOff x="3257824" y="1426123"/>
              <a:chExt cx="4860000" cy="4860000"/>
            </a:xfrm>
          </p:grpSpPr>
          <p:sp>
            <p:nvSpPr>
              <p:cNvPr id="17" name="Textfeld 16"/>
              <p:cNvSpPr txBox="1">
                <a:spLocks noChangeAspect="1"/>
              </p:cNvSpPr>
              <p:nvPr/>
            </p:nvSpPr>
            <p:spPr>
              <a:xfrm rot="201212">
                <a:off x="4337824" y="2506123"/>
                <a:ext cx="2700000" cy="2700000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Button">
                  <a:avLst>
                    <a:gd name="adj" fmla="val 10981859"/>
                  </a:avLst>
                </a:prstTxWarp>
                <a:spAutoFit/>
              </a:bodyPr>
              <a:lstStyle/>
              <a:p>
                <a:r>
                  <a:rPr lang="de-DE" sz="2400" dirty="0" smtClean="0">
                    <a:solidFill>
                      <a:schemeClr val="bg1"/>
                    </a:solidFill>
                  </a:rPr>
                  <a:t>      Angehörige und </a:t>
                </a:r>
              </a:p>
              <a:p>
                <a:endParaRPr lang="de-DE" sz="2400" dirty="0">
                  <a:solidFill>
                    <a:schemeClr val="bg1"/>
                  </a:solidFill>
                </a:endParaRPr>
              </a:p>
              <a:p>
                <a:r>
                  <a:rPr lang="de-DE" sz="2400" dirty="0" smtClean="0">
                    <a:solidFill>
                      <a:schemeClr val="bg1"/>
                    </a:solidFill>
                  </a:rPr>
                  <a:t>       Menschen mit Demenz</a:t>
                </a:r>
                <a:endParaRPr lang="de-DE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Textfeld 17"/>
              <p:cNvSpPr txBox="1">
                <a:spLocks noChangeAspect="1"/>
              </p:cNvSpPr>
              <p:nvPr/>
            </p:nvSpPr>
            <p:spPr>
              <a:xfrm rot="1566418">
                <a:off x="3797824" y="1966123"/>
                <a:ext cx="3780000" cy="3780000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Button">
                  <a:avLst>
                    <a:gd name="adj" fmla="val 9300437"/>
                  </a:avLst>
                </a:prstTxWarp>
                <a:spAutoFit/>
              </a:bodyPr>
              <a:lstStyle/>
              <a:p>
                <a:r>
                  <a:rPr lang="de-DE" sz="2400" dirty="0" smtClean="0">
                    <a:solidFill>
                      <a:schemeClr val="bg1"/>
                    </a:solidFill>
                  </a:rPr>
                  <a:t>      Ehrenamtliche und</a:t>
                </a:r>
              </a:p>
              <a:p>
                <a:endParaRPr lang="de-DE" sz="2400" dirty="0">
                  <a:solidFill>
                    <a:schemeClr val="bg1"/>
                  </a:solidFill>
                </a:endParaRPr>
              </a:p>
              <a:p>
                <a:r>
                  <a:rPr lang="de-DE" sz="2400" dirty="0" smtClean="0">
                    <a:solidFill>
                      <a:schemeClr val="bg1"/>
                    </a:solidFill>
                  </a:rPr>
                  <a:t>       professionelle Helfer, Dienstleister</a:t>
                </a:r>
                <a:endParaRPr lang="de-DE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feld 18"/>
              <p:cNvSpPr txBox="1">
                <a:spLocks noChangeAspect="1"/>
              </p:cNvSpPr>
              <p:nvPr/>
            </p:nvSpPr>
            <p:spPr>
              <a:xfrm>
                <a:off x="3257824" y="1426123"/>
                <a:ext cx="4860000" cy="4860000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Button">
                  <a:avLst>
                    <a:gd name="adj" fmla="val 9300437"/>
                  </a:avLst>
                </a:prstTxWarp>
                <a:spAutoFit/>
              </a:bodyPr>
              <a:lstStyle/>
              <a:p>
                <a:r>
                  <a:rPr lang="de-DE" sz="2400" dirty="0" smtClean="0">
                    <a:solidFill>
                      <a:schemeClr val="bg1"/>
                    </a:solidFill>
                  </a:rPr>
                  <a:t>      Bewusstseinswandel, Aufklärung, Sensibilisierung</a:t>
                </a:r>
              </a:p>
              <a:p>
                <a:endParaRPr lang="de-DE" sz="2400" dirty="0">
                  <a:solidFill>
                    <a:schemeClr val="bg1"/>
                  </a:solidFill>
                </a:endParaRPr>
              </a:p>
              <a:p>
                <a:r>
                  <a:rPr lang="de-DE" sz="2400" dirty="0" smtClean="0">
                    <a:solidFill>
                      <a:schemeClr val="bg1"/>
                    </a:solidFill>
                  </a:rPr>
                  <a:t>       Stadtgesellschaft, Dienstleistung, Handel, etc…</a:t>
                </a:r>
                <a:endParaRPr lang="de-DE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4686588" y="3350684"/>
                <a:ext cx="200247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2400" dirty="0" smtClean="0">
                    <a:solidFill>
                      <a:schemeClr val="bg1"/>
                    </a:solidFill>
                  </a:rPr>
                  <a:t>Menschen </a:t>
                </a:r>
                <a:br>
                  <a:rPr lang="de-DE" sz="2400" dirty="0" smtClean="0">
                    <a:solidFill>
                      <a:schemeClr val="bg1"/>
                    </a:solidFill>
                  </a:rPr>
                </a:br>
                <a:r>
                  <a:rPr lang="de-DE" sz="2400" dirty="0" smtClean="0">
                    <a:solidFill>
                      <a:schemeClr val="bg1"/>
                    </a:solidFill>
                  </a:rPr>
                  <a:t>mit Demenz</a:t>
                </a:r>
                <a:endParaRPr lang="de-DE" sz="24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4" name="Titel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29600" cy="1143000"/>
          </a:xfrm>
        </p:spPr>
        <p:txBody>
          <a:bodyPr>
            <a:normAutofit/>
          </a:bodyPr>
          <a:lstStyle/>
          <a:p>
            <a:r>
              <a:rPr lang="de-DE" sz="3200" dirty="0"/>
              <a:t>Ziel: </a:t>
            </a:r>
            <a:r>
              <a:rPr lang="de-DE" sz="3200" dirty="0" smtClean="0"/>
              <a:t>„Demenzfreundliche“ </a:t>
            </a:r>
            <a:r>
              <a:rPr lang="de-DE" sz="3200" dirty="0"/>
              <a:t>Kommune</a:t>
            </a:r>
          </a:p>
        </p:txBody>
      </p:sp>
      <p:cxnSp>
        <p:nvCxnSpPr>
          <p:cNvPr id="25" name="Gerade Verbindung mit Pfeil 24"/>
          <p:cNvCxnSpPr/>
          <p:nvPr/>
        </p:nvCxnSpPr>
        <p:spPr>
          <a:xfrm>
            <a:off x="2643140" y="2457787"/>
            <a:ext cx="1848727" cy="1259245"/>
          </a:xfrm>
          <a:prstGeom prst="straightConnector1">
            <a:avLst/>
          </a:prstGeom>
          <a:ln w="4762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251520" y="1462946"/>
            <a:ext cx="2643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7030A0"/>
                </a:solidFill>
              </a:rPr>
              <a:t>Mitgestaltung von Begegnungsräumen</a:t>
            </a:r>
          </a:p>
          <a:p>
            <a:r>
              <a:rPr lang="de-DE" b="1" dirty="0" smtClean="0">
                <a:solidFill>
                  <a:srgbClr val="7030A0"/>
                </a:solidFill>
              </a:rPr>
              <a:t>für </a:t>
            </a:r>
            <a:r>
              <a:rPr lang="de-DE" b="1" dirty="0">
                <a:solidFill>
                  <a:srgbClr val="7030A0"/>
                </a:solidFill>
              </a:rPr>
              <a:t>Menschen mit </a:t>
            </a:r>
          </a:p>
          <a:p>
            <a:r>
              <a:rPr lang="de-DE" b="1" dirty="0">
                <a:solidFill>
                  <a:srgbClr val="7030A0"/>
                </a:solidFill>
              </a:rPr>
              <a:t>Demenz und ihren </a:t>
            </a:r>
          </a:p>
          <a:p>
            <a:r>
              <a:rPr lang="de-DE" b="1" dirty="0" smtClean="0">
                <a:solidFill>
                  <a:srgbClr val="7030A0"/>
                </a:solidFill>
              </a:rPr>
              <a:t>Angehörigen</a:t>
            </a:r>
          </a:p>
          <a:p>
            <a:endParaRPr lang="de-DE" b="1" dirty="0">
              <a:solidFill>
                <a:srgbClr val="7030A0"/>
              </a:solidFill>
            </a:endParaRPr>
          </a:p>
          <a:p>
            <a:r>
              <a:rPr lang="de-DE" b="1" dirty="0" smtClean="0">
                <a:solidFill>
                  <a:srgbClr val="7030A0"/>
                </a:solidFill>
              </a:rPr>
              <a:t>z.B. „</a:t>
            </a:r>
            <a:r>
              <a:rPr lang="de-DE" b="1" dirty="0" err="1" smtClean="0">
                <a:solidFill>
                  <a:srgbClr val="7030A0"/>
                </a:solidFill>
              </a:rPr>
              <a:t>Worldcafè</a:t>
            </a:r>
            <a:r>
              <a:rPr lang="de-DE" b="1" dirty="0" smtClean="0">
                <a:solidFill>
                  <a:srgbClr val="7030A0"/>
                </a:solidFill>
              </a:rPr>
              <a:t>“, </a:t>
            </a:r>
            <a:r>
              <a:rPr lang="de-DE" b="1" dirty="0" err="1" smtClean="0">
                <a:solidFill>
                  <a:srgbClr val="7030A0"/>
                </a:solidFill>
              </a:rPr>
              <a:t>Cafè</a:t>
            </a:r>
            <a:r>
              <a:rPr lang="de-DE" b="1" dirty="0" smtClean="0">
                <a:solidFill>
                  <a:srgbClr val="7030A0"/>
                </a:solidFill>
              </a:rPr>
              <a:t> Nikolai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44473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755030" y="6414266"/>
            <a:ext cx="840632" cy="365125"/>
          </a:xfrm>
        </p:spPr>
        <p:txBody>
          <a:bodyPr/>
          <a:lstStyle/>
          <a:p>
            <a:fld id="{28090B87-32F0-42CD-A735-AE7425A2EE80}" type="slidenum">
              <a:rPr lang="de-DE" smtClean="0"/>
              <a:t>14</a:t>
            </a:fld>
            <a:endParaRPr lang="de-DE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3203848" y="1196752"/>
            <a:ext cx="5400000" cy="5400000"/>
            <a:chOff x="2987824" y="1052736"/>
            <a:chExt cx="5400000" cy="5400000"/>
          </a:xfrm>
        </p:grpSpPr>
        <p:grpSp>
          <p:nvGrpSpPr>
            <p:cNvPr id="9" name="Gruppieren 8"/>
            <p:cNvGrpSpPr/>
            <p:nvPr/>
          </p:nvGrpSpPr>
          <p:grpSpPr>
            <a:xfrm>
              <a:off x="2987824" y="1052736"/>
              <a:ext cx="5400000" cy="5400000"/>
              <a:chOff x="2952000" y="656992"/>
              <a:chExt cx="5400000" cy="5400000"/>
            </a:xfrm>
          </p:grpSpPr>
          <p:sp>
            <p:nvSpPr>
              <p:cNvPr id="7" name="Ellipse 6"/>
              <p:cNvSpPr>
                <a:spLocks noChangeAspect="1"/>
              </p:cNvSpPr>
              <p:nvPr/>
            </p:nvSpPr>
            <p:spPr>
              <a:xfrm>
                <a:off x="2952000" y="656992"/>
                <a:ext cx="5400000" cy="5400000"/>
              </a:xfrm>
              <a:prstGeom prst="ellipse">
                <a:avLst/>
              </a:prstGeom>
              <a:solidFill>
                <a:srgbClr val="0000FF">
                  <a:alpha val="80000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" name="Ellipse 4"/>
              <p:cNvSpPr>
                <a:spLocks noChangeAspect="1"/>
              </p:cNvSpPr>
              <p:nvPr/>
            </p:nvSpPr>
            <p:spPr>
              <a:xfrm>
                <a:off x="3491760" y="1196752"/>
                <a:ext cx="4320480" cy="4320480"/>
              </a:xfrm>
              <a:prstGeom prst="ellipse">
                <a:avLst/>
              </a:prstGeom>
              <a:solidFill>
                <a:srgbClr val="0066FF">
                  <a:alpha val="80000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" name="Ellipse 10"/>
              <p:cNvSpPr>
                <a:spLocks noChangeAspect="1"/>
              </p:cNvSpPr>
              <p:nvPr/>
            </p:nvSpPr>
            <p:spPr>
              <a:xfrm>
                <a:off x="4032000" y="1736992"/>
                <a:ext cx="3240000" cy="3240000"/>
              </a:xfrm>
              <a:prstGeom prst="ellipse">
                <a:avLst/>
              </a:prstGeom>
              <a:solidFill>
                <a:srgbClr val="3399FF">
                  <a:alpha val="80000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" name="Ellipse 11"/>
              <p:cNvSpPr>
                <a:spLocks noChangeAspect="1"/>
              </p:cNvSpPr>
              <p:nvPr/>
            </p:nvSpPr>
            <p:spPr>
              <a:xfrm>
                <a:off x="4572000" y="2276992"/>
                <a:ext cx="2160000" cy="2160000"/>
              </a:xfrm>
              <a:prstGeom prst="ellipse">
                <a:avLst/>
              </a:prstGeom>
              <a:solidFill>
                <a:srgbClr val="66CCFF">
                  <a:alpha val="80000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" name="Gruppieren 2"/>
            <p:cNvGrpSpPr/>
            <p:nvPr/>
          </p:nvGrpSpPr>
          <p:grpSpPr>
            <a:xfrm>
              <a:off x="3272502" y="1417793"/>
              <a:ext cx="4860000" cy="4860000"/>
              <a:chOff x="3257824" y="1426123"/>
              <a:chExt cx="4860000" cy="4860000"/>
            </a:xfrm>
          </p:grpSpPr>
          <p:sp>
            <p:nvSpPr>
              <p:cNvPr id="17" name="Textfeld 16"/>
              <p:cNvSpPr txBox="1">
                <a:spLocks noChangeAspect="1"/>
              </p:cNvSpPr>
              <p:nvPr/>
            </p:nvSpPr>
            <p:spPr>
              <a:xfrm rot="201212">
                <a:off x="4337824" y="2506123"/>
                <a:ext cx="2700000" cy="2700000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Button">
                  <a:avLst>
                    <a:gd name="adj" fmla="val 10981859"/>
                  </a:avLst>
                </a:prstTxWarp>
                <a:spAutoFit/>
              </a:bodyPr>
              <a:lstStyle/>
              <a:p>
                <a:r>
                  <a:rPr lang="de-DE" sz="2400" dirty="0" smtClean="0">
                    <a:solidFill>
                      <a:schemeClr val="bg1"/>
                    </a:solidFill>
                  </a:rPr>
                  <a:t>      Angehörige und </a:t>
                </a:r>
              </a:p>
              <a:p>
                <a:endParaRPr lang="de-DE" sz="2400" dirty="0">
                  <a:solidFill>
                    <a:schemeClr val="bg1"/>
                  </a:solidFill>
                </a:endParaRPr>
              </a:p>
              <a:p>
                <a:r>
                  <a:rPr lang="de-DE" sz="2400" dirty="0" smtClean="0">
                    <a:solidFill>
                      <a:schemeClr val="bg1"/>
                    </a:solidFill>
                  </a:rPr>
                  <a:t>       Menschen mit Demenz</a:t>
                </a:r>
                <a:endParaRPr lang="de-DE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Textfeld 17"/>
              <p:cNvSpPr txBox="1">
                <a:spLocks noChangeAspect="1"/>
              </p:cNvSpPr>
              <p:nvPr/>
            </p:nvSpPr>
            <p:spPr>
              <a:xfrm rot="1566418">
                <a:off x="3797824" y="1966123"/>
                <a:ext cx="3780000" cy="3780000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Button">
                  <a:avLst>
                    <a:gd name="adj" fmla="val 9300437"/>
                  </a:avLst>
                </a:prstTxWarp>
                <a:spAutoFit/>
              </a:bodyPr>
              <a:lstStyle/>
              <a:p>
                <a:r>
                  <a:rPr lang="de-DE" sz="2400" dirty="0" smtClean="0">
                    <a:solidFill>
                      <a:schemeClr val="bg1"/>
                    </a:solidFill>
                  </a:rPr>
                  <a:t>      Ehrenamtliche und</a:t>
                </a:r>
              </a:p>
              <a:p>
                <a:endParaRPr lang="de-DE" sz="2400" dirty="0">
                  <a:solidFill>
                    <a:schemeClr val="bg1"/>
                  </a:solidFill>
                </a:endParaRPr>
              </a:p>
              <a:p>
                <a:r>
                  <a:rPr lang="de-DE" sz="2400" dirty="0" smtClean="0">
                    <a:solidFill>
                      <a:schemeClr val="bg1"/>
                    </a:solidFill>
                  </a:rPr>
                  <a:t>       professionelle Helfer, Dienstleister</a:t>
                </a:r>
                <a:endParaRPr lang="de-DE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feld 18"/>
              <p:cNvSpPr txBox="1">
                <a:spLocks noChangeAspect="1"/>
              </p:cNvSpPr>
              <p:nvPr/>
            </p:nvSpPr>
            <p:spPr>
              <a:xfrm>
                <a:off x="3257824" y="1426123"/>
                <a:ext cx="4860000" cy="4860000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Button">
                  <a:avLst>
                    <a:gd name="adj" fmla="val 9300437"/>
                  </a:avLst>
                </a:prstTxWarp>
                <a:spAutoFit/>
              </a:bodyPr>
              <a:lstStyle/>
              <a:p>
                <a:r>
                  <a:rPr lang="de-DE" sz="2400" dirty="0" smtClean="0">
                    <a:solidFill>
                      <a:schemeClr val="bg1"/>
                    </a:solidFill>
                  </a:rPr>
                  <a:t>      Bewusstseinswandel, Aufklärung, Sensibilisierung</a:t>
                </a:r>
              </a:p>
              <a:p>
                <a:endParaRPr lang="de-DE" sz="2400" dirty="0">
                  <a:solidFill>
                    <a:schemeClr val="bg1"/>
                  </a:solidFill>
                </a:endParaRPr>
              </a:p>
              <a:p>
                <a:r>
                  <a:rPr lang="de-DE" sz="2400" dirty="0" smtClean="0">
                    <a:solidFill>
                      <a:schemeClr val="bg1"/>
                    </a:solidFill>
                  </a:rPr>
                  <a:t>       Stadtgesellschaft, Dienstleistung, Handel, etc…</a:t>
                </a:r>
                <a:endParaRPr lang="de-DE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4686588" y="3350684"/>
                <a:ext cx="200247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2400" dirty="0" smtClean="0">
                    <a:solidFill>
                      <a:schemeClr val="bg1"/>
                    </a:solidFill>
                  </a:rPr>
                  <a:t>Menschen </a:t>
                </a:r>
                <a:br>
                  <a:rPr lang="de-DE" sz="2400" dirty="0" smtClean="0">
                    <a:solidFill>
                      <a:schemeClr val="bg1"/>
                    </a:solidFill>
                  </a:rPr>
                </a:br>
                <a:r>
                  <a:rPr lang="de-DE" sz="2400" dirty="0" smtClean="0">
                    <a:solidFill>
                      <a:schemeClr val="bg1"/>
                    </a:solidFill>
                  </a:rPr>
                  <a:t>mit Demenz</a:t>
                </a:r>
                <a:endParaRPr lang="de-DE" sz="24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4" name="Titel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29600" cy="1143000"/>
          </a:xfrm>
        </p:spPr>
        <p:txBody>
          <a:bodyPr>
            <a:normAutofit/>
          </a:bodyPr>
          <a:lstStyle/>
          <a:p>
            <a:r>
              <a:rPr lang="de-DE" sz="3200" dirty="0"/>
              <a:t>Ziel: </a:t>
            </a:r>
            <a:r>
              <a:rPr lang="de-DE" sz="3200" dirty="0" smtClean="0"/>
              <a:t>„Demenzfreundliche“ </a:t>
            </a:r>
            <a:r>
              <a:rPr lang="de-DE" sz="3200" dirty="0"/>
              <a:t>Kommune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270260" y="1718806"/>
            <a:ext cx="40137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7030A0"/>
                </a:solidFill>
              </a:rPr>
              <a:t>Die Marburger Allianz</a:t>
            </a:r>
          </a:p>
          <a:p>
            <a:r>
              <a:rPr lang="de-DE" b="1" dirty="0" smtClean="0">
                <a:solidFill>
                  <a:srgbClr val="7030A0"/>
                </a:solidFill>
              </a:rPr>
              <a:t>als Service- und </a:t>
            </a:r>
          </a:p>
          <a:p>
            <a:r>
              <a:rPr lang="de-DE" b="1" dirty="0" smtClean="0">
                <a:solidFill>
                  <a:srgbClr val="7030A0"/>
                </a:solidFill>
              </a:rPr>
              <a:t>Netzwerkschnittstelle</a:t>
            </a:r>
          </a:p>
          <a:p>
            <a:r>
              <a:rPr lang="de-DE" b="1" dirty="0">
                <a:solidFill>
                  <a:srgbClr val="7030A0"/>
                </a:solidFill>
              </a:rPr>
              <a:t>f</a:t>
            </a:r>
            <a:r>
              <a:rPr lang="de-DE" b="1" dirty="0" smtClean="0">
                <a:solidFill>
                  <a:srgbClr val="7030A0"/>
                </a:solidFill>
              </a:rPr>
              <a:t>ür Kooperations- und</a:t>
            </a:r>
          </a:p>
          <a:p>
            <a:r>
              <a:rPr lang="de-DE" b="1" dirty="0" err="1" smtClean="0">
                <a:solidFill>
                  <a:srgbClr val="7030A0"/>
                </a:solidFill>
              </a:rPr>
              <a:t>NetzwerkpartnerInnen</a:t>
            </a:r>
            <a:endParaRPr lang="de-DE" b="1" dirty="0" smtClean="0">
              <a:solidFill>
                <a:srgbClr val="7030A0"/>
              </a:solidFill>
            </a:endParaRPr>
          </a:p>
          <a:p>
            <a:endParaRPr lang="de-DE" b="1" dirty="0">
              <a:solidFill>
                <a:srgbClr val="7030A0"/>
              </a:solidFill>
            </a:endParaRPr>
          </a:p>
          <a:p>
            <a:r>
              <a:rPr lang="de-DE" b="1" dirty="0" smtClean="0">
                <a:solidFill>
                  <a:srgbClr val="7030A0"/>
                </a:solidFill>
              </a:rPr>
              <a:t>Bündelung und </a:t>
            </a:r>
          </a:p>
          <a:p>
            <a:r>
              <a:rPr lang="de-DE" b="1" dirty="0" smtClean="0">
                <a:solidFill>
                  <a:srgbClr val="7030A0"/>
                </a:solidFill>
              </a:rPr>
              <a:t>Vernetzung</a:t>
            </a:r>
          </a:p>
          <a:p>
            <a:r>
              <a:rPr lang="de-DE" b="1" dirty="0">
                <a:solidFill>
                  <a:srgbClr val="7030A0"/>
                </a:solidFill>
              </a:rPr>
              <a:t>v</a:t>
            </a:r>
            <a:r>
              <a:rPr lang="de-DE" b="1" dirty="0" smtClean="0">
                <a:solidFill>
                  <a:srgbClr val="7030A0"/>
                </a:solidFill>
              </a:rPr>
              <a:t>on Potenzialen für eine</a:t>
            </a:r>
          </a:p>
          <a:p>
            <a:r>
              <a:rPr lang="de-DE" b="1" dirty="0">
                <a:solidFill>
                  <a:srgbClr val="7030A0"/>
                </a:solidFill>
              </a:rPr>
              <a:t>d</a:t>
            </a:r>
            <a:r>
              <a:rPr lang="de-DE" b="1" dirty="0" smtClean="0">
                <a:solidFill>
                  <a:srgbClr val="7030A0"/>
                </a:solidFill>
              </a:rPr>
              <a:t>emenzfreundliche </a:t>
            </a:r>
          </a:p>
          <a:p>
            <a:r>
              <a:rPr lang="de-DE" b="1" dirty="0" smtClean="0">
                <a:solidFill>
                  <a:srgbClr val="7030A0"/>
                </a:solidFill>
              </a:rPr>
              <a:t>Kommune!</a:t>
            </a:r>
          </a:p>
        </p:txBody>
      </p:sp>
      <p:cxnSp>
        <p:nvCxnSpPr>
          <p:cNvPr id="28" name="Gerade Verbindung mit Pfeil 27"/>
          <p:cNvCxnSpPr/>
          <p:nvPr/>
        </p:nvCxnSpPr>
        <p:spPr>
          <a:xfrm>
            <a:off x="2277114" y="3288466"/>
            <a:ext cx="1654492" cy="428566"/>
          </a:xfrm>
          <a:prstGeom prst="straightConnector1">
            <a:avLst/>
          </a:prstGeom>
          <a:ln w="4762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87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755030" y="6414266"/>
            <a:ext cx="840632" cy="365125"/>
          </a:xfrm>
        </p:spPr>
        <p:txBody>
          <a:bodyPr/>
          <a:lstStyle/>
          <a:p>
            <a:fld id="{28090B87-32F0-42CD-A735-AE7425A2EE80}" type="slidenum">
              <a:rPr lang="de-DE" smtClean="0"/>
              <a:t>15</a:t>
            </a:fld>
            <a:endParaRPr lang="de-DE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3203848" y="1196752"/>
            <a:ext cx="5400000" cy="5400000"/>
            <a:chOff x="2987824" y="1052736"/>
            <a:chExt cx="5400000" cy="5400000"/>
          </a:xfrm>
        </p:grpSpPr>
        <p:grpSp>
          <p:nvGrpSpPr>
            <p:cNvPr id="9" name="Gruppieren 8"/>
            <p:cNvGrpSpPr/>
            <p:nvPr/>
          </p:nvGrpSpPr>
          <p:grpSpPr>
            <a:xfrm>
              <a:off x="2987824" y="1052736"/>
              <a:ext cx="5400000" cy="5400000"/>
              <a:chOff x="2952000" y="656992"/>
              <a:chExt cx="5400000" cy="5400000"/>
            </a:xfrm>
          </p:grpSpPr>
          <p:sp>
            <p:nvSpPr>
              <p:cNvPr id="7" name="Ellipse 6"/>
              <p:cNvSpPr>
                <a:spLocks noChangeAspect="1"/>
              </p:cNvSpPr>
              <p:nvPr/>
            </p:nvSpPr>
            <p:spPr>
              <a:xfrm>
                <a:off x="2952000" y="656992"/>
                <a:ext cx="5400000" cy="5400000"/>
              </a:xfrm>
              <a:prstGeom prst="ellipse">
                <a:avLst/>
              </a:prstGeom>
              <a:solidFill>
                <a:srgbClr val="0000FF">
                  <a:alpha val="80000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" name="Ellipse 4"/>
              <p:cNvSpPr>
                <a:spLocks noChangeAspect="1"/>
              </p:cNvSpPr>
              <p:nvPr/>
            </p:nvSpPr>
            <p:spPr>
              <a:xfrm>
                <a:off x="3491760" y="1196752"/>
                <a:ext cx="4320480" cy="4320480"/>
              </a:xfrm>
              <a:prstGeom prst="ellipse">
                <a:avLst/>
              </a:prstGeom>
              <a:solidFill>
                <a:srgbClr val="0066FF">
                  <a:alpha val="80000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" name="Ellipse 10"/>
              <p:cNvSpPr>
                <a:spLocks noChangeAspect="1"/>
              </p:cNvSpPr>
              <p:nvPr/>
            </p:nvSpPr>
            <p:spPr>
              <a:xfrm>
                <a:off x="4032000" y="1736992"/>
                <a:ext cx="3240000" cy="3240000"/>
              </a:xfrm>
              <a:prstGeom prst="ellipse">
                <a:avLst/>
              </a:prstGeom>
              <a:solidFill>
                <a:srgbClr val="3399FF">
                  <a:alpha val="80000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" name="Ellipse 11"/>
              <p:cNvSpPr>
                <a:spLocks noChangeAspect="1"/>
              </p:cNvSpPr>
              <p:nvPr/>
            </p:nvSpPr>
            <p:spPr>
              <a:xfrm>
                <a:off x="4572000" y="2276992"/>
                <a:ext cx="2160000" cy="2160000"/>
              </a:xfrm>
              <a:prstGeom prst="ellipse">
                <a:avLst/>
              </a:prstGeom>
              <a:solidFill>
                <a:srgbClr val="66CCFF">
                  <a:alpha val="80000"/>
                </a:srgb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" name="Gruppieren 2"/>
            <p:cNvGrpSpPr/>
            <p:nvPr/>
          </p:nvGrpSpPr>
          <p:grpSpPr>
            <a:xfrm>
              <a:off x="3272502" y="1417793"/>
              <a:ext cx="4860000" cy="4860000"/>
              <a:chOff x="3257824" y="1426123"/>
              <a:chExt cx="4860000" cy="4860000"/>
            </a:xfrm>
          </p:grpSpPr>
          <p:sp>
            <p:nvSpPr>
              <p:cNvPr id="17" name="Textfeld 16"/>
              <p:cNvSpPr txBox="1">
                <a:spLocks noChangeAspect="1"/>
              </p:cNvSpPr>
              <p:nvPr/>
            </p:nvSpPr>
            <p:spPr>
              <a:xfrm rot="201212">
                <a:off x="4337824" y="2506123"/>
                <a:ext cx="2700000" cy="2700000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Button">
                  <a:avLst>
                    <a:gd name="adj" fmla="val 10981859"/>
                  </a:avLst>
                </a:prstTxWarp>
                <a:spAutoFit/>
              </a:bodyPr>
              <a:lstStyle/>
              <a:p>
                <a:r>
                  <a:rPr lang="de-DE" sz="2400" dirty="0" smtClean="0">
                    <a:solidFill>
                      <a:schemeClr val="bg1"/>
                    </a:solidFill>
                  </a:rPr>
                  <a:t>      Angehörige und </a:t>
                </a:r>
              </a:p>
              <a:p>
                <a:endParaRPr lang="de-DE" sz="2400" dirty="0">
                  <a:solidFill>
                    <a:schemeClr val="bg1"/>
                  </a:solidFill>
                </a:endParaRPr>
              </a:p>
              <a:p>
                <a:r>
                  <a:rPr lang="de-DE" sz="2400" dirty="0" smtClean="0">
                    <a:solidFill>
                      <a:schemeClr val="bg1"/>
                    </a:solidFill>
                  </a:rPr>
                  <a:t>       Menschen mit Demenz</a:t>
                </a:r>
                <a:endParaRPr lang="de-DE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Textfeld 17"/>
              <p:cNvSpPr txBox="1">
                <a:spLocks noChangeAspect="1"/>
              </p:cNvSpPr>
              <p:nvPr/>
            </p:nvSpPr>
            <p:spPr>
              <a:xfrm rot="1566418">
                <a:off x="3797824" y="1966123"/>
                <a:ext cx="3780000" cy="3780000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Button">
                  <a:avLst>
                    <a:gd name="adj" fmla="val 9300437"/>
                  </a:avLst>
                </a:prstTxWarp>
                <a:spAutoFit/>
              </a:bodyPr>
              <a:lstStyle/>
              <a:p>
                <a:r>
                  <a:rPr lang="de-DE" sz="2400" dirty="0" smtClean="0">
                    <a:solidFill>
                      <a:schemeClr val="bg1"/>
                    </a:solidFill>
                  </a:rPr>
                  <a:t>      Ehrenamtliche und</a:t>
                </a:r>
              </a:p>
              <a:p>
                <a:endParaRPr lang="de-DE" sz="2400" dirty="0">
                  <a:solidFill>
                    <a:schemeClr val="bg1"/>
                  </a:solidFill>
                </a:endParaRPr>
              </a:p>
              <a:p>
                <a:r>
                  <a:rPr lang="de-DE" sz="2400" dirty="0" smtClean="0">
                    <a:solidFill>
                      <a:schemeClr val="bg1"/>
                    </a:solidFill>
                  </a:rPr>
                  <a:t>       professionelle Helfer, Dienstleister</a:t>
                </a:r>
                <a:endParaRPr lang="de-DE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feld 18"/>
              <p:cNvSpPr txBox="1">
                <a:spLocks noChangeAspect="1"/>
              </p:cNvSpPr>
              <p:nvPr/>
            </p:nvSpPr>
            <p:spPr>
              <a:xfrm>
                <a:off x="3257824" y="1426123"/>
                <a:ext cx="4860000" cy="4860000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Button">
                  <a:avLst>
                    <a:gd name="adj" fmla="val 9300437"/>
                  </a:avLst>
                </a:prstTxWarp>
                <a:spAutoFit/>
              </a:bodyPr>
              <a:lstStyle/>
              <a:p>
                <a:r>
                  <a:rPr lang="de-DE" sz="2400" dirty="0" smtClean="0">
                    <a:solidFill>
                      <a:schemeClr val="bg1"/>
                    </a:solidFill>
                  </a:rPr>
                  <a:t>      Bewusstseinswandel, Aufklärung, Sensibilisierung</a:t>
                </a:r>
              </a:p>
              <a:p>
                <a:endParaRPr lang="de-DE" sz="2400" dirty="0">
                  <a:solidFill>
                    <a:schemeClr val="bg1"/>
                  </a:solidFill>
                </a:endParaRPr>
              </a:p>
              <a:p>
                <a:r>
                  <a:rPr lang="de-DE" sz="2400" dirty="0" smtClean="0">
                    <a:solidFill>
                      <a:schemeClr val="bg1"/>
                    </a:solidFill>
                  </a:rPr>
                  <a:t>       Stadtgesellschaft, Dienstleistung, Handel, etc…</a:t>
                </a:r>
                <a:endParaRPr lang="de-DE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4686588" y="3350684"/>
                <a:ext cx="200247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2400" dirty="0" smtClean="0">
                    <a:solidFill>
                      <a:schemeClr val="bg1"/>
                    </a:solidFill>
                  </a:rPr>
                  <a:t>Menschen </a:t>
                </a:r>
                <a:br>
                  <a:rPr lang="de-DE" sz="2400" dirty="0" smtClean="0">
                    <a:solidFill>
                      <a:schemeClr val="bg1"/>
                    </a:solidFill>
                  </a:rPr>
                </a:br>
                <a:r>
                  <a:rPr lang="de-DE" sz="2400" dirty="0" smtClean="0">
                    <a:solidFill>
                      <a:schemeClr val="bg1"/>
                    </a:solidFill>
                  </a:rPr>
                  <a:t>mit Demenz</a:t>
                </a:r>
                <a:endParaRPr lang="de-DE" sz="24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4" name="Titel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29600" cy="1143000"/>
          </a:xfrm>
        </p:spPr>
        <p:txBody>
          <a:bodyPr>
            <a:normAutofit/>
          </a:bodyPr>
          <a:lstStyle/>
          <a:p>
            <a:r>
              <a:rPr lang="de-DE" sz="3200" dirty="0"/>
              <a:t>Ziel: </a:t>
            </a:r>
            <a:r>
              <a:rPr lang="de-DE" sz="3200" dirty="0" smtClean="0"/>
              <a:t>„Demenzfreundliche“ </a:t>
            </a:r>
            <a:r>
              <a:rPr lang="de-DE" sz="3200" dirty="0"/>
              <a:t>Kommune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288032" y="1231007"/>
            <a:ext cx="32038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7030A0"/>
                </a:solidFill>
              </a:rPr>
              <a:t>Abbau von Ängsten und </a:t>
            </a:r>
          </a:p>
          <a:p>
            <a:r>
              <a:rPr lang="de-DE" b="1" dirty="0" smtClean="0">
                <a:solidFill>
                  <a:srgbClr val="7030A0"/>
                </a:solidFill>
              </a:rPr>
              <a:t>Vorbehalten gegenüber</a:t>
            </a:r>
          </a:p>
          <a:p>
            <a:r>
              <a:rPr lang="de-DE" b="1" dirty="0" smtClean="0">
                <a:solidFill>
                  <a:srgbClr val="7030A0"/>
                </a:solidFill>
              </a:rPr>
              <a:t>Menschen mit Demenz</a:t>
            </a:r>
          </a:p>
          <a:p>
            <a:endParaRPr lang="de-DE" b="1" dirty="0">
              <a:solidFill>
                <a:srgbClr val="7030A0"/>
              </a:solidFill>
            </a:endParaRPr>
          </a:p>
          <a:p>
            <a:r>
              <a:rPr lang="de-DE" b="1" dirty="0" smtClean="0">
                <a:solidFill>
                  <a:srgbClr val="7030A0"/>
                </a:solidFill>
              </a:rPr>
              <a:t>Sensibilisierung für das </a:t>
            </a:r>
          </a:p>
          <a:p>
            <a:r>
              <a:rPr lang="de-DE" b="1" dirty="0" smtClean="0">
                <a:solidFill>
                  <a:srgbClr val="7030A0"/>
                </a:solidFill>
              </a:rPr>
              <a:t>Krankheitsbild „Demenz“</a:t>
            </a:r>
          </a:p>
          <a:p>
            <a:r>
              <a:rPr lang="de-DE" b="1" dirty="0">
                <a:solidFill>
                  <a:srgbClr val="7030A0"/>
                </a:solidFill>
              </a:rPr>
              <a:t>u</a:t>
            </a:r>
            <a:r>
              <a:rPr lang="de-DE" b="1" dirty="0" smtClean="0">
                <a:solidFill>
                  <a:srgbClr val="7030A0"/>
                </a:solidFill>
              </a:rPr>
              <a:t>nd die Bedürfnisse </a:t>
            </a:r>
          </a:p>
          <a:p>
            <a:r>
              <a:rPr lang="de-DE" b="1" dirty="0" smtClean="0">
                <a:solidFill>
                  <a:srgbClr val="7030A0"/>
                </a:solidFill>
              </a:rPr>
              <a:t>Betroffener</a:t>
            </a:r>
          </a:p>
          <a:p>
            <a:endParaRPr lang="de-DE" b="1" dirty="0">
              <a:solidFill>
                <a:srgbClr val="7030A0"/>
              </a:solidFill>
            </a:endParaRPr>
          </a:p>
          <a:p>
            <a:r>
              <a:rPr lang="de-DE" b="1" dirty="0" smtClean="0">
                <a:solidFill>
                  <a:srgbClr val="7030A0"/>
                </a:solidFill>
              </a:rPr>
              <a:t>Aufklärungsarbeit,</a:t>
            </a:r>
          </a:p>
          <a:p>
            <a:r>
              <a:rPr lang="de-DE" b="1" dirty="0" smtClean="0">
                <a:solidFill>
                  <a:srgbClr val="7030A0"/>
                </a:solidFill>
              </a:rPr>
              <a:t>Förderung eines </a:t>
            </a:r>
          </a:p>
          <a:p>
            <a:r>
              <a:rPr lang="de-DE" b="1" dirty="0" smtClean="0">
                <a:solidFill>
                  <a:srgbClr val="7030A0"/>
                </a:solidFill>
              </a:rPr>
              <a:t>selbstverständlicheren Umgangs mit</a:t>
            </a:r>
          </a:p>
          <a:p>
            <a:r>
              <a:rPr lang="de-DE" b="1" dirty="0" smtClean="0">
                <a:solidFill>
                  <a:srgbClr val="7030A0"/>
                </a:solidFill>
              </a:rPr>
              <a:t>Menschen mit Demenz</a:t>
            </a:r>
          </a:p>
          <a:p>
            <a:endParaRPr lang="de-DE" b="1" dirty="0">
              <a:solidFill>
                <a:srgbClr val="7030A0"/>
              </a:solidFill>
            </a:endParaRPr>
          </a:p>
          <a:p>
            <a:r>
              <a:rPr lang="de-DE" b="1" dirty="0" smtClean="0">
                <a:solidFill>
                  <a:srgbClr val="7030A0"/>
                </a:solidFill>
              </a:rPr>
              <a:t>z.B.: „Menschen mit Demenz in unserer Mitte“,</a:t>
            </a:r>
          </a:p>
          <a:p>
            <a:r>
              <a:rPr lang="de-DE" b="1" dirty="0" smtClean="0">
                <a:solidFill>
                  <a:srgbClr val="7030A0"/>
                </a:solidFill>
              </a:rPr>
              <a:t>               Schulungsreihen</a:t>
            </a:r>
            <a:endParaRPr lang="de-DE" b="1" dirty="0">
              <a:solidFill>
                <a:srgbClr val="7030A0"/>
              </a:solidFill>
            </a:endParaRPr>
          </a:p>
          <a:p>
            <a:endParaRPr lang="de-DE" dirty="0">
              <a:solidFill>
                <a:srgbClr val="7030A0"/>
              </a:solidFill>
            </a:endParaRPr>
          </a:p>
        </p:txBody>
      </p:sp>
      <p:cxnSp>
        <p:nvCxnSpPr>
          <p:cNvPr id="29" name="Gerade Verbindung mit Pfeil 28"/>
          <p:cNvCxnSpPr/>
          <p:nvPr/>
        </p:nvCxnSpPr>
        <p:spPr>
          <a:xfrm>
            <a:off x="1943872" y="3551658"/>
            <a:ext cx="1522238" cy="0"/>
          </a:xfrm>
          <a:prstGeom prst="straightConnector1">
            <a:avLst/>
          </a:prstGeom>
          <a:ln w="4762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89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0B87-32F0-42CD-A735-AE7425A2EE80}" type="slidenum">
              <a:rPr lang="de-DE" smtClean="0"/>
              <a:t>16</a:t>
            </a:fld>
            <a:endParaRPr lang="de-DE" dirty="0"/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dirty="0" smtClean="0"/>
              <a:t>Zur Fördersituation</a:t>
            </a:r>
            <a:endParaRPr lang="de-DE" dirty="0"/>
          </a:p>
        </p:txBody>
      </p:sp>
      <p:sp>
        <p:nvSpPr>
          <p:cNvPr id="11" name="Inhaltsplatzhalter 1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endParaRPr lang="de-DE" dirty="0"/>
          </a:p>
          <a:p>
            <a:r>
              <a:rPr lang="de-DE" sz="2400" dirty="0" smtClean="0"/>
              <a:t>Ziel: Erhalt und Verstetigung der Marburger Allianz!</a:t>
            </a:r>
          </a:p>
          <a:p>
            <a:endParaRPr lang="de-DE" sz="2400" dirty="0" smtClean="0"/>
          </a:p>
          <a:p>
            <a:r>
              <a:rPr lang="de-DE" sz="2400" dirty="0" smtClean="0"/>
              <a:t>Übergangsfinanzierung durch die Stadt Marburg von </a:t>
            </a:r>
            <a:r>
              <a:rPr lang="de-DE" sz="2400" dirty="0"/>
              <a:t>September 2015 bis Dezember </a:t>
            </a:r>
            <a:r>
              <a:rPr lang="de-DE" sz="2400" dirty="0" smtClean="0"/>
              <a:t>2015</a:t>
            </a:r>
            <a:endParaRPr lang="de-DE" sz="2400" dirty="0"/>
          </a:p>
          <a:p>
            <a:endParaRPr lang="de-DE" sz="2400" dirty="0" smtClean="0"/>
          </a:p>
          <a:p>
            <a:r>
              <a:rPr lang="de-DE" sz="2400" dirty="0" smtClean="0"/>
              <a:t>Möglichkeit eines weiteren Förderantrags </a:t>
            </a:r>
            <a:r>
              <a:rPr lang="de-DE" sz="2400" dirty="0"/>
              <a:t>beim Bundesministerium für Familie, Senioren, Frauen und Jugend </a:t>
            </a:r>
            <a:r>
              <a:rPr lang="de-DE" sz="2400" dirty="0" smtClean="0"/>
              <a:t>im Frühjahr 2016 für die Förderperiode ab September 2016</a:t>
            </a:r>
            <a:endParaRPr lang="de-DE" sz="2400" dirty="0"/>
          </a:p>
          <a:p>
            <a:endParaRPr lang="de-DE" sz="2400" dirty="0" smtClean="0"/>
          </a:p>
          <a:p>
            <a:r>
              <a:rPr lang="de-DE" sz="2400" dirty="0" smtClean="0"/>
              <a:t>Notwendigkeit einer Anschlussförderung ab Januar 2016</a:t>
            </a:r>
            <a:endParaRPr lang="de-DE" sz="2400" dirty="0"/>
          </a:p>
          <a:p>
            <a:endParaRPr lang="de-DE" sz="2200" dirty="0"/>
          </a:p>
          <a:p>
            <a:endParaRPr lang="de-DE" sz="2200" dirty="0" smtClean="0"/>
          </a:p>
          <a:p>
            <a:endParaRPr lang="de-DE" sz="2200" dirty="0" smtClean="0"/>
          </a:p>
          <a:p>
            <a:endParaRPr lang="de-DE" sz="2200" dirty="0" smtClean="0"/>
          </a:p>
          <a:p>
            <a:endParaRPr lang="de-DE" sz="2200" dirty="0" smtClean="0"/>
          </a:p>
          <a:p>
            <a:endParaRPr lang="de-DE" dirty="0" smtClean="0"/>
          </a:p>
          <a:p>
            <a:endParaRPr lang="de-DE" dirty="0"/>
          </a:p>
          <a:p>
            <a:pPr marL="109728" indent="0">
              <a:buNone/>
            </a:pP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632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de-DE" sz="5400" dirty="0" smtClean="0"/>
          </a:p>
          <a:p>
            <a:pPr marL="109728" indent="0" algn="ctr">
              <a:buNone/>
            </a:pPr>
            <a:r>
              <a:rPr lang="de-DE" sz="5400" dirty="0" smtClean="0"/>
              <a:t>Herzlichen Dank für Ihre Aufmerksamkeit!</a:t>
            </a:r>
            <a:endParaRPr lang="de-DE" sz="5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0B87-32F0-42CD-A735-AE7425A2EE80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058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467544" y="1772816"/>
            <a:ext cx="8064896" cy="39604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de-DE" sz="2400" dirty="0" smtClean="0"/>
          </a:p>
          <a:p>
            <a:pPr lvl="0"/>
            <a:r>
              <a:rPr lang="de-DE" sz="2400" dirty="0" smtClean="0"/>
              <a:t>Menschen </a:t>
            </a:r>
            <a:r>
              <a:rPr lang="de-DE" sz="2400" dirty="0"/>
              <a:t>mit Demenz in unserer Mitte – selbstverständlich</a:t>
            </a:r>
            <a:r>
              <a:rPr lang="de-DE" sz="2400" dirty="0" smtClean="0"/>
              <a:t>!</a:t>
            </a:r>
          </a:p>
          <a:p>
            <a:pPr lvl="0"/>
            <a:endParaRPr lang="de-DE" sz="2400" dirty="0"/>
          </a:p>
          <a:p>
            <a:pPr lvl="0"/>
            <a:r>
              <a:rPr lang="de-DE" sz="2400" dirty="0"/>
              <a:t>Unterstützung und Gemeinsamkeit für Menschen mit Demenz und deren Angehörige </a:t>
            </a:r>
            <a:endParaRPr lang="de-DE" sz="2400" dirty="0" smtClean="0"/>
          </a:p>
          <a:p>
            <a:pPr lvl="0"/>
            <a:endParaRPr lang="de-DE" sz="2400" dirty="0"/>
          </a:p>
          <a:p>
            <a:pPr lvl="0"/>
            <a:r>
              <a:rPr lang="de-DE" sz="2400" dirty="0"/>
              <a:t>mit Engagement und Ideen zur sorgenden </a:t>
            </a:r>
            <a:r>
              <a:rPr lang="de-DE" sz="2400" dirty="0" smtClean="0"/>
              <a:t>Stadtgesellschaft und demenzfreundlichen  Kommune </a:t>
            </a:r>
            <a:endParaRPr lang="de-DE" sz="2400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400" dirty="0" smtClean="0"/>
              <a:t>Marburg „Stadt der Vielfalt“ – </a:t>
            </a:r>
            <a:br>
              <a:rPr lang="de-DE" sz="3400" dirty="0" smtClean="0"/>
            </a:br>
            <a:r>
              <a:rPr lang="de-DE" sz="3400" dirty="0" smtClean="0"/>
              <a:t>auch für Menschen mit </a:t>
            </a:r>
            <a:r>
              <a:rPr lang="de-DE" sz="3400" dirty="0"/>
              <a:t>D</a:t>
            </a:r>
            <a:r>
              <a:rPr lang="de-DE" sz="3400" dirty="0" smtClean="0"/>
              <a:t>emenz!</a:t>
            </a:r>
            <a:endParaRPr lang="de-DE" sz="3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0B87-32F0-42CD-A735-AE7425A2EE8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522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>
          <a:xfrm>
            <a:off x="323528" y="1268760"/>
            <a:ext cx="8496944" cy="446449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Netzwerk</a:t>
            </a:r>
            <a:endParaRPr lang="de-DE" dirty="0"/>
          </a:p>
        </p:txBody>
      </p:sp>
      <p:sp>
        <p:nvSpPr>
          <p:cNvPr id="6" name="Textfeld 2"/>
          <p:cNvSpPr txBox="1">
            <a:spLocks noChangeArrowheads="1"/>
          </p:cNvSpPr>
          <p:nvPr/>
        </p:nvSpPr>
        <p:spPr bwMode="auto">
          <a:xfrm>
            <a:off x="1043608" y="3700780"/>
            <a:ext cx="1155065" cy="3340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de-DE" sz="800" dirty="0">
                <a:effectLst/>
                <a:latin typeface="Arial"/>
                <a:ea typeface="Calibri"/>
                <a:cs typeface="Times New Roman"/>
              </a:rPr>
              <a:t>Freiwilligenagentur</a:t>
            </a:r>
            <a:endParaRPr lang="de-DE" sz="1100" dirty="0">
              <a:effectLst/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DE" sz="800" dirty="0">
                <a:effectLst/>
                <a:latin typeface="Arial"/>
                <a:ea typeface="Calibri"/>
                <a:cs typeface="Times New Roman"/>
              </a:rPr>
              <a:t>Marburg-Biedenkopf</a:t>
            </a:r>
            <a:endParaRPr lang="de-DE" sz="1100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5611008" y="2273454"/>
            <a:ext cx="1762125" cy="3340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de-DE" sz="800">
                <a:effectLst/>
                <a:latin typeface="Arial"/>
                <a:ea typeface="Calibri"/>
                <a:cs typeface="Times New Roman"/>
              </a:rPr>
              <a:t>Alzheimer-Gesellschaft</a:t>
            </a:r>
            <a:endParaRPr lang="de-DE" sz="1100">
              <a:effectLst/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DE" sz="800">
                <a:effectLst/>
                <a:latin typeface="Arial"/>
                <a:ea typeface="Calibri"/>
                <a:cs typeface="Times New Roman"/>
              </a:rPr>
              <a:t>Marburg-Biedenkopf</a:t>
            </a:r>
            <a:endParaRPr lang="de-DE" sz="1100">
              <a:effectLst/>
              <a:latin typeface="Arial"/>
              <a:ea typeface="Calibri"/>
              <a:cs typeface="Times New Roman"/>
            </a:endParaRPr>
          </a:p>
        </p:txBody>
      </p:sp>
      <p:pic>
        <p:nvPicPr>
          <p:cNvPr id="8" name="Grafik 7" descr="LiA-LogoKlei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385" y="1831493"/>
            <a:ext cx="581025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 descr="Logo Marburg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994" y="1869593"/>
            <a:ext cx="2371725" cy="380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 descr="http://www.marburg.de/sixcms/media.php/280/thumbnails/image001.85979.jpg.85982.jpg"/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20" y="3007333"/>
            <a:ext cx="762000" cy="48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fik 10" descr="fam-logo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170" y="3105785"/>
            <a:ext cx="535305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11" descr="Logo der Alzheimer Gesellschaft Marburg-Biedenkopf e.V."/>
          <p:cNvPicPr/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533" y="1807364"/>
            <a:ext cx="79311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rafik 12" descr="http://www.aura-ggmbh.de/ggmbh.png">
            <a:hlinkClick r:id="rId10" tgtFrame="_blank"/>
          </p:cNvPr>
          <p:cNvPicPr/>
          <p:nvPr/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494" y="3058160"/>
            <a:ext cx="11652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rafik 13" descr="Bi-Sozialpsychiatrie">
            <a:hlinkClick r:id="rId13"/>
          </p:cNvPr>
          <p:cNvPicPr/>
          <p:nvPr/>
        </p:nvPicPr>
        <p:blipFill rotWithShape="1"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3" t="1" b="-10751"/>
          <a:stretch/>
        </p:blipFill>
        <p:spPr bwMode="auto">
          <a:xfrm>
            <a:off x="731863" y="1484784"/>
            <a:ext cx="1927225" cy="894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feld 2"/>
          <p:cNvSpPr txBox="1">
            <a:spLocks noChangeArrowheads="1"/>
          </p:cNvSpPr>
          <p:nvPr/>
        </p:nvSpPr>
        <p:spPr bwMode="auto">
          <a:xfrm>
            <a:off x="6937970" y="3531208"/>
            <a:ext cx="1314450" cy="3340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de-DE" sz="800">
                <a:effectLst/>
                <a:latin typeface="Arial"/>
                <a:ea typeface="Calibri"/>
                <a:cs typeface="Times New Roman"/>
              </a:rPr>
              <a:t>Marburger</a:t>
            </a:r>
            <a:endParaRPr lang="de-DE" sz="1100">
              <a:effectLst/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DE" sz="800">
                <a:effectLst/>
                <a:latin typeface="Arial"/>
                <a:ea typeface="Calibri"/>
                <a:cs typeface="Times New Roman"/>
              </a:rPr>
              <a:t>Betreuungsverein S.u.B.</a:t>
            </a:r>
            <a:endParaRPr lang="de-DE" sz="1100">
              <a:effectLst/>
              <a:latin typeface="Arial"/>
              <a:ea typeface="Calibri"/>
              <a:cs typeface="Times New Roman"/>
            </a:endParaRPr>
          </a:p>
        </p:txBody>
      </p:sp>
      <p:pic>
        <p:nvPicPr>
          <p:cNvPr id="16" name="Grafik 15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989" y="4757527"/>
            <a:ext cx="1380490" cy="403225"/>
          </a:xfrm>
          <a:prstGeom prst="rect">
            <a:avLst/>
          </a:prstGeom>
        </p:spPr>
      </p:pic>
      <p:pic>
        <p:nvPicPr>
          <p:cNvPr id="17" name="Grafik 16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534" y="4674147"/>
            <a:ext cx="1482725" cy="629285"/>
          </a:xfrm>
          <a:prstGeom prst="rect">
            <a:avLst/>
          </a:prstGeom>
        </p:spPr>
      </p:pic>
      <p:pic>
        <p:nvPicPr>
          <p:cNvPr id="18" name="Grafik 17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07" y="4674147"/>
            <a:ext cx="1421765" cy="428625"/>
          </a:xfrm>
          <a:prstGeom prst="rect">
            <a:avLst/>
          </a:prstGeom>
        </p:spPr>
      </p:pic>
      <p:pic>
        <p:nvPicPr>
          <p:cNvPr id="19" name="Grafik 18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579" y="3085465"/>
            <a:ext cx="1428750" cy="516890"/>
          </a:xfrm>
          <a:prstGeom prst="rect">
            <a:avLst/>
          </a:prstGeom>
        </p:spPr>
      </p:pic>
      <p:pic>
        <p:nvPicPr>
          <p:cNvPr id="20" name="Grafik 19"/>
          <p:cNvPicPr/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7" b="15957"/>
          <a:stretch/>
        </p:blipFill>
        <p:spPr bwMode="auto">
          <a:xfrm>
            <a:off x="5098414" y="4515396"/>
            <a:ext cx="1170305" cy="746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0B87-32F0-42CD-A735-AE7425A2EE8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796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2 Jahre „Marburger Allianz für Menschen mit Demenz“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September 2013 bis August 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306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800" dirty="0" smtClean="0"/>
              <a:t>Menschen mit Demenz in unserer Mitte-</a:t>
            </a:r>
            <a:br>
              <a:rPr lang="de-DE" sz="2800" dirty="0" smtClean="0"/>
            </a:br>
            <a:r>
              <a:rPr lang="de-DE" sz="2800" dirty="0" smtClean="0"/>
              <a:t>mit Werner Hansch im Marburger Rathaus</a:t>
            </a:r>
            <a:br>
              <a:rPr lang="de-DE" sz="2800" dirty="0" smtClean="0"/>
            </a:br>
            <a:r>
              <a:rPr lang="de-DE" sz="2800" dirty="0" smtClean="0"/>
              <a:t>am 02.04.2014</a:t>
            </a:r>
            <a:endParaRPr lang="de-DE" sz="2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" t="30842" r="3940" b="11515"/>
          <a:stretch/>
        </p:blipFill>
        <p:spPr>
          <a:xfrm>
            <a:off x="539551" y="1556792"/>
            <a:ext cx="8150023" cy="3816424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0B87-32F0-42CD-A735-AE7425A2EE8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117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07504" y="1988840"/>
            <a:ext cx="3751478" cy="4525963"/>
          </a:xfrm>
        </p:spPr>
        <p:txBody>
          <a:bodyPr>
            <a:normAutofit/>
          </a:bodyPr>
          <a:lstStyle/>
          <a:p>
            <a:r>
              <a:rPr lang="de-DE" sz="2400" dirty="0" smtClean="0"/>
              <a:t>Beratungsangebote</a:t>
            </a:r>
          </a:p>
          <a:p>
            <a:r>
              <a:rPr lang="de-DE" sz="2400" dirty="0" smtClean="0"/>
              <a:t>Niedrigschwellige Angebote</a:t>
            </a:r>
          </a:p>
          <a:p>
            <a:r>
              <a:rPr lang="de-DE" sz="2400" dirty="0" smtClean="0"/>
              <a:t>Neue Wohnformen</a:t>
            </a:r>
          </a:p>
          <a:p>
            <a:r>
              <a:rPr lang="de-DE" sz="2400" dirty="0" smtClean="0"/>
              <a:t>Freiwilliges Engagement im Umfeld Demenz</a:t>
            </a:r>
            <a:endParaRPr lang="de-DE" sz="2400" dirty="0"/>
          </a:p>
          <a:p>
            <a:r>
              <a:rPr lang="de-DE" sz="2400" dirty="0" smtClean="0"/>
              <a:t>Tagespflege</a:t>
            </a:r>
          </a:p>
          <a:p>
            <a:r>
              <a:rPr lang="de-DE" sz="2400" dirty="0" smtClean="0"/>
              <a:t>Reisen und Freizeit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11210" cy="1498178"/>
          </a:xfrm>
        </p:spPr>
        <p:txBody>
          <a:bodyPr>
            <a:normAutofit/>
          </a:bodyPr>
          <a:lstStyle/>
          <a:p>
            <a:r>
              <a:rPr lang="de-DE" sz="2500" dirty="0" smtClean="0"/>
              <a:t>„Zwischen Daheim und Heim“ –</a:t>
            </a:r>
            <a:br>
              <a:rPr lang="de-DE" sz="2500" dirty="0" smtClean="0"/>
            </a:br>
            <a:r>
              <a:rPr lang="de-DE" sz="2500" dirty="0" err="1" smtClean="0"/>
              <a:t>Worldcafé</a:t>
            </a:r>
            <a:r>
              <a:rPr lang="de-DE" sz="2500" dirty="0" smtClean="0"/>
              <a:t> im </a:t>
            </a:r>
            <a:r>
              <a:rPr lang="de-DE" sz="2500" dirty="0" err="1" smtClean="0"/>
              <a:t>BiP</a:t>
            </a:r>
            <a:r>
              <a:rPr lang="de-DE" sz="2500" dirty="0" smtClean="0"/>
              <a:t> zu verschiedenen Themen</a:t>
            </a:r>
            <a:br>
              <a:rPr lang="de-DE" sz="2500" dirty="0" smtClean="0"/>
            </a:br>
            <a:r>
              <a:rPr lang="de-DE" sz="2500" dirty="0" smtClean="0"/>
              <a:t>am 06.11.2014</a:t>
            </a:r>
            <a:endParaRPr lang="de-DE" sz="2500" dirty="0"/>
          </a:p>
        </p:txBody>
      </p:sp>
      <p:pic>
        <p:nvPicPr>
          <p:cNvPr id="1026" name="Picture 2" descr="C:\TEMP\ccdms\{994CBC2D-3442-4424-4241-24156A8BF613}\Gruppe im Gespräch zum Thema Reisen mit Menschen 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7" t="26023" r="14563"/>
          <a:stretch/>
        </p:blipFill>
        <p:spPr bwMode="auto">
          <a:xfrm>
            <a:off x="3867742" y="2060848"/>
            <a:ext cx="5033498" cy="3977701"/>
          </a:xfrm>
          <a:prstGeom prst="rect">
            <a:avLst/>
          </a:prstGeom>
          <a:noFill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0B87-32F0-42CD-A735-AE7425A2EE8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047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800" dirty="0" smtClean="0"/>
              <a:t>Demenzpflegewohngemeinschaft am Germanenplatz – Infoabend </a:t>
            </a:r>
            <a:br>
              <a:rPr lang="de-DE" sz="2800" dirty="0" smtClean="0"/>
            </a:br>
            <a:r>
              <a:rPr lang="de-DE" sz="2800" dirty="0" smtClean="0"/>
              <a:t>am 10.12.2014</a:t>
            </a:r>
            <a:endParaRPr lang="de-DE" sz="2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0B87-32F0-42CD-A735-AE7425A2EE80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7" name="Grafik 6" descr="SAM_1912.JPG"/>
          <p:cNvPicPr>
            <a:picLocks noChangeAspect="1"/>
          </p:cNvPicPr>
          <p:nvPr/>
        </p:nvPicPr>
        <p:blipFill>
          <a:blip r:embed="rId2" cstate="print"/>
          <a:srcRect t="45578"/>
          <a:stretch>
            <a:fillRect/>
          </a:stretch>
        </p:blipFill>
        <p:spPr>
          <a:xfrm>
            <a:off x="385759" y="2214554"/>
            <a:ext cx="8401083" cy="3428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100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300" dirty="0" smtClean="0"/>
              <a:t>Fachreferenten: Dr</a:t>
            </a:r>
            <a:r>
              <a:rPr lang="de-DE" sz="2300" dirty="0"/>
              <a:t>. Gabriele </a:t>
            </a:r>
            <a:r>
              <a:rPr lang="de-DE" sz="2300" dirty="0" err="1" smtClean="0"/>
              <a:t>Ensink</a:t>
            </a:r>
            <a:r>
              <a:rPr lang="de-DE" sz="2300" dirty="0" smtClean="0"/>
              <a:t> (</a:t>
            </a:r>
            <a:r>
              <a:rPr lang="de-DE" sz="2300" smtClean="0"/>
              <a:t>pro Demenzdorf) und </a:t>
            </a:r>
            <a:r>
              <a:rPr lang="de-DE" sz="2300" dirty="0"/>
              <a:t>Michael Schmieder </a:t>
            </a:r>
            <a:endParaRPr lang="de-DE" sz="2300" dirty="0" smtClean="0"/>
          </a:p>
          <a:p>
            <a:r>
              <a:rPr lang="de-DE" sz="2300" dirty="0" smtClean="0"/>
              <a:t>„Wir </a:t>
            </a:r>
            <a:r>
              <a:rPr lang="de-DE" sz="2300" dirty="0"/>
              <a:t>sollten Menschen mit Demenz schonen, aber dabei müssen wir aufrichtig bleiben</a:t>
            </a:r>
            <a:r>
              <a:rPr lang="de-DE" sz="2300" dirty="0" smtClean="0"/>
              <a:t>!“</a:t>
            </a:r>
          </a:p>
          <a:p>
            <a:pPr marL="109728" indent="0">
              <a:buNone/>
            </a:pPr>
            <a:r>
              <a:rPr lang="de-DE" sz="2300" dirty="0" smtClean="0"/>
              <a:t>   </a:t>
            </a:r>
            <a:r>
              <a:rPr lang="de-DE" sz="2000" dirty="0" smtClean="0"/>
              <a:t>(Michael Schmieder</a:t>
            </a:r>
            <a:r>
              <a:rPr lang="de-DE" sz="2300" dirty="0" smtClean="0"/>
              <a:t>)</a:t>
            </a:r>
            <a:endParaRPr lang="de-DE" sz="2300" dirty="0"/>
          </a:p>
          <a:p>
            <a:endParaRPr lang="de-DE" sz="23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 fontScale="90000"/>
          </a:bodyPr>
          <a:lstStyle/>
          <a:p>
            <a:r>
              <a:rPr lang="de-DE" sz="2800" dirty="0"/>
              <a:t>Menschen mit Demenz zwischen Schonung und </a:t>
            </a:r>
            <a:r>
              <a:rPr lang="de-DE" sz="2800" dirty="0" smtClean="0"/>
              <a:t>Aufrichtigkeit</a:t>
            </a:r>
            <a:br>
              <a:rPr lang="de-DE" sz="2800" dirty="0" smtClean="0"/>
            </a:br>
            <a:r>
              <a:rPr lang="de-DE" sz="2800" dirty="0" smtClean="0"/>
              <a:t>Diskussionsveranstaltung am 22.04.2015</a:t>
            </a:r>
            <a:endParaRPr lang="de-DE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" t="14650" r="1410" b="17049"/>
          <a:stretch/>
        </p:blipFill>
        <p:spPr bwMode="auto">
          <a:xfrm>
            <a:off x="3779912" y="3068960"/>
            <a:ext cx="5112568" cy="2993702"/>
          </a:xfrm>
          <a:prstGeom prst="rect">
            <a:avLst/>
          </a:prstGeom>
          <a:noFill/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0B87-32F0-42CD-A735-AE7425A2EE8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047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7624847" cy="4288977"/>
          </a:xfr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500" dirty="0" smtClean="0"/>
              <a:t>„KIDZELN </a:t>
            </a:r>
            <a:r>
              <a:rPr lang="de-DE" sz="2500" dirty="0"/>
              <a:t>- Kindern Demenz </a:t>
            </a:r>
            <a:r>
              <a:rPr lang="de-DE" sz="2500" dirty="0" smtClean="0"/>
              <a:t>erklären“</a:t>
            </a:r>
            <a:br>
              <a:rPr lang="de-DE" sz="2500" dirty="0" smtClean="0"/>
            </a:br>
            <a:r>
              <a:rPr lang="de-DE" sz="2500" dirty="0" smtClean="0"/>
              <a:t>Fortbildung für </a:t>
            </a:r>
            <a:r>
              <a:rPr lang="de-DE" sz="2500" dirty="0" err="1" smtClean="0"/>
              <a:t>ErzieherInnen</a:t>
            </a:r>
            <a:r>
              <a:rPr lang="de-DE" sz="2500" dirty="0" smtClean="0"/>
              <a:t> und </a:t>
            </a:r>
            <a:r>
              <a:rPr lang="de-DE" sz="2500" dirty="0" err="1" smtClean="0"/>
              <a:t>GrundschullehrerInnen</a:t>
            </a:r>
            <a:endParaRPr lang="de-DE" sz="25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0B87-32F0-42CD-A735-AE7425A2EE8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731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580</Words>
  <Application>Microsoft Office PowerPoint</Application>
  <PresentationFormat>Bildschirmpräsentation (4:3)</PresentationFormat>
  <Paragraphs>181</Paragraphs>
  <Slides>17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Deimos</vt:lpstr>
      <vt:lpstr>Marburger Allianz für Menschen mit Demenz</vt:lpstr>
      <vt:lpstr>Marburg „Stadt der Vielfalt“ –  auch für Menschen mit Demenz!</vt:lpstr>
      <vt:lpstr>Das Netzwerk</vt:lpstr>
      <vt:lpstr>2 Jahre „Marburger Allianz für Menschen mit Demenz“</vt:lpstr>
      <vt:lpstr>Menschen mit Demenz in unserer Mitte- mit Werner Hansch im Marburger Rathaus am 02.04.2014</vt:lpstr>
      <vt:lpstr>„Zwischen Daheim und Heim“ – Worldcafé im BiP zu verschiedenen Themen am 06.11.2014</vt:lpstr>
      <vt:lpstr>Demenzpflegewohngemeinschaft am Germanenplatz – Infoabend  am 10.12.2014</vt:lpstr>
      <vt:lpstr>Menschen mit Demenz zwischen Schonung und Aufrichtigkeit Diskussionsveranstaltung am 22.04.2015</vt:lpstr>
      <vt:lpstr>„KIDZELN - Kindern Demenz erklären“ Fortbildung für ErzieherInnen und GrundschullehrerInnen</vt:lpstr>
      <vt:lpstr>Wo stehen wir jetzt?</vt:lpstr>
      <vt:lpstr>Ziel: „Demenzfreundliche“ Kommune</vt:lpstr>
      <vt:lpstr>Ziel: „Demenzfreundliche“ Kommune</vt:lpstr>
      <vt:lpstr>Ziel: „Demenzfreundliche“ Kommune</vt:lpstr>
      <vt:lpstr>Ziel: „Demenzfreundliche“ Kommune</vt:lpstr>
      <vt:lpstr>Ziel: „Demenzfreundliche“ Kommune</vt:lpstr>
      <vt:lpstr>Zur Fördersituation</vt:lpstr>
      <vt:lpstr>PowerPoint-Präsentation</vt:lpstr>
    </vt:vector>
  </TitlesOfParts>
  <Company>Stadtverwaltung Marburg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Marburger Allianz für Menschen mit Demenz</dc:title>
  <dc:creator>Lokale Allianzen</dc:creator>
  <cp:lastModifiedBy>Cornelia Kieselbach</cp:lastModifiedBy>
  <cp:revision>87</cp:revision>
  <cp:lastPrinted>2015-09-08T15:11:18Z</cp:lastPrinted>
  <dcterms:created xsi:type="dcterms:W3CDTF">2015-09-02T16:01:17Z</dcterms:created>
  <dcterms:modified xsi:type="dcterms:W3CDTF">2015-09-14T10:49:36Z</dcterms:modified>
</cp:coreProperties>
</file>